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2"/>
  </p:notesMasterIdLst>
  <p:sldIdLst>
    <p:sldId id="374" r:id="rId2"/>
    <p:sldId id="375" r:id="rId3"/>
    <p:sldId id="377" r:id="rId4"/>
    <p:sldId id="378" r:id="rId5"/>
    <p:sldId id="379" r:id="rId6"/>
    <p:sldId id="381" r:id="rId7"/>
    <p:sldId id="383" r:id="rId8"/>
    <p:sldId id="384" r:id="rId9"/>
    <p:sldId id="385" r:id="rId10"/>
    <p:sldId id="34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 id="{C20EFC2B-9051-4829-A227-F214F56605EE}">
          <p14:sldIdLst>
            <p14:sldId id="374"/>
          </p14:sldIdLst>
        </p14:section>
        <p14:section name="Basic Template" id="{7905D23A-0D7F-465E-9A2A-8136E59C1D3A}">
          <p14:sldIdLst>
            <p14:sldId id="375"/>
          </p14:sldIdLst>
        </p14:section>
        <p14:section name="Bullet Lists" id="{75E99226-54C6-4B40-9F9B-803C5E10A6BA}">
          <p14:sldIdLst>
            <p14:sldId id="377"/>
            <p14:sldId id="378"/>
            <p14:sldId id="379"/>
            <p14:sldId id="381"/>
            <p14:sldId id="383"/>
            <p14:sldId id="384"/>
            <p14:sldId id="385"/>
          </p14:sldIdLst>
        </p14:section>
        <p14:section name="Final Screen" id="{941AB549-D318-4A60-B111-F18247015FD3}">
          <p14:sldIdLst>
            <p14:sldId id="34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6546"/>
    <a:srgbClr val="627981"/>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69" autoAdjust="0"/>
    <p:restoredTop sz="73540" autoAdjust="0"/>
  </p:normalViewPr>
  <p:slideViewPr>
    <p:cSldViewPr snapToGrid="0">
      <p:cViewPr varScale="1">
        <p:scale>
          <a:sx n="107" d="100"/>
          <a:sy n="107" d="100"/>
        </p:scale>
        <p:origin x="68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452864-B054-46EB-8916-A5683ED1F118}" type="datetimeFigureOut">
              <a:rPr lang="en-US" smtClean="0"/>
              <a:t>6/17/2022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B78836-6C0F-4BBF-9835-1C5F3EEE503C}" type="slidenum">
              <a:rPr lang="en-US" smtClean="0"/>
              <a:t>‹#›</a:t>
            </a:fld>
            <a:endParaRPr lang="en-US" dirty="0"/>
          </a:p>
        </p:txBody>
      </p:sp>
    </p:spTree>
    <p:extLst>
      <p:ext uri="{BB962C8B-B14F-4D97-AF65-F5344CB8AC3E}">
        <p14:creationId xmlns:p14="http://schemas.microsoft.com/office/powerpoint/2010/main" val="223055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 width is the number of distinct data points each class may contain. The class widths must be the same for all classes in a grouped frequency distribution. Secondly, the classes should never overlap. The class width will always equal the difference between either consecutive lower class limits or consecutive upper class limits.</a:t>
            </a:r>
          </a:p>
          <a:p>
            <a:endParaRPr lang="en-US" dirty="0"/>
          </a:p>
          <a:p>
            <a:r>
              <a:rPr lang="en-US" dirty="0"/>
              <a:t>Class limits</a:t>
            </a:r>
          </a:p>
          <a:p>
            <a:pPr marL="171450" indent="-171450">
              <a:buFont typeface="Arial" panose="020B0604020202020204" pitchFamily="34" charset="0"/>
              <a:buChar char="•"/>
            </a:pPr>
            <a:r>
              <a:rPr lang="en-US" dirty="0"/>
              <a:t>Upper</a:t>
            </a:r>
            <a:r>
              <a:rPr lang="en-US" baseline="0" dirty="0"/>
              <a:t> limit- The highest point or number in the class width.</a:t>
            </a:r>
          </a:p>
          <a:p>
            <a:pPr marL="171450" indent="-171450">
              <a:buFont typeface="Arial" panose="020B0604020202020204" pitchFamily="34" charset="0"/>
              <a:buChar char="•"/>
            </a:pPr>
            <a:r>
              <a:rPr lang="en-US" baseline="0" dirty="0"/>
              <a:t>Lower limit- The lowest point or number in the class width.</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50BA92D-8D9E-48FF-9731-26AA87AB48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6180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 frequency distribution is a count of every member of the data set and how often each value occurs</a:t>
            </a:r>
          </a:p>
          <a:p>
            <a:pPr marL="628650" lvl="1" indent="-171450">
              <a:buFont typeface="Arial" panose="020B0604020202020204" pitchFamily="34" charset="0"/>
              <a:buChar char="•"/>
            </a:pPr>
            <a:r>
              <a:rPr lang="en-US" dirty="0"/>
              <a:t> Relative Frequency Distribution-</a:t>
            </a:r>
            <a:r>
              <a:rPr lang="en-US" baseline="0" dirty="0"/>
              <a:t> </a:t>
            </a:r>
            <a:r>
              <a:rPr lang="en-US" dirty="0"/>
              <a:t>The relative frequency of a class is the percentage of all data that fall into that particular class. It can be displayed as a percentage or a fraction.</a:t>
            </a:r>
          </a:p>
          <a:p>
            <a:pPr marL="628650" lvl="1" indent="-171450">
              <a:buFont typeface="Arial" panose="020B0604020202020204" pitchFamily="34" charset="0"/>
              <a:buChar char="•"/>
            </a:pPr>
            <a:r>
              <a:rPr lang="en-US" dirty="0"/>
              <a:t>Grouped Frequency Distribution- Data is</a:t>
            </a:r>
            <a:r>
              <a:rPr lang="en-US" baseline="0" dirty="0"/>
              <a:t> grouped into categories/ classes that have the same width and do not overlap</a:t>
            </a:r>
          </a:p>
          <a:p>
            <a:pPr marL="1085850" lvl="2" indent="-171450">
              <a:buFont typeface="Arial" panose="020B0604020202020204" pitchFamily="34" charset="0"/>
              <a:buChar char="•"/>
            </a:pPr>
            <a:r>
              <a:rPr lang="en-US" baseline="0" dirty="0"/>
              <a:t>Class width</a:t>
            </a:r>
          </a:p>
          <a:p>
            <a:pPr marL="1085850" lvl="2" indent="-171450">
              <a:buFont typeface="Arial" panose="020B0604020202020204" pitchFamily="34" charset="0"/>
              <a:buChar char="•"/>
            </a:pPr>
            <a:r>
              <a:rPr lang="en-US" baseline="0" dirty="0"/>
              <a:t>Discrete categories- no overlap</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50BA92D-8D9E-48FF-9731-26AA87AB48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3205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Bars can be horizontal  or vertical</a:t>
            </a:r>
          </a:p>
          <a:p>
            <a:pPr marL="171450" indent="-171450">
              <a:buFont typeface="Arial" panose="020B0604020202020204" pitchFamily="34" charset="0"/>
              <a:buChar char="•"/>
            </a:pPr>
            <a:r>
              <a:rPr lang="en-US" dirty="0"/>
              <a:t>It's also a useful tool if we are more interested in the frequencies in individual categories rather than how the categories compare to the whole.</a:t>
            </a:r>
          </a:p>
          <a:p>
            <a:pPr marL="171450" indent="-171450">
              <a:buFont typeface="Arial" panose="020B0604020202020204" pitchFamily="34" charset="0"/>
              <a:buChar char="•"/>
            </a:pPr>
            <a:r>
              <a:rPr lang="en-US" dirty="0"/>
              <a:t>The</a:t>
            </a:r>
            <a:r>
              <a:rPr lang="en-US" baseline="0" dirty="0"/>
              <a:t> w</a:t>
            </a:r>
            <a:r>
              <a:rPr lang="en-US" dirty="0"/>
              <a:t>idth says nothing</a:t>
            </a:r>
            <a:r>
              <a:rPr lang="en-US" baseline="0" dirty="0"/>
              <a:t> about bar. The height is the frequency.</a:t>
            </a:r>
          </a:p>
          <a:p>
            <a:pPr marL="171450" indent="-171450">
              <a:buFont typeface="Arial" panose="020B0604020202020204" pitchFamily="34" charset="0"/>
              <a:buChar char="•"/>
            </a:pPr>
            <a:r>
              <a:rPr lang="en-US" dirty="0"/>
              <a:t>A side-by-side bar graph is just as the title suggests. The bars are placed next to one another to show the similarities and/or differences between populations.</a:t>
            </a:r>
          </a:p>
          <a:p>
            <a:pPr marL="171450" indent="-171450">
              <a:buFont typeface="Arial" panose="020B0604020202020204" pitchFamily="34" charset="0"/>
              <a:buChar char="•"/>
            </a:pPr>
            <a:r>
              <a:rPr lang="en-US" dirty="0"/>
              <a:t>A stacked bar graph places the bars from each population on top of one another. This allows the reader to compare different categories and how the whole of each category is broken down.</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50BA92D-8D9E-48FF-9731-26AA87AB48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1067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1524000" y="2526241"/>
            <a:ext cx="9144000" cy="175432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Interpreting Data and Graphs</a:t>
            </a:r>
          </a:p>
        </p:txBody>
      </p:sp>
      <p:cxnSp>
        <p:nvCxnSpPr>
          <p:cNvPr id="14" name="Straight Connector 13"/>
          <p:cNvCxnSpPr/>
          <p:nvPr/>
        </p:nvCxnSpPr>
        <p:spPr>
          <a:xfrm>
            <a:off x="3071447" y="469377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08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62563"/>
            <a:ext cx="9144001" cy="6108510"/>
            <a:chOff x="-1" y="687250"/>
            <a:chExt cx="9144001" cy="6108510"/>
          </a:xfrm>
        </p:grpSpPr>
        <p:sp>
          <p:nvSpPr>
            <p:cNvPr id="26" name="TextBox 25"/>
            <p:cNvSpPr txBox="1"/>
            <p:nvPr/>
          </p:nvSpPr>
          <p:spPr>
            <a:xfrm>
              <a:off x="-1" y="687250"/>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7" y="111997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75011" y="1621217"/>
            <a:ext cx="8630229" cy="1569660"/>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Interpreting data</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Graphical displays of data</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power of graphs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Misleading graphs</a:t>
            </a:r>
          </a:p>
        </p:txBody>
      </p:sp>
    </p:spTree>
    <p:extLst>
      <p:ext uri="{BB962C8B-B14F-4D97-AF65-F5344CB8AC3E}">
        <p14:creationId xmlns:p14="http://schemas.microsoft.com/office/powerpoint/2010/main" val="2952100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0" y="561954"/>
            <a:ext cx="9144002" cy="6109119"/>
            <a:chOff x="-2" y="686641"/>
            <a:chExt cx="9144002" cy="6109119"/>
          </a:xfrm>
        </p:grpSpPr>
        <p:sp>
          <p:nvSpPr>
            <p:cNvPr id="26" name="TextBox 25"/>
            <p:cNvSpPr txBox="1"/>
            <p:nvPr/>
          </p:nvSpPr>
          <p:spPr>
            <a:xfrm>
              <a:off x="-2" y="686641"/>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Interpreting Data</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7" y="1115952"/>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066922" y="1611652"/>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5" y="1940173"/>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Distribution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 way to describe the structure of a data set</a:t>
              </a:r>
            </a:p>
          </p:txBody>
        </p:sp>
      </p:grpSp>
      <p:grpSp>
        <p:nvGrpSpPr>
          <p:cNvPr id="15" name="Group 14">
            <a:extLst>
              <a:ext uri="{FF2B5EF4-FFF2-40B4-BE49-F238E27FC236}">
                <a16:creationId xmlns:a16="http://schemas.microsoft.com/office/drawing/2014/main" id="{630E025C-A2E1-4B03-8E70-4930B31FA6EE}"/>
              </a:ext>
            </a:extLst>
          </p:cNvPr>
          <p:cNvGrpSpPr/>
          <p:nvPr/>
        </p:nvGrpSpPr>
        <p:grpSpPr>
          <a:xfrm>
            <a:off x="2066922" y="250300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8F54470-9684-48A6-A37E-37EE8E660CF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A0171B87-A465-402E-AD1F-E162CCCF62D7}"/>
                </a:ext>
              </a:extLst>
            </p:cNvPr>
            <p:cNvSpPr txBox="1"/>
            <p:nvPr/>
          </p:nvSpPr>
          <p:spPr>
            <a:xfrm>
              <a:off x="633044" y="1781416"/>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Frequency distribution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 count of every member of the data set and how often each value occurs</a:t>
              </a:r>
            </a:p>
          </p:txBody>
        </p:sp>
      </p:grpSp>
      <p:grpSp>
        <p:nvGrpSpPr>
          <p:cNvPr id="18" name="Group 17">
            <a:extLst>
              <a:ext uri="{FF2B5EF4-FFF2-40B4-BE49-F238E27FC236}">
                <a16:creationId xmlns:a16="http://schemas.microsoft.com/office/drawing/2014/main" id="{8F730DA7-9FC3-42C6-94A2-3012EF06759D}"/>
              </a:ext>
            </a:extLst>
          </p:cNvPr>
          <p:cNvGrpSpPr/>
          <p:nvPr/>
        </p:nvGrpSpPr>
        <p:grpSpPr>
          <a:xfrm>
            <a:off x="2066922" y="33943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ED80613-C60B-4444-94B7-E40F70E585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5F2B20B3-DF77-43D5-9B03-E1E77CFE767D}"/>
                </a:ext>
              </a:extLst>
            </p:cNvPr>
            <p:cNvSpPr txBox="1"/>
            <p:nvPr/>
          </p:nvSpPr>
          <p:spPr>
            <a:xfrm>
              <a:off x="633043" y="1786285"/>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Relative frequency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the percentage of all data that fall into a particular class</a:t>
              </a:r>
            </a:p>
          </p:txBody>
        </p:sp>
      </p:grpSp>
    </p:spTree>
    <p:extLst>
      <p:ext uri="{BB962C8B-B14F-4D97-AF65-F5344CB8AC3E}">
        <p14:creationId xmlns:p14="http://schemas.microsoft.com/office/powerpoint/2010/main" val="903088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53599"/>
            <a:ext cx="9144001" cy="6117474"/>
            <a:chOff x="-1" y="678286"/>
            <a:chExt cx="9144001" cy="6117474"/>
          </a:xfrm>
        </p:grpSpPr>
        <p:sp>
          <p:nvSpPr>
            <p:cNvPr id="26" name="TextBox 25"/>
            <p:cNvSpPr txBox="1"/>
            <p:nvPr/>
          </p:nvSpPr>
          <p:spPr>
            <a:xfrm>
              <a:off x="-1" y="678286"/>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Interpreting Data</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7" y="110759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2527089"/>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2" y="1786285"/>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Grouped frequency distribution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 frequency distribution of data </a:t>
              </a:r>
              <a:r>
                <a:rPr lang="en-US" sz="2000" dirty="0">
                  <a:solidFill>
                    <a:prstClr val="white"/>
                  </a:solidFill>
                  <a:latin typeface="Calibri" panose="020F0502020204030204"/>
                </a:rPr>
                <a:t>grouped into different categories</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8" name="Group 17">
            <a:extLst>
              <a:ext uri="{FF2B5EF4-FFF2-40B4-BE49-F238E27FC236}">
                <a16:creationId xmlns:a16="http://schemas.microsoft.com/office/drawing/2014/main" id="{0A2085B8-3B5D-471D-97CA-EB8946593F65}"/>
              </a:ext>
            </a:extLst>
          </p:cNvPr>
          <p:cNvGrpSpPr/>
          <p:nvPr/>
        </p:nvGrpSpPr>
        <p:grpSpPr>
          <a:xfrm>
            <a:off x="2066922" y="161561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6C427A60-1E10-41CF-A83B-06681FE23AC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8B97287-01B5-442C-8482-CEE6F2CA217F}"/>
                </a:ext>
              </a:extLst>
            </p:cNvPr>
            <p:cNvSpPr txBox="1"/>
            <p:nvPr/>
          </p:nvSpPr>
          <p:spPr>
            <a:xfrm>
              <a:off x="633041" y="1782746"/>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Data is typically organized into numerical categories instead of names or labels</a:t>
              </a:r>
            </a:p>
          </p:txBody>
        </p:sp>
      </p:grpSp>
      <p:grpSp>
        <p:nvGrpSpPr>
          <p:cNvPr id="28" name="Group 27">
            <a:extLst>
              <a:ext uri="{FF2B5EF4-FFF2-40B4-BE49-F238E27FC236}">
                <a16:creationId xmlns:a16="http://schemas.microsoft.com/office/drawing/2014/main" id="{51A8D0CB-4352-4F62-A6A6-59E26FC2DD3F}"/>
              </a:ext>
            </a:extLst>
          </p:cNvPr>
          <p:cNvGrpSpPr/>
          <p:nvPr/>
        </p:nvGrpSpPr>
        <p:grpSpPr>
          <a:xfrm>
            <a:off x="2066922" y="3440642"/>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347C4B50-6CC9-40EA-AC56-C4442A57280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44B61152-EE2A-4EEC-94C4-7D5747BB4BEF}"/>
                </a:ext>
              </a:extLst>
            </p:cNvPr>
            <p:cNvSpPr txBox="1"/>
            <p:nvPr/>
          </p:nvSpPr>
          <p:spPr>
            <a:xfrm>
              <a:off x="633040" y="1915202"/>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Class width</a:t>
              </a: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 the number of distinct data points each class may contain</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45353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62560"/>
            <a:ext cx="9144001" cy="6108513"/>
            <a:chOff x="-1" y="687247"/>
            <a:chExt cx="9144001" cy="6108513"/>
          </a:xfrm>
        </p:grpSpPr>
        <p:sp>
          <p:nvSpPr>
            <p:cNvPr id="26" name="TextBox 25"/>
            <p:cNvSpPr txBox="1"/>
            <p:nvPr/>
          </p:nvSpPr>
          <p:spPr>
            <a:xfrm>
              <a:off x="-1" y="687247"/>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Graphical Displays of Data</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46012" y="112491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1677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939237"/>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Can synthesize data to make it more clear</a:t>
              </a:r>
            </a:p>
          </p:txBody>
        </p:sp>
      </p:grpSp>
      <p:grpSp>
        <p:nvGrpSpPr>
          <p:cNvPr id="11" name="Group 10">
            <a:extLst>
              <a:ext uri="{FF2B5EF4-FFF2-40B4-BE49-F238E27FC236}">
                <a16:creationId xmlns:a16="http://schemas.microsoft.com/office/drawing/2014/main" id="{981F7236-0BBC-4934-AC63-FA637BDAF2D8}"/>
              </a:ext>
            </a:extLst>
          </p:cNvPr>
          <p:cNvGrpSpPr/>
          <p:nvPr/>
        </p:nvGrpSpPr>
        <p:grpSpPr>
          <a:xfrm>
            <a:off x="2066922" y="2505678"/>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8B2249DB-08E8-45C8-BD1E-AA489C4406F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F44BB542-1BBE-487D-A804-274DA73C2E5E}"/>
                </a:ext>
              </a:extLst>
            </p:cNvPr>
            <p:cNvSpPr txBox="1"/>
            <p:nvPr/>
          </p:nvSpPr>
          <p:spPr>
            <a:xfrm>
              <a:off x="633043" y="1940173"/>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pie chart</a:t>
              </a: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or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“circle graph”</a:t>
              </a:r>
            </a:p>
          </p:txBody>
        </p:sp>
      </p:grpSp>
      <p:grpSp>
        <p:nvGrpSpPr>
          <p:cNvPr id="14" name="Group 13">
            <a:extLst>
              <a:ext uri="{FF2B5EF4-FFF2-40B4-BE49-F238E27FC236}">
                <a16:creationId xmlns:a16="http://schemas.microsoft.com/office/drawing/2014/main" id="{442C9F58-E0EF-470A-AD17-D9C92BFF4CF3}"/>
              </a:ext>
            </a:extLst>
          </p:cNvPr>
          <p:cNvGrpSpPr/>
          <p:nvPr/>
        </p:nvGrpSpPr>
        <p:grpSpPr>
          <a:xfrm>
            <a:off x="2066922" y="3399418"/>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F80BC9D-4979-4DF6-B12E-6587CCF7547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C09F93A0-C2B0-4865-BC52-9A657D207FFC}"/>
                </a:ext>
              </a:extLst>
            </p:cNvPr>
            <p:cNvSpPr txBox="1"/>
            <p:nvPr/>
          </p:nvSpPr>
          <p:spPr>
            <a:xfrm>
              <a:off x="633042" y="1941418"/>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Pie charts use relative frequency distribution (%)</a:t>
              </a:r>
            </a:p>
          </p:txBody>
        </p:sp>
      </p:grpSp>
    </p:spTree>
    <p:extLst>
      <p:ext uri="{BB962C8B-B14F-4D97-AF65-F5344CB8AC3E}">
        <p14:creationId xmlns:p14="http://schemas.microsoft.com/office/powerpoint/2010/main" val="3284113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53598"/>
            <a:ext cx="9144001" cy="6117475"/>
            <a:chOff x="-1" y="678285"/>
            <a:chExt cx="9144001" cy="6117475"/>
          </a:xfrm>
        </p:grpSpPr>
        <p:sp>
          <p:nvSpPr>
            <p:cNvPr id="26" name="TextBox 25"/>
            <p:cNvSpPr txBox="1"/>
            <p:nvPr/>
          </p:nvSpPr>
          <p:spPr>
            <a:xfrm>
              <a:off x="-1" y="67828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Graphical Displays of Data</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7" y="1115951"/>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1677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940173"/>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Bar graphs</a:t>
              </a:r>
              <a:r>
                <a:rPr lang="en-US" sz="2000" dirty="0">
                  <a:solidFill>
                    <a:prstClr val="white"/>
                  </a:solidFill>
                  <a:latin typeface="Calibri" panose="020F0502020204030204"/>
                </a:rPr>
                <a:t> represent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data in each category with bars</a:t>
              </a:r>
            </a:p>
          </p:txBody>
        </p:sp>
      </p:grpSp>
      <p:grpSp>
        <p:nvGrpSpPr>
          <p:cNvPr id="20" name="Group 19"/>
          <p:cNvGrpSpPr/>
          <p:nvPr/>
        </p:nvGrpSpPr>
        <p:grpSpPr>
          <a:xfrm>
            <a:off x="2066922" y="250812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3" y="1940173"/>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Can more easily detect small differences between bars</a:t>
              </a:r>
            </a:p>
          </p:txBody>
        </p:sp>
      </p:grpSp>
      <p:grpSp>
        <p:nvGrpSpPr>
          <p:cNvPr id="23" name="Group 22"/>
          <p:cNvGrpSpPr/>
          <p:nvPr/>
        </p:nvGrpSpPr>
        <p:grpSpPr>
          <a:xfrm>
            <a:off x="2066922" y="339703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3" y="1945058"/>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Useful to determine frequencies in individual categories</a:t>
              </a:r>
            </a:p>
          </p:txBody>
        </p:sp>
      </p:grpSp>
      <p:grpSp>
        <p:nvGrpSpPr>
          <p:cNvPr id="27" name="Group 26"/>
          <p:cNvGrpSpPr/>
          <p:nvPr/>
        </p:nvGrpSpPr>
        <p:grpSpPr>
          <a:xfrm>
            <a:off x="2066922" y="428597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2" y="1772500"/>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Side-by-side bar graphs </a:t>
              </a: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are used to show similarities or differences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between categories</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30" name="Group 29">
            <a:extLst>
              <a:ext uri="{FF2B5EF4-FFF2-40B4-BE49-F238E27FC236}">
                <a16:creationId xmlns:a16="http://schemas.microsoft.com/office/drawing/2014/main" id="{A1651DD9-04ED-3080-6A44-E25065365857}"/>
              </a:ext>
            </a:extLst>
          </p:cNvPr>
          <p:cNvGrpSpPr/>
          <p:nvPr/>
        </p:nvGrpSpPr>
        <p:grpSpPr>
          <a:xfrm>
            <a:off x="2066922" y="5188233"/>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DE624FC6-F09B-B7A8-4EC3-6487EA2464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4710A857-DCC1-A637-DEEB-84345DAAA5B4}"/>
                </a:ext>
              </a:extLst>
            </p:cNvPr>
            <p:cNvSpPr txBox="1"/>
            <p:nvPr/>
          </p:nvSpPr>
          <p:spPr>
            <a:xfrm>
              <a:off x="542923" y="1772500"/>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33" name="TextBox 32">
            <a:extLst>
              <a:ext uri="{FF2B5EF4-FFF2-40B4-BE49-F238E27FC236}">
                <a16:creationId xmlns:a16="http://schemas.microsoft.com/office/drawing/2014/main" id="{D64DBDDA-0726-7A9E-18BD-74D2B716915C}"/>
              </a:ext>
            </a:extLst>
          </p:cNvPr>
          <p:cNvSpPr txBox="1"/>
          <p:nvPr/>
        </p:nvSpPr>
        <p:spPr>
          <a:xfrm>
            <a:off x="2157041" y="5341939"/>
            <a:ext cx="7327617" cy="400110"/>
          </a:xfrm>
          <a:prstGeom prst="rect">
            <a:avLst/>
          </a:prstGeom>
          <a:noFill/>
        </p:spPr>
        <p:txBody>
          <a:bodyPr wrap="square">
            <a:spAutoFit/>
          </a:bodyPr>
          <a:lstStyle/>
          <a:p>
            <a:r>
              <a:rPr lang="en-US" sz="2000" b="1" dirty="0">
                <a:solidFill>
                  <a:prstClr val="white"/>
                </a:solidFill>
                <a:latin typeface="Calibri" panose="020F0502020204030204"/>
              </a:rPr>
              <a:t>S</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tacked bar graphs </a:t>
            </a: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show totals and individual frequencies</a:t>
            </a:r>
            <a:endParaRPr lang="en-US" sz="2000" dirty="0"/>
          </a:p>
        </p:txBody>
      </p:sp>
    </p:spTree>
    <p:extLst>
      <p:ext uri="{BB962C8B-B14F-4D97-AF65-F5344CB8AC3E}">
        <p14:creationId xmlns:p14="http://schemas.microsoft.com/office/powerpoint/2010/main" val="3430552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71529"/>
            <a:ext cx="9144001" cy="6099544"/>
            <a:chOff x="-1" y="696216"/>
            <a:chExt cx="9144001" cy="6099544"/>
          </a:xfrm>
        </p:grpSpPr>
        <p:sp>
          <p:nvSpPr>
            <p:cNvPr id="26" name="TextBox 25"/>
            <p:cNvSpPr txBox="1"/>
            <p:nvPr/>
          </p:nvSpPr>
          <p:spPr>
            <a:xfrm>
              <a:off x="-1" y="696216"/>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Graphical Displays of Data</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7" y="1130466"/>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1677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941186"/>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Line graphs </a:t>
              </a: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display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measurements over time</a:t>
              </a:r>
            </a:p>
          </p:txBody>
        </p:sp>
      </p:grpSp>
      <p:grpSp>
        <p:nvGrpSpPr>
          <p:cNvPr id="20" name="Group 19"/>
          <p:cNvGrpSpPr/>
          <p:nvPr/>
        </p:nvGrpSpPr>
        <p:grpSpPr>
          <a:xfrm>
            <a:off x="2066922" y="250812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3" y="1772293"/>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Each point represents the variable being measured and when it was observed</a:t>
              </a:r>
            </a:p>
          </p:txBody>
        </p:sp>
      </p:grpSp>
      <p:grpSp>
        <p:nvGrpSpPr>
          <p:cNvPr id="23" name="Group 22"/>
          <p:cNvGrpSpPr/>
          <p:nvPr/>
        </p:nvGrpSpPr>
        <p:grpSpPr>
          <a:xfrm>
            <a:off x="2066922" y="339703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2" y="1927338"/>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Joining points together makes change over time easier to observe</a:t>
              </a:r>
            </a:p>
          </p:txBody>
        </p:sp>
      </p:grpSp>
      <p:grpSp>
        <p:nvGrpSpPr>
          <p:cNvPr id="27" name="Group 26"/>
          <p:cNvGrpSpPr/>
          <p:nvPr/>
        </p:nvGrpSpPr>
        <p:grpSpPr>
          <a:xfrm>
            <a:off x="2066922" y="428597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1" y="1919734"/>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Can have more than one line to compare trends</a:t>
              </a:r>
            </a:p>
          </p:txBody>
        </p:sp>
      </p:grpSp>
    </p:spTree>
    <p:extLst>
      <p:ext uri="{BB962C8B-B14F-4D97-AF65-F5344CB8AC3E}">
        <p14:creationId xmlns:p14="http://schemas.microsoft.com/office/powerpoint/2010/main" val="3964066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53596"/>
            <a:ext cx="9144001" cy="6117477"/>
            <a:chOff x="-1" y="678283"/>
            <a:chExt cx="9144001" cy="6117477"/>
          </a:xfrm>
        </p:grpSpPr>
        <p:sp>
          <p:nvSpPr>
            <p:cNvPr id="26" name="TextBox 25"/>
            <p:cNvSpPr txBox="1"/>
            <p:nvPr/>
          </p:nvSpPr>
          <p:spPr>
            <a:xfrm>
              <a:off x="-1" y="678283"/>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Power of Graphs</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7" y="11075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1677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940173"/>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there is a lot of data, graphs can summarize it quickly and effectively</a:t>
              </a:r>
            </a:p>
          </p:txBody>
        </p:sp>
      </p:grpSp>
      <p:grpSp>
        <p:nvGrpSpPr>
          <p:cNvPr id="20" name="Group 19"/>
          <p:cNvGrpSpPr/>
          <p:nvPr/>
        </p:nvGrpSpPr>
        <p:grpSpPr>
          <a:xfrm>
            <a:off x="2066922" y="250812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780028"/>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 In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Figure 9</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the 1861 map shows the distribution of the slave population in the southern United States</a:t>
              </a:r>
            </a:p>
          </p:txBody>
        </p:sp>
      </p:grpSp>
      <p:grpSp>
        <p:nvGrpSpPr>
          <p:cNvPr id="12" name="Group 11">
            <a:extLst>
              <a:ext uri="{FF2B5EF4-FFF2-40B4-BE49-F238E27FC236}">
                <a16:creationId xmlns:a16="http://schemas.microsoft.com/office/drawing/2014/main" id="{1E1D8D35-F684-497A-8CC6-9864B32FA8C0}"/>
              </a:ext>
            </a:extLst>
          </p:cNvPr>
          <p:cNvGrpSpPr/>
          <p:nvPr/>
        </p:nvGrpSpPr>
        <p:grpSpPr>
          <a:xfrm>
            <a:off x="2066922" y="339947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69F48629-69AA-4DE2-8381-E52D8CAEA1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48A047C7-1A70-420D-A81C-CF65E779B315}"/>
                </a:ext>
              </a:extLst>
            </p:cNvPr>
            <p:cNvSpPr txBox="1"/>
            <p:nvPr/>
          </p:nvSpPr>
          <p:spPr>
            <a:xfrm>
              <a:off x="633043" y="1786285"/>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data displayed on the map is difficult to read but when the data is organized into a table, the information is presented more clearly</a:t>
              </a:r>
            </a:p>
          </p:txBody>
        </p:sp>
      </p:grpSp>
    </p:spTree>
    <p:extLst>
      <p:ext uri="{BB962C8B-B14F-4D97-AF65-F5344CB8AC3E}">
        <p14:creationId xmlns:p14="http://schemas.microsoft.com/office/powerpoint/2010/main" val="3964057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62563"/>
            <a:ext cx="9144001" cy="6108510"/>
            <a:chOff x="-1" y="687250"/>
            <a:chExt cx="9144001" cy="6108510"/>
          </a:xfrm>
        </p:grpSpPr>
        <p:sp>
          <p:nvSpPr>
            <p:cNvPr id="26" name="TextBox 25"/>
            <p:cNvSpPr txBox="1"/>
            <p:nvPr/>
          </p:nvSpPr>
          <p:spPr>
            <a:xfrm>
              <a:off x="-1" y="687250"/>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Misleading Graphs</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a:cxnSpLocks/>
          </p:cNvCxnSpPr>
          <p:nvPr/>
        </p:nvCxnSpPr>
        <p:spPr>
          <a:xfrm>
            <a:off x="1881188" y="1116561"/>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1677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3" y="1762068"/>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Graphs should be able to stand alone without the need for additional information</a:t>
              </a:r>
            </a:p>
          </p:txBody>
        </p:sp>
      </p:grpSp>
      <p:sp>
        <p:nvSpPr>
          <p:cNvPr id="21" name="Rectangle 20"/>
          <p:cNvSpPr/>
          <p:nvPr/>
        </p:nvSpPr>
        <p:spPr>
          <a:xfrm>
            <a:off x="2066922" y="2508124"/>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3" name="Group 22"/>
          <p:cNvGrpSpPr/>
          <p:nvPr/>
        </p:nvGrpSpPr>
        <p:grpSpPr>
          <a:xfrm>
            <a:off x="2066922" y="339703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1" y="1768731"/>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Graphs can sometimes give false, inaccurate, or unclear information when displays are distorted</a:t>
              </a:r>
            </a:p>
          </p:txBody>
        </p:sp>
      </p:grpSp>
      <p:sp>
        <p:nvSpPr>
          <p:cNvPr id="29" name="TextBox 28"/>
          <p:cNvSpPr txBox="1"/>
          <p:nvPr/>
        </p:nvSpPr>
        <p:spPr>
          <a:xfrm>
            <a:off x="2157041" y="2711480"/>
            <a:ext cx="7807571" cy="400110"/>
          </a:xfrm>
          <a:prstGeom prst="rect">
            <a:avLst/>
          </a:prstGeom>
          <a:solidFill>
            <a:srgbClr val="62798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Misleading graphs can be intentional or unintentional</a:t>
            </a:r>
          </a:p>
        </p:txBody>
      </p:sp>
    </p:spTree>
    <p:extLst>
      <p:ext uri="{BB962C8B-B14F-4D97-AF65-F5344CB8AC3E}">
        <p14:creationId xmlns:p14="http://schemas.microsoft.com/office/powerpoint/2010/main" val="15765629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1318</TotalTime>
  <Words>620</Words>
  <Application>Microsoft Office PowerPoint</Application>
  <PresentationFormat>Widescreen</PresentationFormat>
  <Paragraphs>65</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 Juber</cp:lastModifiedBy>
  <cp:revision>132</cp:revision>
  <dcterms:created xsi:type="dcterms:W3CDTF">2014-11-06T15:36:04Z</dcterms:created>
  <dcterms:modified xsi:type="dcterms:W3CDTF">2022-06-17T17:15:05Z</dcterms:modified>
</cp:coreProperties>
</file>