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0"/>
  </p:notesMasterIdLst>
  <p:sldIdLst>
    <p:sldId id="374" r:id="rId2"/>
    <p:sldId id="375" r:id="rId3"/>
    <p:sldId id="376" r:id="rId4"/>
    <p:sldId id="377" r:id="rId5"/>
    <p:sldId id="378" r:id="rId6"/>
    <p:sldId id="379" r:id="rId7"/>
    <p:sldId id="381" r:id="rId8"/>
    <p:sldId id="34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 id="{C20EFC2B-9051-4829-A227-F214F56605EE}">
          <p14:sldIdLst>
            <p14:sldId id="374"/>
          </p14:sldIdLst>
        </p14:section>
        <p14:section name="Basic Template" id="{7905D23A-0D7F-465E-9A2A-8136E59C1D3A}">
          <p14:sldIdLst>
            <p14:sldId id="375"/>
          </p14:sldIdLst>
        </p14:section>
        <p14:section name="Bullet Lists" id="{75E99226-54C6-4B40-9F9B-803C5E10A6BA}">
          <p14:sldIdLst>
            <p14:sldId id="376"/>
            <p14:sldId id="377"/>
            <p14:sldId id="378"/>
            <p14:sldId id="379"/>
            <p14:sldId id="381"/>
          </p14:sldIdLst>
        </p14:section>
        <p14:section name="Final Screen" id="{941AB549-D318-4A60-B111-F18247015FD3}">
          <p14:sldIdLst>
            <p14:sldId id="34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27981"/>
    <a:srgbClr val="C7D4CB"/>
    <a:srgbClr val="386546"/>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69" autoAdjust="0"/>
    <p:restoredTop sz="73540" autoAdjust="0"/>
  </p:normalViewPr>
  <p:slideViewPr>
    <p:cSldViewPr snapToGrid="0">
      <p:cViewPr varScale="1">
        <p:scale>
          <a:sx n="107" d="100"/>
          <a:sy n="107" d="100"/>
        </p:scale>
        <p:origin x="606"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452864-B054-46EB-8916-A5683ED1F118}" type="datetimeFigureOut">
              <a:rPr lang="en-US" smtClean="0"/>
              <a:t>4/7/2022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B78836-6C0F-4BBF-9835-1C5F3EEE503C}" type="slidenum">
              <a:rPr lang="en-US" smtClean="0"/>
              <a:t>‹#›</a:t>
            </a:fld>
            <a:endParaRPr lang="en-US"/>
          </a:p>
        </p:txBody>
      </p:sp>
    </p:spTree>
    <p:extLst>
      <p:ext uri="{BB962C8B-B14F-4D97-AF65-F5344CB8AC3E}">
        <p14:creationId xmlns:p14="http://schemas.microsoft.com/office/powerpoint/2010/main" val="223055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Class width is the number of distinct data points each class may contain. The class widths must be the same for all classes in a grouped frequency distribution. Secondly, the classes should never overlap. The class width will always equal the difference between either consecutive lower class limits or consecutive upper class limits.</a:t>
            </a:r>
          </a:p>
          <a:p>
            <a:endParaRPr lang="en-US" dirty="0"/>
          </a:p>
          <a:p>
            <a:r>
              <a:rPr lang="en-US" dirty="0"/>
              <a:t>Class limits</a:t>
            </a:r>
          </a:p>
          <a:p>
            <a:pPr marL="171450" indent="-171450">
              <a:buFont typeface="Arial" panose="020B0604020202020204" pitchFamily="34" charset="0"/>
              <a:buChar char="•"/>
            </a:pPr>
            <a:r>
              <a:rPr lang="en-US" dirty="0"/>
              <a:t>Upper</a:t>
            </a:r>
            <a:r>
              <a:rPr lang="en-US" baseline="0" dirty="0"/>
              <a:t> limit- The highest point or number in the class width.</a:t>
            </a:r>
          </a:p>
          <a:p>
            <a:pPr marL="171450" indent="-171450">
              <a:buFont typeface="Arial" panose="020B0604020202020204" pitchFamily="34" charset="0"/>
              <a:buChar char="•"/>
            </a:pPr>
            <a:r>
              <a:rPr lang="en-US" baseline="0" dirty="0"/>
              <a:t>Lower limit- The lowest point or number in the class width.</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50BA92D-8D9E-48FF-9731-26AA87AB48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6180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 frequency distribution is a count of every member of the data set and how often each value occurs</a:t>
            </a:r>
          </a:p>
          <a:p>
            <a:pPr marL="628650" lvl="1" indent="-171450">
              <a:buFont typeface="Arial" panose="020B0604020202020204" pitchFamily="34" charset="0"/>
              <a:buChar char="•"/>
            </a:pPr>
            <a:r>
              <a:rPr lang="en-US" dirty="0"/>
              <a:t> Relative Frequency Distribution-</a:t>
            </a:r>
            <a:r>
              <a:rPr lang="en-US" baseline="0" dirty="0"/>
              <a:t> </a:t>
            </a:r>
            <a:r>
              <a:rPr lang="en-US" dirty="0"/>
              <a:t>The relative frequency of a class is the percentage of all data that fall into that particular class. It can be displayed as a percentage or a fraction.</a:t>
            </a:r>
          </a:p>
          <a:p>
            <a:pPr marL="628650" lvl="1" indent="-171450">
              <a:buFont typeface="Arial" panose="020B0604020202020204" pitchFamily="34" charset="0"/>
              <a:buChar char="•"/>
            </a:pPr>
            <a:r>
              <a:rPr lang="en-US" dirty="0"/>
              <a:t>Grouped Frequency Distribution- Data is</a:t>
            </a:r>
            <a:r>
              <a:rPr lang="en-US" baseline="0" dirty="0"/>
              <a:t> grouped into categories/ classes that have the same width and do not overlap</a:t>
            </a:r>
          </a:p>
          <a:p>
            <a:pPr marL="1085850" lvl="2" indent="-171450">
              <a:buFont typeface="Arial" panose="020B0604020202020204" pitchFamily="34" charset="0"/>
              <a:buChar char="•"/>
            </a:pPr>
            <a:r>
              <a:rPr lang="en-US" baseline="0" dirty="0"/>
              <a:t>Class width</a:t>
            </a:r>
          </a:p>
          <a:p>
            <a:pPr marL="1085850" lvl="2" indent="-171450">
              <a:buFont typeface="Arial" panose="020B0604020202020204" pitchFamily="34" charset="0"/>
              <a:buChar char="•"/>
            </a:pPr>
            <a:r>
              <a:rPr lang="en-US" baseline="0" dirty="0"/>
              <a:t>Discrete categories- no overlap</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50BA92D-8D9E-48FF-9731-26AA87AB48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3205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Bars can be horizontal  or vertical</a:t>
            </a:r>
          </a:p>
          <a:p>
            <a:pPr marL="171450" indent="-171450">
              <a:buFont typeface="Arial" panose="020B0604020202020204" pitchFamily="34" charset="0"/>
              <a:buChar char="•"/>
            </a:pPr>
            <a:r>
              <a:rPr lang="en-US" dirty="0"/>
              <a:t>It's also a useful tool if we are more interested in the frequencies in individual categories rather than how the categories compare to the whole.</a:t>
            </a:r>
          </a:p>
          <a:p>
            <a:pPr marL="171450" indent="-171450">
              <a:buFont typeface="Arial" panose="020B0604020202020204" pitchFamily="34" charset="0"/>
              <a:buChar char="•"/>
            </a:pPr>
            <a:r>
              <a:rPr lang="en-US" dirty="0"/>
              <a:t>The</a:t>
            </a:r>
            <a:r>
              <a:rPr lang="en-US" baseline="0" dirty="0"/>
              <a:t> w</a:t>
            </a:r>
            <a:r>
              <a:rPr lang="en-US" dirty="0"/>
              <a:t>idth says nothing</a:t>
            </a:r>
            <a:r>
              <a:rPr lang="en-US" baseline="0" dirty="0"/>
              <a:t> about bar. The height is the frequency.</a:t>
            </a:r>
          </a:p>
          <a:p>
            <a:pPr marL="171450" indent="-171450">
              <a:buFont typeface="Arial" panose="020B0604020202020204" pitchFamily="34" charset="0"/>
              <a:buChar char="•"/>
            </a:pPr>
            <a:r>
              <a:rPr lang="en-US" dirty="0"/>
              <a:t>A side-by-side bar graph is just as the title suggests. The bars are placed next to one another to show the similarities and/or differences between populations.</a:t>
            </a:r>
          </a:p>
          <a:p>
            <a:pPr marL="171450" indent="-171450">
              <a:buFont typeface="Arial" panose="020B0604020202020204" pitchFamily="34" charset="0"/>
              <a:buChar char="•"/>
            </a:pPr>
            <a:r>
              <a:rPr lang="en-US" dirty="0"/>
              <a:t>A stacked bar graph places the bars from each population on top of one another. This allows the reader to compare different categories and how the whole of each category is broken down.</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50BA92D-8D9E-48FF-9731-26AA87AB48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1067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extBox 8"/>
          <p:cNvSpPr txBox="1"/>
          <p:nvPr/>
        </p:nvSpPr>
        <p:spPr>
          <a:xfrm>
            <a:off x="1524000" y="2179262"/>
            <a:ext cx="9144000" cy="175432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Describing and Analyzing Data</a:t>
            </a:r>
          </a:p>
        </p:txBody>
      </p:sp>
      <p:cxnSp>
        <p:nvCxnSpPr>
          <p:cNvPr id="14" name="Straight Connector 13"/>
          <p:cNvCxnSpPr>
            <a:cxnSpLocks/>
          </p:cNvCxnSpPr>
          <p:nvPr/>
        </p:nvCxnSpPr>
        <p:spPr>
          <a:xfrm>
            <a:off x="3130062" y="39676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p:cNvCxnSpPr>
            <a:cxnSpLocks/>
          </p:cNvCxnSpPr>
          <p:nvPr/>
        </p:nvCxnSpPr>
        <p:spPr>
          <a:xfrm>
            <a:off x="3130062" y="214522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408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cxnSp>
        <p:nvCxnSpPr>
          <p:cNvPr id="55" name="Straight Connector 54"/>
          <p:cNvCxnSpPr/>
          <p:nvPr/>
        </p:nvCxnSpPr>
        <p:spPr>
          <a:xfrm>
            <a:off x="1881187" y="111997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75011" y="1621217"/>
            <a:ext cx="8630229" cy="1569660"/>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Measures of Central Tendency</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prstClr val="black"/>
                </a:solidFill>
                <a:latin typeface="Calibri" panose="020F0502020204030204"/>
              </a:rPr>
              <a:t>Measures of Dispersion</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Empirical Rule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prstClr val="black"/>
                </a:solidFill>
                <a:latin typeface="Calibri" panose="020F0502020204030204"/>
              </a:rPr>
              <a:t>Measures of Relative Position</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0328B453-F278-4327-A797-E03823A70A72}"/>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Tree>
    <p:extLst>
      <p:ext uri="{BB962C8B-B14F-4D97-AF65-F5344CB8AC3E}">
        <p14:creationId xmlns:p14="http://schemas.microsoft.com/office/powerpoint/2010/main" val="2952100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cxnSp>
        <p:nvCxnSpPr>
          <p:cNvPr id="55" name="Straight Connector 54"/>
          <p:cNvCxnSpPr/>
          <p:nvPr/>
        </p:nvCxnSpPr>
        <p:spPr>
          <a:xfrm>
            <a:off x="1881187" y="1119980"/>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446443"/>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mc:AlternateContent xmlns:mc="http://schemas.openxmlformats.org/markup-compatibility/2006">
          <mc:Choice xmlns:a14="http://schemas.microsoft.com/office/drawing/2010/main" Requires="a14">
            <p:sp>
              <p:nvSpPr>
                <p:cNvPr id="10" name="TextBox 9"/>
                <p:cNvSpPr txBox="1"/>
                <p:nvPr/>
              </p:nvSpPr>
              <p:spPr>
                <a:xfrm>
                  <a:off x="633045" y="1881311"/>
                  <a:ext cx="7807571" cy="517834"/>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Mean is often referred to as the average.	</a:t>
                  </a:r>
                  <a14:m>
                    <m:oMath xmlns:m="http://schemas.openxmlformats.org/officeDocument/2006/math">
                      <m:f>
                        <m:fPr>
                          <m:ctrlP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ctrlPr>
                        </m:fPr>
                        <m:num>
                          <m:sSub>
                            <m:sSubPr>
                              <m:ctrlP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ctrlPr>
                            </m:sSubPr>
                            <m:e>
                              <m: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𝑥</m:t>
                              </m:r>
                            </m:e>
                            <m:sub>
                              <m: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1</m:t>
                              </m:r>
                            </m:sub>
                          </m:sSub>
                          <m: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m:t>
                          </m:r>
                          <m:sSub>
                            <m:sSubPr>
                              <m:ctrlP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ctrlPr>
                            </m:sSubPr>
                            <m:e>
                              <m: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𝑥</m:t>
                              </m:r>
                            </m:e>
                            <m:sub>
                              <m: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2</m:t>
                              </m:r>
                            </m:sub>
                          </m:sSub>
                          <m: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m:t>
                          </m:r>
                          <m: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m:t>
                          </m:r>
                          <m:sSub>
                            <m:sSubPr>
                              <m:ctrlP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ctrlPr>
                            </m:sSubPr>
                            <m:e>
                              <m: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𝑥</m:t>
                              </m:r>
                            </m:e>
                            <m:sub>
                              <m: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Cambria Math" panose="02040503050406030204" pitchFamily="18" charset="0"/>
                                </a:rPr>
                                <m:t>𝑛</m:t>
                              </m:r>
                            </m:sub>
                          </m:sSub>
                        </m:num>
                        <m:den>
                          <m: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𝑁</m:t>
                          </m:r>
                        </m:den>
                      </m:f>
                    </m:oMath>
                  </a14:m>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mc:Choice>
          <mc:Fallback>
            <p:sp>
              <p:nvSpPr>
                <p:cNvPr id="10" name="TextBox 9"/>
                <p:cNvSpPr txBox="1">
                  <a:spLocks noRot="1" noChangeAspect="1" noMove="1" noResize="1" noEditPoints="1" noAdjustHandles="1" noChangeArrowheads="1" noChangeShapeType="1" noTextEdit="1"/>
                </p:cNvSpPr>
                <p:nvPr/>
              </p:nvSpPr>
              <p:spPr>
                <a:xfrm>
                  <a:off x="633045" y="1881311"/>
                  <a:ext cx="7807571" cy="517834"/>
                </a:xfrm>
                <a:prstGeom prst="rect">
                  <a:avLst/>
                </a:prstGeom>
                <a:blipFill>
                  <a:blip r:embed="rId2"/>
                  <a:stretch>
                    <a:fillRect l="-859" b="-8235"/>
                  </a:stretch>
                </a:blipFill>
              </p:spPr>
              <p:txBody>
                <a:bodyPr/>
                <a:lstStyle/>
                <a:p>
                  <a:r>
                    <a:rPr lang="en-US">
                      <a:noFill/>
                    </a:rPr>
                    <a:t> </a:t>
                  </a:r>
                </a:p>
              </p:txBody>
            </p:sp>
          </mc:Fallback>
        </mc:AlternateContent>
      </p:grpSp>
      <p:grpSp>
        <p:nvGrpSpPr>
          <p:cNvPr id="20" name="Group 19"/>
          <p:cNvGrpSpPr/>
          <p:nvPr/>
        </p:nvGrpSpPr>
        <p:grpSpPr>
          <a:xfrm>
            <a:off x="2066922" y="2337795"/>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5" y="1935915"/>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median of the data set is the middle value in an array of the data.</a:t>
              </a:r>
            </a:p>
          </p:txBody>
        </p:sp>
      </p:grpSp>
      <p:grpSp>
        <p:nvGrpSpPr>
          <p:cNvPr id="12" name="Group 11">
            <a:extLst>
              <a:ext uri="{FF2B5EF4-FFF2-40B4-BE49-F238E27FC236}">
                <a16:creationId xmlns:a16="http://schemas.microsoft.com/office/drawing/2014/main" id="{BB526CD4-14A8-44BA-B3D3-BF9BE7A6B8EC}"/>
              </a:ext>
            </a:extLst>
          </p:cNvPr>
          <p:cNvGrpSpPr/>
          <p:nvPr/>
        </p:nvGrpSpPr>
        <p:grpSpPr>
          <a:xfrm>
            <a:off x="2066922" y="3236225"/>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C930EBCE-4718-4AB7-8100-AD74093A604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FA285700-EE5A-43B2-950E-9DBC5FFBAB95}"/>
                </a:ext>
              </a:extLst>
            </p:cNvPr>
            <p:cNvSpPr txBox="1"/>
            <p:nvPr/>
          </p:nvSpPr>
          <p:spPr>
            <a:xfrm>
              <a:off x="633045" y="1940173"/>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mode is the value in the data set that occurs most frequently.</a:t>
              </a:r>
            </a:p>
          </p:txBody>
        </p:sp>
      </p:grpSp>
      <p:grpSp>
        <p:nvGrpSpPr>
          <p:cNvPr id="15" name="Group 14">
            <a:extLst>
              <a:ext uri="{FF2B5EF4-FFF2-40B4-BE49-F238E27FC236}">
                <a16:creationId xmlns:a16="http://schemas.microsoft.com/office/drawing/2014/main" id="{7C286F12-29D0-4F11-BDCC-DDB1842E426D}"/>
              </a:ext>
            </a:extLst>
          </p:cNvPr>
          <p:cNvGrpSpPr/>
          <p:nvPr/>
        </p:nvGrpSpPr>
        <p:grpSpPr>
          <a:xfrm>
            <a:off x="2066922" y="41346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BB0B6CD0-6934-4DBA-BE71-CEE275EAB9F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AC6ED099-A967-4466-A954-40B25FE0DAF2}"/>
                </a:ext>
              </a:extLst>
            </p:cNvPr>
            <p:cNvSpPr txBox="1"/>
            <p:nvPr/>
          </p:nvSpPr>
          <p:spPr>
            <a:xfrm>
              <a:off x="633044" y="1781249"/>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outlier is a value in the data that is extreme compared with the rest of the data.</a:t>
              </a:r>
            </a:p>
          </p:txBody>
        </p:sp>
      </p:grpSp>
      <p:sp>
        <p:nvSpPr>
          <p:cNvPr id="19" name="TextBox 18">
            <a:extLst>
              <a:ext uri="{FF2B5EF4-FFF2-40B4-BE49-F238E27FC236}">
                <a16:creationId xmlns:a16="http://schemas.microsoft.com/office/drawing/2014/main" id="{BB6871ED-E469-47E6-A1F2-A1447D127469}"/>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Measures of Central Tendency</a:t>
            </a:r>
          </a:p>
        </p:txBody>
      </p:sp>
    </p:spTree>
    <p:extLst>
      <p:ext uri="{BB962C8B-B14F-4D97-AF65-F5344CB8AC3E}">
        <p14:creationId xmlns:p14="http://schemas.microsoft.com/office/powerpoint/2010/main" val="2471172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cxnSp>
        <p:nvCxnSpPr>
          <p:cNvPr id="55" name="Straight Connector 54"/>
          <p:cNvCxnSpPr/>
          <p:nvPr/>
        </p:nvCxnSpPr>
        <p:spPr>
          <a:xfrm>
            <a:off x="1881187" y="112491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2" name="Group 31">
            <a:extLst>
              <a:ext uri="{FF2B5EF4-FFF2-40B4-BE49-F238E27FC236}">
                <a16:creationId xmlns:a16="http://schemas.microsoft.com/office/drawing/2014/main" id="{BB653907-638D-4699-9F3A-948EA22FB364}"/>
              </a:ext>
            </a:extLst>
          </p:cNvPr>
          <p:cNvGrpSpPr/>
          <p:nvPr/>
        </p:nvGrpSpPr>
        <p:grpSpPr>
          <a:xfrm>
            <a:off x="1871275" y="1459793"/>
            <a:ext cx="8449447" cy="3427895"/>
            <a:chOff x="386917" y="1821206"/>
            <a:chExt cx="8344989" cy="3197722"/>
          </a:xfrm>
        </p:grpSpPr>
        <p:grpSp>
          <p:nvGrpSpPr>
            <p:cNvPr id="33" name="Group 32">
              <a:extLst>
                <a:ext uri="{FF2B5EF4-FFF2-40B4-BE49-F238E27FC236}">
                  <a16:creationId xmlns:a16="http://schemas.microsoft.com/office/drawing/2014/main" id="{C478BC78-CFDF-4018-BA5C-DEB0106AEF92}"/>
                </a:ext>
              </a:extLst>
            </p:cNvPr>
            <p:cNvGrpSpPr/>
            <p:nvPr/>
          </p:nvGrpSpPr>
          <p:grpSpPr>
            <a:xfrm>
              <a:off x="386917" y="1821206"/>
              <a:ext cx="8344989" cy="3197722"/>
              <a:chOff x="386917" y="1821206"/>
              <a:chExt cx="8344989" cy="3197722"/>
            </a:xfrm>
          </p:grpSpPr>
          <p:sp>
            <p:nvSpPr>
              <p:cNvPr id="36" name="Rectangle 35">
                <a:extLst>
                  <a:ext uri="{FF2B5EF4-FFF2-40B4-BE49-F238E27FC236}">
                    <a16:creationId xmlns:a16="http://schemas.microsoft.com/office/drawing/2014/main" id="{AA333970-996A-40DA-A641-06CFB3EEF421}"/>
                  </a:ext>
                </a:extLst>
              </p:cNvPr>
              <p:cNvSpPr/>
              <p:nvPr/>
            </p:nvSpPr>
            <p:spPr>
              <a:xfrm>
                <a:off x="386917" y="1821206"/>
                <a:ext cx="4121340" cy="3197721"/>
              </a:xfrm>
              <a:prstGeom prst="rect">
                <a:avLst/>
              </a:prstGeom>
              <a:noFill/>
              <a:ln w="57150">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A93A5FF1-B7C3-42BD-B264-8ED8D1C43FCA}"/>
                  </a:ext>
                </a:extLst>
              </p:cNvPr>
              <p:cNvSpPr/>
              <p:nvPr/>
            </p:nvSpPr>
            <p:spPr>
              <a:xfrm>
                <a:off x="4610566" y="1821206"/>
                <a:ext cx="4121340" cy="3197722"/>
              </a:xfrm>
              <a:prstGeom prst="rect">
                <a:avLst/>
              </a:prstGeom>
              <a:noFill/>
              <a:ln w="57150">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061C742E-5CE7-4337-B967-11CBE6D79669}"/>
                  </a:ext>
                </a:extLst>
              </p:cNvPr>
              <p:cNvSpPr/>
              <p:nvPr/>
            </p:nvSpPr>
            <p:spPr>
              <a:xfrm>
                <a:off x="4153624" y="2969324"/>
                <a:ext cx="811575" cy="841186"/>
              </a:xfrm>
              <a:prstGeom prst="ellipse">
                <a:avLst/>
              </a:prstGeom>
              <a:solidFill>
                <a:schemeClr val="bg1"/>
              </a:solidFill>
              <a:ln w="76200">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vs</a:t>
                </a:r>
                <a:endParaRPr lang="en-US" sz="4800" b="1" dirty="0">
                  <a:solidFill>
                    <a:schemeClr val="tx1"/>
                  </a:solidFill>
                </a:endParaRPr>
              </a:p>
            </p:txBody>
          </p:sp>
        </p:grpSp>
        <mc:AlternateContent xmlns:mc="http://schemas.openxmlformats.org/markup-compatibility/2006">
          <mc:Choice xmlns:a14="http://schemas.microsoft.com/office/drawing/2010/main" Requires="a14">
            <p:sp>
              <p:nvSpPr>
                <p:cNvPr id="34" name="TextBox 33">
                  <a:extLst>
                    <a:ext uri="{FF2B5EF4-FFF2-40B4-BE49-F238E27FC236}">
                      <a16:creationId xmlns:a16="http://schemas.microsoft.com/office/drawing/2014/main" id="{64ADA35F-ED3F-4543-9730-C0BEA6AA7007}"/>
                    </a:ext>
                  </a:extLst>
                </p:cNvPr>
                <p:cNvSpPr txBox="1"/>
                <p:nvPr/>
              </p:nvSpPr>
              <p:spPr>
                <a:xfrm>
                  <a:off x="748359" y="2628512"/>
                  <a:ext cx="3325552" cy="1583115"/>
                </a:xfrm>
                <a:prstGeom prst="rect">
                  <a:avLst/>
                </a:prstGeom>
                <a:noFill/>
              </p:spPr>
              <p:txBody>
                <a:bodyPr wrap="square" rtlCol="0" anchor="ctr">
                  <a:spAutoFit/>
                </a:bodyPr>
                <a:lstStyle/>
                <a:p>
                  <a:pPr algn="ctr">
                    <a:lnSpc>
                      <a:spcPct val="150000"/>
                    </a:lnSpc>
                  </a:pPr>
                  <a14:m>
                    <m:oMathPara xmlns:m="http://schemas.openxmlformats.org/officeDocument/2006/math">
                      <m:oMathParaPr>
                        <m:jc m:val="centerGroup"/>
                      </m:oMathParaPr>
                      <m:oMath xmlns:m="http://schemas.openxmlformats.org/officeDocument/2006/math">
                        <m:r>
                          <a:rPr lang="en-US" sz="4800" i="1" smtClean="0">
                            <a:latin typeface="Cambria Math" panose="02040503050406030204" pitchFamily="18" charset="0"/>
                            <a:ea typeface="Cambria Math" panose="02040503050406030204" pitchFamily="18" charset="0"/>
                          </a:rPr>
                          <m:t>𝜇</m:t>
                        </m:r>
                      </m:oMath>
                    </m:oMathPara>
                  </a14:m>
                  <a:endParaRPr lang="en-US" sz="4800" dirty="0">
                    <a:ea typeface="Cambria" panose="02040503050406030204" pitchFamily="18" charset="0"/>
                  </a:endParaRPr>
                </a:p>
                <a:p>
                  <a:pPr algn="ctr">
                    <a:lnSpc>
                      <a:spcPct val="150000"/>
                    </a:lnSpc>
                  </a:pPr>
                  <a:r>
                    <a:rPr lang="en-US" sz="2400" dirty="0">
                      <a:ea typeface="Cambria" panose="02040503050406030204" pitchFamily="18" charset="0"/>
                    </a:rPr>
                    <a:t>Population Mean</a:t>
                  </a:r>
                  <a:endParaRPr lang="en-US" sz="4800" dirty="0">
                    <a:ea typeface="Cambria" panose="02040503050406030204" pitchFamily="18" charset="0"/>
                  </a:endParaRPr>
                </a:p>
              </p:txBody>
            </p:sp>
          </mc:Choice>
          <mc:Fallback>
            <p:sp>
              <p:nvSpPr>
                <p:cNvPr id="34" name="TextBox 33">
                  <a:extLst>
                    <a:ext uri="{FF2B5EF4-FFF2-40B4-BE49-F238E27FC236}">
                      <a16:creationId xmlns:a16="http://schemas.microsoft.com/office/drawing/2014/main" id="{64ADA35F-ED3F-4543-9730-C0BEA6AA7007}"/>
                    </a:ext>
                  </a:extLst>
                </p:cNvPr>
                <p:cNvSpPr txBox="1">
                  <a:spLocks noRot="1" noChangeAspect="1" noMove="1" noResize="1" noEditPoints="1" noAdjustHandles="1" noChangeArrowheads="1" noChangeShapeType="1" noTextEdit="1"/>
                </p:cNvSpPr>
                <p:nvPr/>
              </p:nvSpPr>
              <p:spPr>
                <a:xfrm>
                  <a:off x="748359" y="2628512"/>
                  <a:ext cx="3325552" cy="1583115"/>
                </a:xfrm>
                <a:prstGeom prst="rect">
                  <a:avLst/>
                </a:prstGeom>
                <a:blipFill>
                  <a:blip r:embed="rId3"/>
                  <a:stretch>
                    <a:fillRect b="-7885"/>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5" name="TextBox 34">
                  <a:extLst>
                    <a:ext uri="{FF2B5EF4-FFF2-40B4-BE49-F238E27FC236}">
                      <a16:creationId xmlns:a16="http://schemas.microsoft.com/office/drawing/2014/main" id="{BF8AE046-5E83-4A2D-B94B-458A4A9BD509}"/>
                    </a:ext>
                  </a:extLst>
                </p:cNvPr>
                <p:cNvSpPr txBox="1"/>
                <p:nvPr/>
              </p:nvSpPr>
              <p:spPr>
                <a:xfrm>
                  <a:off x="5044914" y="2628509"/>
                  <a:ext cx="3325552" cy="1583115"/>
                </a:xfrm>
                <a:prstGeom prst="rect">
                  <a:avLst/>
                </a:prstGeom>
                <a:noFill/>
              </p:spPr>
              <p:txBody>
                <a:bodyPr wrap="square" rtlCol="0" anchor="ctr">
                  <a:spAutoFit/>
                </a:bodyPr>
                <a:lstStyle/>
                <a:p>
                  <a:pPr algn="ctr">
                    <a:lnSpc>
                      <a:spcPct val="150000"/>
                    </a:lnSpc>
                  </a:pPr>
                  <a14:m>
                    <m:oMathPara xmlns:m="http://schemas.openxmlformats.org/officeDocument/2006/math">
                      <m:oMathParaPr>
                        <m:jc m:val="centerGroup"/>
                      </m:oMathParaPr>
                      <m:oMath xmlns:m="http://schemas.openxmlformats.org/officeDocument/2006/math">
                        <m:acc>
                          <m:accPr>
                            <m:chr m:val="̅"/>
                            <m:ctrlPr>
                              <a:rPr lang="en-US" sz="4800" i="1" smtClean="0">
                                <a:latin typeface="Cambria Math" panose="02040503050406030204" pitchFamily="18" charset="0"/>
                              </a:rPr>
                            </m:ctrlPr>
                          </m:accPr>
                          <m:e>
                            <m:r>
                              <a:rPr lang="en-US" sz="4800" b="0" i="1" smtClean="0">
                                <a:latin typeface="Cambria Math" panose="02040503050406030204" pitchFamily="18" charset="0"/>
                              </a:rPr>
                              <m:t>𝑥</m:t>
                            </m:r>
                          </m:e>
                        </m:acc>
                      </m:oMath>
                    </m:oMathPara>
                  </a14:m>
                  <a:endParaRPr lang="en-US" sz="4800" dirty="0"/>
                </a:p>
                <a:p>
                  <a:pPr algn="ctr">
                    <a:lnSpc>
                      <a:spcPct val="150000"/>
                    </a:lnSpc>
                  </a:pPr>
                  <a:r>
                    <a:rPr lang="en-US" sz="2400" dirty="0"/>
                    <a:t>Sample Mean</a:t>
                  </a:r>
                  <a:endParaRPr lang="en-US" sz="4800" dirty="0"/>
                </a:p>
              </p:txBody>
            </p:sp>
          </mc:Choice>
          <mc:Fallback>
            <p:sp>
              <p:nvSpPr>
                <p:cNvPr id="35" name="TextBox 34">
                  <a:extLst>
                    <a:ext uri="{FF2B5EF4-FFF2-40B4-BE49-F238E27FC236}">
                      <a16:creationId xmlns:a16="http://schemas.microsoft.com/office/drawing/2014/main" id="{BF8AE046-5E83-4A2D-B94B-458A4A9BD509}"/>
                    </a:ext>
                  </a:extLst>
                </p:cNvPr>
                <p:cNvSpPr txBox="1">
                  <a:spLocks noRot="1" noChangeAspect="1" noMove="1" noResize="1" noEditPoints="1" noAdjustHandles="1" noChangeArrowheads="1" noChangeShapeType="1" noTextEdit="1"/>
                </p:cNvSpPr>
                <p:nvPr/>
              </p:nvSpPr>
              <p:spPr>
                <a:xfrm>
                  <a:off x="5044914" y="2628509"/>
                  <a:ext cx="3325552" cy="1583115"/>
                </a:xfrm>
                <a:prstGeom prst="rect">
                  <a:avLst/>
                </a:prstGeom>
                <a:blipFill>
                  <a:blip r:embed="rId4"/>
                  <a:stretch>
                    <a:fillRect b="-7885"/>
                  </a:stretch>
                </a:blipFill>
              </p:spPr>
              <p:txBody>
                <a:bodyPr/>
                <a:lstStyle/>
                <a:p>
                  <a:r>
                    <a:rPr lang="en-US">
                      <a:noFill/>
                    </a:rPr>
                    <a:t> </a:t>
                  </a:r>
                </a:p>
              </p:txBody>
            </p:sp>
          </mc:Fallback>
        </mc:AlternateContent>
      </p:grpSp>
      <p:sp>
        <p:nvSpPr>
          <p:cNvPr id="39" name="TextBox 38">
            <a:extLst>
              <a:ext uri="{FF2B5EF4-FFF2-40B4-BE49-F238E27FC236}">
                <a16:creationId xmlns:a16="http://schemas.microsoft.com/office/drawing/2014/main" id="{681025C3-9F70-4F64-90E5-FB2C315A50BD}"/>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Mean</a:t>
            </a:r>
          </a:p>
        </p:txBody>
      </p:sp>
    </p:spTree>
    <p:extLst>
      <p:ext uri="{BB962C8B-B14F-4D97-AF65-F5344CB8AC3E}">
        <p14:creationId xmlns:p14="http://schemas.microsoft.com/office/powerpoint/2010/main" val="903088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cxnSp>
        <p:nvCxnSpPr>
          <p:cNvPr id="55" name="Straight Connector 54"/>
          <p:cNvCxnSpPr/>
          <p:nvPr/>
        </p:nvCxnSpPr>
        <p:spPr>
          <a:xfrm>
            <a:off x="1881187" y="1116562"/>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2356762"/>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2" y="1786285"/>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The standard deviation is a measure of how much we might expect a member of the data to differ from the mean.</a:t>
              </a:r>
            </a:p>
          </p:txBody>
        </p:sp>
      </p:grpSp>
      <p:grpSp>
        <p:nvGrpSpPr>
          <p:cNvPr id="18" name="Group 17">
            <a:extLst>
              <a:ext uri="{FF2B5EF4-FFF2-40B4-BE49-F238E27FC236}">
                <a16:creationId xmlns:a16="http://schemas.microsoft.com/office/drawing/2014/main" id="{0A2085B8-3B5D-471D-97CA-EB8946593F65}"/>
              </a:ext>
            </a:extLst>
          </p:cNvPr>
          <p:cNvGrpSpPr/>
          <p:nvPr/>
        </p:nvGrpSpPr>
        <p:grpSpPr>
          <a:xfrm>
            <a:off x="2066922" y="144528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6C427A60-1E10-41CF-A83B-06681FE23AC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8B97287-01B5-442C-8482-CEE6F2CA217F}"/>
                </a:ext>
              </a:extLst>
            </p:cNvPr>
            <p:cNvSpPr txBox="1"/>
            <p:nvPr/>
          </p:nvSpPr>
          <p:spPr>
            <a:xfrm>
              <a:off x="633041" y="1782746"/>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range is the difference between the largest and the smallest number in the data set.</a:t>
              </a:r>
            </a:p>
          </p:txBody>
        </p:sp>
      </p:grpSp>
      <p:sp>
        <p:nvSpPr>
          <p:cNvPr id="15" name="TextBox 14">
            <a:extLst>
              <a:ext uri="{FF2B5EF4-FFF2-40B4-BE49-F238E27FC236}">
                <a16:creationId xmlns:a16="http://schemas.microsoft.com/office/drawing/2014/main" id="{CC5E6396-AB05-467C-8043-FC38D177BD63}"/>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Measures of Dispersion</a:t>
            </a:r>
          </a:p>
        </p:txBody>
      </p:sp>
    </p:spTree>
    <p:extLst>
      <p:ext uri="{BB962C8B-B14F-4D97-AF65-F5344CB8AC3E}">
        <p14:creationId xmlns:p14="http://schemas.microsoft.com/office/powerpoint/2010/main" val="145353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cxnSp>
        <p:nvCxnSpPr>
          <p:cNvPr id="55" name="Straight Connector 54"/>
          <p:cNvCxnSpPr/>
          <p:nvPr/>
        </p:nvCxnSpPr>
        <p:spPr>
          <a:xfrm>
            <a:off x="1846012" y="112491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D430046B-8340-4032-96F6-3DAEADC81316}"/>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Empirical Rule</a:t>
            </a:r>
          </a:p>
        </p:txBody>
      </p:sp>
      <p:pic>
        <p:nvPicPr>
          <p:cNvPr id="5" name="Picture 4" descr="Chart, histogram&#10;&#10;Description automatically generated">
            <a:extLst>
              <a:ext uri="{FF2B5EF4-FFF2-40B4-BE49-F238E27FC236}">
                <a16:creationId xmlns:a16="http://schemas.microsoft.com/office/drawing/2014/main" id="{599503E7-B6C0-453C-AB6B-3602651EA451}"/>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5215"/>
          <a:stretch/>
        </p:blipFill>
        <p:spPr>
          <a:xfrm>
            <a:off x="1925927" y="2217621"/>
            <a:ext cx="4108462" cy="1847585"/>
          </a:xfrm>
          <a:prstGeom prst="rect">
            <a:avLst/>
          </a:prstGeom>
        </p:spPr>
      </p:pic>
      <p:pic>
        <p:nvPicPr>
          <p:cNvPr id="7" name="Picture 6" descr="Chart, histogram&#10;&#10;Description automatically generated">
            <a:extLst>
              <a:ext uri="{FF2B5EF4-FFF2-40B4-BE49-F238E27FC236}">
                <a16:creationId xmlns:a16="http://schemas.microsoft.com/office/drawing/2014/main" id="{59A5487D-2B64-4014-B905-E2AE7AAAD48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4938"/>
          <a:stretch/>
        </p:blipFill>
        <p:spPr>
          <a:xfrm>
            <a:off x="6127016" y="2172796"/>
            <a:ext cx="4203524" cy="1843999"/>
          </a:xfrm>
          <a:prstGeom prst="rect">
            <a:avLst/>
          </a:prstGeom>
        </p:spPr>
      </p:pic>
      <p:grpSp>
        <p:nvGrpSpPr>
          <p:cNvPr id="21" name="Group 20">
            <a:extLst>
              <a:ext uri="{FF2B5EF4-FFF2-40B4-BE49-F238E27FC236}">
                <a16:creationId xmlns:a16="http://schemas.microsoft.com/office/drawing/2014/main" id="{5C895C41-8E50-43F1-BDA3-0C40867FF3CA}"/>
              </a:ext>
            </a:extLst>
          </p:cNvPr>
          <p:cNvGrpSpPr/>
          <p:nvPr/>
        </p:nvGrpSpPr>
        <p:grpSpPr>
          <a:xfrm>
            <a:off x="1861460" y="1459787"/>
            <a:ext cx="8449447" cy="3427895"/>
            <a:chOff x="386917" y="1821206"/>
            <a:chExt cx="8344989" cy="3197722"/>
          </a:xfrm>
        </p:grpSpPr>
        <p:sp>
          <p:nvSpPr>
            <p:cNvPr id="24" name="Rectangle 23">
              <a:extLst>
                <a:ext uri="{FF2B5EF4-FFF2-40B4-BE49-F238E27FC236}">
                  <a16:creationId xmlns:a16="http://schemas.microsoft.com/office/drawing/2014/main" id="{1E7C56C7-4B75-4DCB-8A4F-0E4950CE7F29}"/>
                </a:ext>
              </a:extLst>
            </p:cNvPr>
            <p:cNvSpPr/>
            <p:nvPr/>
          </p:nvSpPr>
          <p:spPr>
            <a:xfrm>
              <a:off x="386917" y="1821206"/>
              <a:ext cx="4121340" cy="3197721"/>
            </a:xfrm>
            <a:prstGeom prst="rect">
              <a:avLst/>
            </a:prstGeom>
            <a:noFill/>
            <a:ln w="57150">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503F3DA-66B7-4743-803C-AD39EB5DF1A9}"/>
                </a:ext>
              </a:extLst>
            </p:cNvPr>
            <p:cNvSpPr/>
            <p:nvPr/>
          </p:nvSpPr>
          <p:spPr>
            <a:xfrm>
              <a:off x="4610566" y="1821206"/>
              <a:ext cx="4121340" cy="3197722"/>
            </a:xfrm>
            <a:prstGeom prst="rect">
              <a:avLst/>
            </a:prstGeom>
            <a:noFill/>
            <a:ln w="57150">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1B942A2F-C3EC-4C41-A10D-B468A2C49BC4}"/>
                </a:ext>
              </a:extLst>
            </p:cNvPr>
            <p:cNvSpPr/>
            <p:nvPr/>
          </p:nvSpPr>
          <p:spPr>
            <a:xfrm>
              <a:off x="4153624" y="2969324"/>
              <a:ext cx="811575" cy="841186"/>
            </a:xfrm>
            <a:prstGeom prst="ellipse">
              <a:avLst/>
            </a:prstGeom>
            <a:solidFill>
              <a:schemeClr val="bg1"/>
            </a:solidFill>
            <a:ln w="76200">
              <a:solidFill>
                <a:srgbClr val="C7D4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or</a:t>
              </a:r>
              <a:endParaRPr lang="en-US" sz="4800" b="1" dirty="0">
                <a:solidFill>
                  <a:schemeClr val="tx1"/>
                </a:solidFill>
              </a:endParaRPr>
            </a:p>
          </p:txBody>
        </p:sp>
      </p:grpSp>
    </p:spTree>
    <p:extLst>
      <p:ext uri="{BB962C8B-B14F-4D97-AF65-F5344CB8AC3E}">
        <p14:creationId xmlns:p14="http://schemas.microsoft.com/office/powerpoint/2010/main" val="3284113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cxnSp>
        <p:nvCxnSpPr>
          <p:cNvPr id="55" name="Straight Connector 54"/>
          <p:cNvCxnSpPr/>
          <p:nvPr/>
        </p:nvCxnSpPr>
        <p:spPr>
          <a:xfrm>
            <a:off x="1881187" y="1115951"/>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446443"/>
            <a:ext cx="8058154" cy="914400"/>
            <a:chOff x="542923" y="1736760"/>
            <a:chExt cx="8058154" cy="914400"/>
          </a:xfrm>
          <a:solidFill>
            <a:srgbClr val="C7D4CB"/>
          </a:solidFill>
        </p:grpSpPr>
        <p:sp>
          <p:nvSpPr>
            <p:cNvPr id="9" name="Rectangle 8"/>
            <p:cNvSpPr/>
            <p:nvPr/>
          </p:nvSpPr>
          <p:spPr>
            <a:xfrm>
              <a:off x="542923" y="1736760"/>
              <a:ext cx="8058154" cy="914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39" y="1809920"/>
              <a:ext cx="7883433"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i="0" u="none" strike="noStrike" kern="1200" cap="none" spc="0" normalizeH="0" baseline="0" noProof="0" dirty="0">
                  <a:ln>
                    <a:noFill/>
                  </a:ln>
                  <a:effectLst/>
                  <a:uLnTx/>
                  <a:uFillTx/>
                  <a:latin typeface="Calibri" panose="020F0502020204030204"/>
                  <a:ea typeface="+mn-ea"/>
                  <a:cs typeface="+mn-cs"/>
                </a:rPr>
                <a:t>Percentiles divide the data into 100 equal parts and tell you approximately what percentage of the data lies at or below a given value.</a:t>
              </a:r>
            </a:p>
          </p:txBody>
        </p:sp>
      </p:grpSp>
      <p:grpSp>
        <p:nvGrpSpPr>
          <p:cNvPr id="20" name="Group 19"/>
          <p:cNvGrpSpPr/>
          <p:nvPr/>
        </p:nvGrpSpPr>
        <p:grpSpPr>
          <a:xfrm>
            <a:off x="2066922" y="2511281"/>
            <a:ext cx="8058154" cy="914400"/>
            <a:chOff x="542923" y="1736760"/>
            <a:chExt cx="8058154" cy="914400"/>
          </a:xfrm>
          <a:solidFill>
            <a:srgbClr val="C7D4CB"/>
          </a:solidFill>
        </p:grpSpPr>
        <p:sp>
          <p:nvSpPr>
            <p:cNvPr id="21" name="Rectangle 20"/>
            <p:cNvSpPr/>
            <p:nvPr/>
          </p:nvSpPr>
          <p:spPr>
            <a:xfrm>
              <a:off x="542923" y="1736760"/>
              <a:ext cx="8058154" cy="914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38" y="1840017"/>
              <a:ext cx="7807571" cy="70788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effectLst/>
                  <a:uLnTx/>
                  <a:uFillTx/>
                  <a:latin typeface="Calibri" panose="020F0502020204030204"/>
                  <a:ea typeface="+mn-ea"/>
                  <a:cs typeface="+mn-cs"/>
                </a:rPr>
                <a:t>Example: The 25</a:t>
              </a:r>
              <a:r>
                <a:rPr kumimoji="0" lang="en-US" sz="2000" b="0" i="0" u="none" strike="noStrike" kern="1200" cap="none" spc="0" normalizeH="0" baseline="30000" noProof="0" dirty="0">
                  <a:ln>
                    <a:noFill/>
                  </a:ln>
                  <a:effectLst/>
                  <a:uLnTx/>
                  <a:uFillTx/>
                  <a:latin typeface="Calibri" panose="020F0502020204030204"/>
                  <a:ea typeface="+mn-ea"/>
                  <a:cs typeface="+mn-cs"/>
                </a:rPr>
                <a:t>th</a:t>
              </a:r>
              <a:r>
                <a:rPr kumimoji="0" lang="en-US" sz="2000" b="0" i="0" u="none" strike="noStrike" kern="1200" cap="none" spc="0" normalizeH="0" baseline="0" noProof="0" dirty="0">
                  <a:ln>
                    <a:noFill/>
                  </a:ln>
                  <a:effectLst/>
                  <a:uLnTx/>
                  <a:uFillTx/>
                  <a:latin typeface="Calibri" panose="020F0502020204030204"/>
                  <a:ea typeface="+mn-ea"/>
                  <a:cs typeface="+mn-cs"/>
                </a:rPr>
                <a:t> percentile is the first 25% of the data that is less than or equal to the value identified.</a:t>
              </a:r>
            </a:p>
          </p:txBody>
        </p:sp>
      </p:grpSp>
      <p:grpSp>
        <p:nvGrpSpPr>
          <p:cNvPr id="23" name="Group 22"/>
          <p:cNvGrpSpPr/>
          <p:nvPr/>
        </p:nvGrpSpPr>
        <p:grpSpPr>
          <a:xfrm>
            <a:off x="2066922" y="3576119"/>
            <a:ext cx="8058154" cy="914400"/>
            <a:chOff x="542923" y="1736760"/>
            <a:chExt cx="8058154" cy="914400"/>
          </a:xfrm>
          <a:solidFill>
            <a:srgbClr val="C7D4CB"/>
          </a:solidFill>
        </p:grpSpPr>
        <p:sp>
          <p:nvSpPr>
            <p:cNvPr id="24" name="Rectangle 23"/>
            <p:cNvSpPr/>
            <p:nvPr/>
          </p:nvSpPr>
          <p:spPr>
            <a:xfrm>
              <a:off x="542923" y="1736760"/>
              <a:ext cx="8058154" cy="9144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37" y="1993905"/>
              <a:ext cx="7807571" cy="400110"/>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effectLst/>
                  <a:uLnTx/>
                  <a:uFillTx/>
                  <a:latin typeface="Calibri" panose="020F0502020204030204"/>
                  <a:ea typeface="+mn-ea"/>
                  <a:cs typeface="+mn-cs"/>
                </a:rPr>
                <a:t>The median represents the 50</a:t>
              </a:r>
              <a:r>
                <a:rPr kumimoji="0" lang="en-US" sz="2000" b="0" i="0" u="none" strike="noStrike" kern="1200" cap="none" spc="0" normalizeH="0" baseline="30000" noProof="0" dirty="0">
                  <a:ln>
                    <a:noFill/>
                  </a:ln>
                  <a:effectLst/>
                  <a:uLnTx/>
                  <a:uFillTx/>
                  <a:latin typeface="Calibri" panose="020F0502020204030204"/>
                  <a:ea typeface="+mn-ea"/>
                  <a:cs typeface="+mn-cs"/>
                </a:rPr>
                <a:t>th</a:t>
              </a:r>
              <a:r>
                <a:rPr kumimoji="0" lang="en-US" sz="2000" b="0" i="0" u="none" strike="noStrike" kern="1200" cap="none" spc="0" normalizeH="0" baseline="0" noProof="0" dirty="0">
                  <a:ln>
                    <a:noFill/>
                  </a:ln>
                  <a:effectLst/>
                  <a:uLnTx/>
                  <a:uFillTx/>
                  <a:latin typeface="Calibri" panose="020F0502020204030204"/>
                  <a:ea typeface="+mn-ea"/>
                  <a:cs typeface="+mn-cs"/>
                </a:rPr>
                <a:t> percentile.</a:t>
              </a:r>
            </a:p>
          </p:txBody>
        </p:sp>
      </p:grpSp>
      <p:sp>
        <p:nvSpPr>
          <p:cNvPr id="18" name="TextBox 17">
            <a:extLst>
              <a:ext uri="{FF2B5EF4-FFF2-40B4-BE49-F238E27FC236}">
                <a16:creationId xmlns:a16="http://schemas.microsoft.com/office/drawing/2014/main" id="{D0D23E73-D30C-401E-92C6-612977AADE2B}"/>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Measures of Relative Position</a:t>
            </a:r>
          </a:p>
        </p:txBody>
      </p:sp>
    </p:spTree>
    <p:extLst>
      <p:ext uri="{BB962C8B-B14F-4D97-AF65-F5344CB8AC3E}">
        <p14:creationId xmlns:p14="http://schemas.microsoft.com/office/powerpoint/2010/main" val="3430552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1409</TotalTime>
  <Words>491</Words>
  <Application>Microsoft Office PowerPoint</Application>
  <PresentationFormat>Widescreen</PresentationFormat>
  <Paragraphs>52</Paragraphs>
  <Slides>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Cambria Math</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Riley Covaleski</cp:lastModifiedBy>
  <cp:revision>137</cp:revision>
  <dcterms:created xsi:type="dcterms:W3CDTF">2014-11-06T15:36:04Z</dcterms:created>
  <dcterms:modified xsi:type="dcterms:W3CDTF">2022-04-07T15:31:08Z</dcterms:modified>
</cp:coreProperties>
</file>