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69" r:id="rId4"/>
    <p:sldId id="257" r:id="rId5"/>
    <p:sldId id="260" r:id="rId6"/>
    <p:sldId id="279" r:id="rId7"/>
    <p:sldId id="280" r:id="rId8"/>
    <p:sldId id="281" r:id="rId9"/>
    <p:sldId id="262" r:id="rId10"/>
    <p:sldId id="282" r:id="rId11"/>
    <p:sldId id="283" r:id="rId12"/>
    <p:sldId id="263" r:id="rId13"/>
    <p:sldId id="261" r:id="rId14"/>
    <p:sldId id="284" r:id="rId15"/>
    <p:sldId id="258" r:id="rId16"/>
    <p:sldId id="285" r:id="rId17"/>
    <p:sldId id="259" r:id="rId18"/>
    <p:sldId id="27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  <a:srgbClr val="C0BCBE"/>
    <a:srgbClr val="F2E2D2"/>
    <a:srgbClr val="369092"/>
    <a:srgbClr val="2786BB"/>
    <a:srgbClr val="C7D4CB"/>
    <a:srgbClr val="B9E4E5"/>
    <a:srgbClr val="DEB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21" autoAdjust="0"/>
    <p:restoredTop sz="94660"/>
  </p:normalViewPr>
  <p:slideViewPr>
    <p:cSldViewPr snapToGrid="0">
      <p:cViewPr>
        <p:scale>
          <a:sx n="100" d="100"/>
          <a:sy n="100" d="100"/>
        </p:scale>
        <p:origin x="63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Evaluating the Credibility of Sources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Relevant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929119" y="1531025"/>
            <a:ext cx="3649769" cy="3724594"/>
            <a:chOff x="3531827" y="3615513"/>
            <a:chExt cx="2080340" cy="1617913"/>
          </a:xfrm>
          <a:noFill/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ellipse">
              <a:avLst/>
            </a:prstGeom>
            <a:grpFill/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967085"/>
              <a:ext cx="1664514" cy="912187"/>
            </a:xfrm>
            <a:prstGeom prst="ellipse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Last twelve months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84C62E1-FED5-4403-B3FD-D3BB28CA546A}"/>
              </a:ext>
            </a:extLst>
          </p:cNvPr>
          <p:cNvGrpSpPr/>
          <p:nvPr/>
        </p:nvGrpSpPr>
        <p:grpSpPr>
          <a:xfrm>
            <a:off x="1503681" y="1492658"/>
            <a:ext cx="4785359" cy="1774959"/>
            <a:chOff x="3725580" y="3624442"/>
            <a:chExt cx="2080340" cy="2508464"/>
          </a:xfrm>
          <a:solidFill>
            <a:srgbClr val="627981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C7BB198-0304-4563-983F-AB448F795FEC}"/>
                </a:ext>
              </a:extLst>
            </p:cNvPr>
            <p:cNvSpPr/>
            <p:nvPr/>
          </p:nvSpPr>
          <p:spPr>
            <a:xfrm>
              <a:off x="3725580" y="3624442"/>
              <a:ext cx="2080340" cy="2508464"/>
            </a:xfrm>
            <a:prstGeom prst="rightArrow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A74D8F8-C8BB-4D3C-940D-0958D2A01024}"/>
                </a:ext>
              </a:extLst>
            </p:cNvPr>
            <p:cNvSpPr txBox="1"/>
            <p:nvPr/>
          </p:nvSpPr>
          <p:spPr>
            <a:xfrm>
              <a:off x="3725580" y="4289197"/>
              <a:ext cx="1617257" cy="1066573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Science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44AA87D-9630-4153-9582-858FA197A345}"/>
              </a:ext>
            </a:extLst>
          </p:cNvPr>
          <p:cNvGrpSpPr/>
          <p:nvPr/>
        </p:nvGrpSpPr>
        <p:grpSpPr>
          <a:xfrm>
            <a:off x="1503681" y="3550773"/>
            <a:ext cx="4785359" cy="1774959"/>
            <a:chOff x="3725580" y="3624442"/>
            <a:chExt cx="2080340" cy="2508464"/>
          </a:xfrm>
          <a:solidFill>
            <a:srgbClr val="627981"/>
          </a:solidFill>
        </p:grpSpPr>
        <p:sp>
          <p:nvSpPr>
            <p:cNvPr id="20" name="Rectangle 28">
              <a:extLst>
                <a:ext uri="{FF2B5EF4-FFF2-40B4-BE49-F238E27FC236}">
                  <a16:creationId xmlns:a16="http://schemas.microsoft.com/office/drawing/2014/main" id="{0ADBA96C-FDF1-4BB2-8092-1BFD0C6562C6}"/>
                </a:ext>
              </a:extLst>
            </p:cNvPr>
            <p:cNvSpPr/>
            <p:nvPr/>
          </p:nvSpPr>
          <p:spPr>
            <a:xfrm>
              <a:off x="3725580" y="3624442"/>
              <a:ext cx="2080340" cy="2508464"/>
            </a:xfrm>
            <a:prstGeom prst="rightArrow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135572A-B30A-4A4C-9925-CA572E733BD0}"/>
                </a:ext>
              </a:extLst>
            </p:cNvPr>
            <p:cNvSpPr txBox="1"/>
            <p:nvPr/>
          </p:nvSpPr>
          <p:spPr>
            <a:xfrm>
              <a:off x="3725580" y="4244033"/>
              <a:ext cx="1617257" cy="1066573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Technology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1820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1737360" y="1318512"/>
            <a:ext cx="3840479" cy="1949106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15231"/>
              <a:ext cx="1664514" cy="62645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Expert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C106519-9104-4F38-ABFB-D7D7A2685B92}"/>
              </a:ext>
            </a:extLst>
          </p:cNvPr>
          <p:cNvGrpSpPr/>
          <p:nvPr/>
        </p:nvGrpSpPr>
        <p:grpSpPr>
          <a:xfrm>
            <a:off x="6614162" y="1318512"/>
            <a:ext cx="3840478" cy="1949106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863BCBE-8793-4E0B-8241-1660901DC9E4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A241CB7-3768-438D-AA18-D01A5877E101}"/>
                </a:ext>
              </a:extLst>
            </p:cNvPr>
            <p:cNvSpPr txBox="1"/>
            <p:nvPr/>
          </p:nvSpPr>
          <p:spPr>
            <a:xfrm>
              <a:off x="1357203" y="4115231"/>
              <a:ext cx="1664514" cy="62645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Professional</a:t>
              </a:r>
            </a:p>
          </p:txBody>
        </p:sp>
      </p:grpSp>
      <p:sp>
        <p:nvSpPr>
          <p:cNvPr id="31" name="Callout: Up Arrow 30">
            <a:extLst>
              <a:ext uri="{FF2B5EF4-FFF2-40B4-BE49-F238E27FC236}">
                <a16:creationId xmlns:a16="http://schemas.microsoft.com/office/drawing/2014/main" id="{63A9DD6A-7175-4F85-9138-6D8F6D7E3554}"/>
              </a:ext>
            </a:extLst>
          </p:cNvPr>
          <p:cNvSpPr/>
          <p:nvPr/>
        </p:nvSpPr>
        <p:spPr>
          <a:xfrm>
            <a:off x="6614162" y="3434264"/>
            <a:ext cx="3840480" cy="2085795"/>
          </a:xfrm>
          <a:prstGeom prst="upArrowCallou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8E013C-A423-499D-904F-D47B7D73C484}"/>
              </a:ext>
            </a:extLst>
          </p:cNvPr>
          <p:cNvSpPr txBox="1"/>
          <p:nvPr/>
        </p:nvSpPr>
        <p:spPr>
          <a:xfrm>
            <a:off x="1961484" y="4320109"/>
            <a:ext cx="33922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Training and Education</a:t>
            </a:r>
          </a:p>
        </p:txBody>
      </p:sp>
      <p:sp>
        <p:nvSpPr>
          <p:cNvPr id="32" name="Callout: Up Arrow 31">
            <a:extLst>
              <a:ext uri="{FF2B5EF4-FFF2-40B4-BE49-F238E27FC236}">
                <a16:creationId xmlns:a16="http://schemas.microsoft.com/office/drawing/2014/main" id="{DDD1BB6F-AFCA-4B44-B135-486148C884D0}"/>
              </a:ext>
            </a:extLst>
          </p:cNvPr>
          <p:cNvSpPr/>
          <p:nvPr/>
        </p:nvSpPr>
        <p:spPr>
          <a:xfrm>
            <a:off x="1737359" y="3434265"/>
            <a:ext cx="3840480" cy="2085795"/>
          </a:xfrm>
          <a:prstGeom prst="upArrowCallou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7E7A3D3-A14B-48E0-A02E-2005643C3CEB}"/>
              </a:ext>
            </a:extLst>
          </p:cNvPr>
          <p:cNvSpPr txBox="1"/>
          <p:nvPr/>
        </p:nvSpPr>
        <p:spPr>
          <a:xfrm>
            <a:off x="6838285" y="4477161"/>
            <a:ext cx="3392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Experience</a:t>
            </a:r>
          </a:p>
        </p:txBody>
      </p:sp>
    </p:spTree>
    <p:extLst>
      <p:ext uri="{BB962C8B-B14F-4D97-AF65-F5344CB8AC3E}">
        <p14:creationId xmlns:p14="http://schemas.microsoft.com/office/powerpoint/2010/main" val="2774767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3" y="1279122"/>
            <a:ext cx="8058154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Websites</a:t>
              </a:r>
            </a:p>
          </p:txBody>
        </p:sp>
      </p:grp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4B2871E-47DE-4FB5-9175-166DE9E1D9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808304"/>
              </p:ext>
            </p:extLst>
          </p:nvPr>
        </p:nvGraphicFramePr>
        <p:xfrm>
          <a:off x="2489200" y="3139824"/>
          <a:ext cx="3606800" cy="1067580"/>
        </p:xfrm>
        <a:graphic>
          <a:graphicData uri="http://schemas.openxmlformats.org/drawingml/2006/table">
            <a:tbl>
              <a:tblPr/>
              <a:tblGrid>
                <a:gridCol w="3606800">
                  <a:extLst>
                    <a:ext uri="{9D8B030D-6E8A-4147-A177-3AD203B41FA5}">
                      <a16:colId xmlns:a16="http://schemas.microsoft.com/office/drawing/2014/main" val="425521952"/>
                    </a:ext>
                  </a:extLst>
                </a:gridCol>
              </a:tblGrid>
              <a:tr h="10675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/>
                        <a:t>Credible</a:t>
                      </a:r>
                    </a:p>
                    <a:p>
                      <a:endParaRPr lang="en-US" dirty="0"/>
                    </a:p>
                  </a:txBody>
                  <a:tcPr anchor="b">
                    <a:lnL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L>
                    <a:lnR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R>
                    <a:lnT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T>
                    <a:lnB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08559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9EE8DB41-0AB5-4B55-ADCC-D4512B84B5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378338"/>
              </p:ext>
            </p:extLst>
          </p:nvPr>
        </p:nvGraphicFramePr>
        <p:xfrm>
          <a:off x="2489200" y="4206130"/>
          <a:ext cx="3606800" cy="870072"/>
        </p:xfrm>
        <a:graphic>
          <a:graphicData uri="http://schemas.openxmlformats.org/drawingml/2006/table">
            <a:tbl>
              <a:tblPr/>
              <a:tblGrid>
                <a:gridCol w="3606800">
                  <a:extLst>
                    <a:ext uri="{9D8B030D-6E8A-4147-A177-3AD203B41FA5}">
                      <a16:colId xmlns:a16="http://schemas.microsoft.com/office/drawing/2014/main" val="425521952"/>
                    </a:ext>
                  </a:extLst>
                </a:gridCol>
              </a:tblGrid>
              <a:tr h="8700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1" dirty="0"/>
                        <a:t>.edu </a:t>
                      </a:r>
                      <a:r>
                        <a:rPr lang="en-US" sz="2800" b="0" dirty="0"/>
                        <a:t>or </a:t>
                      </a:r>
                      <a:r>
                        <a:rPr lang="en-US" sz="2800" b="0" i="1" dirty="0"/>
                        <a:t>.gov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L>
                    <a:lnR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R>
                    <a:lnT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T>
                    <a:lnB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08559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D91F5127-BB76-44A6-ACB2-A1E4611AB5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589135"/>
              </p:ext>
            </p:extLst>
          </p:nvPr>
        </p:nvGraphicFramePr>
        <p:xfrm>
          <a:off x="6096000" y="3139824"/>
          <a:ext cx="3606800" cy="1067580"/>
        </p:xfrm>
        <a:graphic>
          <a:graphicData uri="http://schemas.openxmlformats.org/drawingml/2006/table">
            <a:tbl>
              <a:tblPr/>
              <a:tblGrid>
                <a:gridCol w="3606800">
                  <a:extLst>
                    <a:ext uri="{9D8B030D-6E8A-4147-A177-3AD203B41FA5}">
                      <a16:colId xmlns:a16="http://schemas.microsoft.com/office/drawing/2014/main" val="425521952"/>
                    </a:ext>
                  </a:extLst>
                </a:gridCol>
              </a:tblGrid>
              <a:tr h="10675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/>
                        <a:t>Not as credible</a:t>
                      </a:r>
                    </a:p>
                    <a:p>
                      <a:endParaRPr lang="en-US" dirty="0"/>
                    </a:p>
                  </a:txBody>
                  <a:tcPr anchor="b">
                    <a:lnL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L>
                    <a:lnR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R>
                    <a:lnT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T>
                    <a:lnB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085595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6F7CA49B-383B-4A14-BB80-9D5F6A6C43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283954"/>
              </p:ext>
            </p:extLst>
          </p:nvPr>
        </p:nvGraphicFramePr>
        <p:xfrm>
          <a:off x="6096000" y="4206130"/>
          <a:ext cx="3606800" cy="870072"/>
        </p:xfrm>
        <a:graphic>
          <a:graphicData uri="http://schemas.openxmlformats.org/drawingml/2006/table">
            <a:tbl>
              <a:tblPr/>
              <a:tblGrid>
                <a:gridCol w="3606800">
                  <a:extLst>
                    <a:ext uri="{9D8B030D-6E8A-4147-A177-3AD203B41FA5}">
                      <a16:colId xmlns:a16="http://schemas.microsoft.com/office/drawing/2014/main" val="425521952"/>
                    </a:ext>
                  </a:extLst>
                </a:gridCol>
              </a:tblGrid>
              <a:tr h="8700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1" dirty="0"/>
                        <a:t>.com </a:t>
                      </a:r>
                      <a:r>
                        <a:rPr lang="en-US" sz="2800" b="0" dirty="0"/>
                        <a:t>or </a:t>
                      </a:r>
                      <a:r>
                        <a:rPr lang="en-US" sz="2800" b="0" i="1" dirty="0"/>
                        <a:t>.org</a:t>
                      </a:r>
                    </a:p>
                    <a:p>
                      <a:endParaRPr lang="en-US" dirty="0"/>
                    </a:p>
                  </a:txBody>
                  <a:tcPr>
                    <a:lnL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L>
                    <a:lnR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R>
                    <a:lnT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T>
                    <a:lnB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085595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921C3CC-E30A-4EDD-8451-CB0C0FD50B31}"/>
              </a:ext>
            </a:extLst>
          </p:cNvPr>
          <p:cNvCxnSpPr>
            <a:cxnSpLocks/>
          </p:cNvCxnSpPr>
          <p:nvPr/>
        </p:nvCxnSpPr>
        <p:spPr>
          <a:xfrm flipH="1">
            <a:off x="4277360" y="2418080"/>
            <a:ext cx="1107440" cy="568977"/>
          </a:xfrm>
          <a:prstGeom prst="straightConnector1">
            <a:avLst/>
          </a:prstGeom>
          <a:ln w="539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A6781EE-ED49-49AE-837F-12E97D3A0F88}"/>
              </a:ext>
            </a:extLst>
          </p:cNvPr>
          <p:cNvCxnSpPr>
            <a:cxnSpLocks/>
          </p:cNvCxnSpPr>
          <p:nvPr/>
        </p:nvCxnSpPr>
        <p:spPr>
          <a:xfrm>
            <a:off x="6797843" y="2411826"/>
            <a:ext cx="894080" cy="622357"/>
          </a:xfrm>
          <a:prstGeom prst="straightConnector1">
            <a:avLst/>
          </a:prstGeom>
          <a:ln w="539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3" y="1279122"/>
            <a:ext cx="8058154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4" y="1919225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Conflict of interest</a:t>
              </a:r>
            </a:p>
          </p:txBody>
        </p:sp>
      </p:grpSp>
      <p:sp>
        <p:nvSpPr>
          <p:cNvPr id="17" name="Callout: Up Arrow 16">
            <a:extLst>
              <a:ext uri="{FF2B5EF4-FFF2-40B4-BE49-F238E27FC236}">
                <a16:creationId xmlns:a16="http://schemas.microsoft.com/office/drawing/2014/main" id="{CBFCDF68-8A05-4D0B-B285-D425B0166077}"/>
              </a:ext>
            </a:extLst>
          </p:cNvPr>
          <p:cNvSpPr/>
          <p:nvPr/>
        </p:nvSpPr>
        <p:spPr>
          <a:xfrm>
            <a:off x="1524001" y="2820983"/>
            <a:ext cx="9144000" cy="2085795"/>
          </a:xfrm>
          <a:prstGeom prst="upArrowCallou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6817B8-CE34-49CC-BB74-C93F136E451E}"/>
              </a:ext>
            </a:extLst>
          </p:cNvPr>
          <p:cNvSpPr txBox="1"/>
          <p:nvPr/>
        </p:nvSpPr>
        <p:spPr>
          <a:xfrm>
            <a:off x="2438400" y="3982853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To make money rather than inform</a:t>
            </a:r>
          </a:p>
        </p:txBody>
      </p:sp>
    </p:spTree>
    <p:extLst>
      <p:ext uri="{BB962C8B-B14F-4D97-AF65-F5344CB8AC3E}">
        <p14:creationId xmlns:p14="http://schemas.microsoft.com/office/powerpoint/2010/main" val="7542050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Source Material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2966720" y="1451255"/>
            <a:ext cx="6258560" cy="136304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downArrowCallo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91593" y="1950821"/>
              <a:ext cx="5274381" cy="2663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Credible source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4EE5A964-0E59-42AE-921E-1D2F4C895E4C}"/>
              </a:ext>
            </a:extLst>
          </p:cNvPr>
          <p:cNvSpPr/>
          <p:nvPr/>
        </p:nvSpPr>
        <p:spPr>
          <a:xfrm>
            <a:off x="2966720" y="3115852"/>
            <a:ext cx="6258560" cy="1679668"/>
          </a:xfrm>
          <a:prstGeom prst="rec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B78EC9-F006-482C-832D-9204E34BC4CD}"/>
              </a:ext>
            </a:extLst>
          </p:cNvPr>
          <p:cNvSpPr txBox="1"/>
          <p:nvPr/>
        </p:nvSpPr>
        <p:spPr>
          <a:xfrm>
            <a:off x="3520439" y="3720936"/>
            <a:ext cx="5151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Lists other credible sources</a:t>
            </a:r>
          </a:p>
        </p:txBody>
      </p: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Source Material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2966720" y="1451255"/>
            <a:ext cx="6258560" cy="136304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downArrowCallo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91593" y="1950821"/>
              <a:ext cx="5274381" cy="2663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Credible source</a:t>
              </a:r>
            </a:p>
          </p:txBody>
        </p:sp>
      </p:grp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1C2B6C8-4A8C-4ACA-8D16-64A838F8AC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748614"/>
              </p:ext>
            </p:extLst>
          </p:nvPr>
        </p:nvGraphicFramePr>
        <p:xfrm>
          <a:off x="3074194" y="3048000"/>
          <a:ext cx="3011644" cy="1239520"/>
        </p:xfrm>
        <a:graphic>
          <a:graphicData uri="http://schemas.openxmlformats.org/drawingml/2006/table">
            <a:tbl>
              <a:tblPr/>
              <a:tblGrid>
                <a:gridCol w="3011644">
                  <a:extLst>
                    <a:ext uri="{9D8B030D-6E8A-4147-A177-3AD203B41FA5}">
                      <a16:colId xmlns:a16="http://schemas.microsoft.com/office/drawing/2014/main" val="3058790003"/>
                    </a:ext>
                  </a:extLst>
                </a:gridCol>
              </a:tblGrid>
              <a:tr h="12395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Text</a:t>
                      </a:r>
                    </a:p>
                  </a:txBody>
                  <a:tcPr marB="2743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7429587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46D3558F-D02A-4795-BAD6-4EA62B4334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183432"/>
              </p:ext>
            </p:extLst>
          </p:nvPr>
        </p:nvGraphicFramePr>
        <p:xfrm>
          <a:off x="3074194" y="4287520"/>
          <a:ext cx="3011644" cy="1239520"/>
        </p:xfrm>
        <a:graphic>
          <a:graphicData uri="http://schemas.openxmlformats.org/drawingml/2006/table">
            <a:tbl>
              <a:tblPr/>
              <a:tblGrid>
                <a:gridCol w="3011644">
                  <a:extLst>
                    <a:ext uri="{9D8B030D-6E8A-4147-A177-3AD203B41FA5}">
                      <a16:colId xmlns:a16="http://schemas.microsoft.com/office/drawing/2014/main" val="3058790003"/>
                    </a:ext>
                  </a:extLst>
                </a:gridCol>
              </a:tblGrid>
              <a:tr h="12395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Works cited or references list</a:t>
                      </a:r>
                    </a:p>
                  </a:txBody>
                  <a:tcPr marL="274320" marB="2743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7429587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147BA218-0E57-4BB6-B9FD-522CB474B9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240813"/>
              </p:ext>
            </p:extLst>
          </p:nvPr>
        </p:nvGraphicFramePr>
        <p:xfrm>
          <a:off x="6116324" y="3048000"/>
          <a:ext cx="3011644" cy="1239520"/>
        </p:xfrm>
        <a:graphic>
          <a:graphicData uri="http://schemas.openxmlformats.org/drawingml/2006/table">
            <a:tbl>
              <a:tblPr/>
              <a:tblGrid>
                <a:gridCol w="3011644">
                  <a:extLst>
                    <a:ext uri="{9D8B030D-6E8A-4147-A177-3AD203B41FA5}">
                      <a16:colId xmlns:a16="http://schemas.microsoft.com/office/drawing/2014/main" val="3058790003"/>
                    </a:ext>
                  </a:extLst>
                </a:gridCol>
              </a:tblGrid>
              <a:tr h="12395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Website</a:t>
                      </a:r>
                    </a:p>
                  </a:txBody>
                  <a:tcPr marB="2743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7429587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8E1B34A9-2A0E-45F4-8FD3-837B2FDDDE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658722"/>
              </p:ext>
            </p:extLst>
          </p:nvPr>
        </p:nvGraphicFramePr>
        <p:xfrm>
          <a:off x="6116324" y="4287520"/>
          <a:ext cx="3011644" cy="1239520"/>
        </p:xfrm>
        <a:graphic>
          <a:graphicData uri="http://schemas.openxmlformats.org/drawingml/2006/table">
            <a:tbl>
              <a:tblPr/>
              <a:tblGrid>
                <a:gridCol w="3011644">
                  <a:extLst>
                    <a:ext uri="{9D8B030D-6E8A-4147-A177-3AD203B41FA5}">
                      <a16:colId xmlns:a16="http://schemas.microsoft.com/office/drawing/2014/main" val="3058790003"/>
                    </a:ext>
                  </a:extLst>
                </a:gridCol>
              </a:tblGrid>
              <a:tr h="12395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Hyperlinks</a:t>
                      </a:r>
                    </a:p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274320" marB="2743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7429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0067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Arrow: Right 46">
            <a:extLst>
              <a:ext uri="{FF2B5EF4-FFF2-40B4-BE49-F238E27FC236}">
                <a16:creationId xmlns:a16="http://schemas.microsoft.com/office/drawing/2014/main" id="{F9B26DE3-B3E8-45BD-A221-1100EFB89C2D}"/>
              </a:ext>
            </a:extLst>
          </p:cNvPr>
          <p:cNvSpPr/>
          <p:nvPr/>
        </p:nvSpPr>
        <p:spPr>
          <a:xfrm rot="8982021">
            <a:off x="7592799" y="3146664"/>
            <a:ext cx="1634172" cy="949312"/>
          </a:xfrm>
          <a:prstGeom prst="right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row: Right 45">
            <a:extLst>
              <a:ext uri="{FF2B5EF4-FFF2-40B4-BE49-F238E27FC236}">
                <a16:creationId xmlns:a16="http://schemas.microsoft.com/office/drawing/2014/main" id="{275B5B76-EAF7-4AC3-807D-3700A1DB1148}"/>
              </a:ext>
            </a:extLst>
          </p:cNvPr>
          <p:cNvSpPr/>
          <p:nvPr/>
        </p:nvSpPr>
        <p:spPr>
          <a:xfrm rot="5400000">
            <a:off x="5278013" y="2001538"/>
            <a:ext cx="1634172" cy="949312"/>
          </a:xfrm>
          <a:prstGeom prst="right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5D1CE84C-40DA-419F-8725-9C415CB7DD3C}"/>
              </a:ext>
            </a:extLst>
          </p:cNvPr>
          <p:cNvSpPr/>
          <p:nvPr/>
        </p:nvSpPr>
        <p:spPr>
          <a:xfrm rot="1451020">
            <a:off x="2983033" y="3200990"/>
            <a:ext cx="1634172" cy="949312"/>
          </a:xfrm>
          <a:prstGeom prst="right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Source Material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1524001" y="2380241"/>
            <a:ext cx="2113279" cy="1287513"/>
            <a:chOff x="1906953" y="5090779"/>
            <a:chExt cx="5443662" cy="693935"/>
          </a:xfrm>
          <a:solidFill>
            <a:srgbClr val="627981"/>
          </a:solidFill>
        </p:grpSpPr>
        <p:sp>
          <p:nvSpPr>
            <p:cNvPr id="41" name="Rectangle 40"/>
            <p:cNvSpPr/>
            <p:nvPr/>
          </p:nvSpPr>
          <p:spPr>
            <a:xfrm>
              <a:off x="1906953" y="5090779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67834" y="5227239"/>
              <a:ext cx="5274381" cy="262675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Plagiarized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A658CF3-EE54-477B-8B9D-099437333F43}"/>
              </a:ext>
            </a:extLst>
          </p:cNvPr>
          <p:cNvGrpSpPr/>
          <p:nvPr/>
        </p:nvGrpSpPr>
        <p:grpSpPr>
          <a:xfrm>
            <a:off x="5038459" y="1218148"/>
            <a:ext cx="2113279" cy="1287513"/>
            <a:chOff x="1906953" y="5090779"/>
            <a:chExt cx="5443662" cy="693935"/>
          </a:xfrm>
          <a:solidFill>
            <a:srgbClr val="627981"/>
          </a:solidFill>
        </p:grpSpPr>
        <p:sp>
          <p:nvSpPr>
            <p:cNvPr id="24" name="Rectangle 40">
              <a:extLst>
                <a:ext uri="{FF2B5EF4-FFF2-40B4-BE49-F238E27FC236}">
                  <a16:creationId xmlns:a16="http://schemas.microsoft.com/office/drawing/2014/main" id="{A2974001-2C2C-4E86-9EE5-52E6096E2832}"/>
                </a:ext>
              </a:extLst>
            </p:cNvPr>
            <p:cNvSpPr/>
            <p:nvPr/>
          </p:nvSpPr>
          <p:spPr>
            <a:xfrm>
              <a:off x="1906953" y="5090779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8B8B49E-54B3-43B4-9858-9E9E3448BF1B}"/>
                </a:ext>
              </a:extLst>
            </p:cNvPr>
            <p:cNvSpPr txBox="1"/>
            <p:nvPr/>
          </p:nvSpPr>
          <p:spPr>
            <a:xfrm>
              <a:off x="1967835" y="5227239"/>
              <a:ext cx="5274382" cy="31200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Unreliable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B630519-E0F0-443A-B434-843283204CAD}"/>
              </a:ext>
            </a:extLst>
          </p:cNvPr>
          <p:cNvGrpSpPr/>
          <p:nvPr/>
        </p:nvGrpSpPr>
        <p:grpSpPr>
          <a:xfrm>
            <a:off x="8554719" y="2385585"/>
            <a:ext cx="2113280" cy="1287513"/>
            <a:chOff x="1906950" y="5090779"/>
            <a:chExt cx="5443665" cy="693935"/>
          </a:xfrm>
          <a:solidFill>
            <a:srgbClr val="627981"/>
          </a:solidFill>
        </p:grpSpPr>
        <p:sp>
          <p:nvSpPr>
            <p:cNvPr id="44" name="Rectangle 40">
              <a:extLst>
                <a:ext uri="{FF2B5EF4-FFF2-40B4-BE49-F238E27FC236}">
                  <a16:creationId xmlns:a16="http://schemas.microsoft.com/office/drawing/2014/main" id="{16090C25-575D-4AA5-9DD4-DC81AAF29B56}"/>
                </a:ext>
              </a:extLst>
            </p:cNvPr>
            <p:cNvSpPr/>
            <p:nvPr/>
          </p:nvSpPr>
          <p:spPr>
            <a:xfrm>
              <a:off x="1906953" y="5090779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53EC4A6D-093B-4F7A-A225-21C33FEB1245}"/>
                </a:ext>
              </a:extLst>
            </p:cNvPr>
            <p:cNvSpPr txBox="1"/>
            <p:nvPr/>
          </p:nvSpPr>
          <p:spPr>
            <a:xfrm>
              <a:off x="1906950" y="5150395"/>
              <a:ext cx="5274382" cy="568944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Too </a:t>
              </a:r>
            </a:p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General</a:t>
              </a:r>
            </a:p>
          </p:txBody>
        </p: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1FACDD7E-77E9-44CB-9167-580650A803DD}"/>
              </a:ext>
            </a:extLst>
          </p:cNvPr>
          <p:cNvSpPr/>
          <p:nvPr/>
        </p:nvSpPr>
        <p:spPr>
          <a:xfrm>
            <a:off x="4517777" y="3399479"/>
            <a:ext cx="3156445" cy="2026846"/>
          </a:xfrm>
          <a:prstGeom prst="ellipse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313B16-5A06-47D9-B56B-D785445138F3}"/>
              </a:ext>
            </a:extLst>
          </p:cNvPr>
          <p:cNvSpPr txBox="1"/>
          <p:nvPr/>
        </p:nvSpPr>
        <p:spPr>
          <a:xfrm>
            <a:off x="5253440" y="3802691"/>
            <a:ext cx="16851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Lack of Sources</a:t>
            </a:r>
          </a:p>
        </p:txBody>
      </p: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Four steps in identifying a credible research source: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Look for potential bias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Evaluate the relevance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Check the credentials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Research the source material</a:t>
            </a:r>
          </a:p>
        </p:txBody>
      </p:sp>
    </p:spTree>
    <p:extLst>
      <p:ext uri="{BB962C8B-B14F-4D97-AF65-F5344CB8AC3E}">
        <p14:creationId xmlns:p14="http://schemas.microsoft.com/office/powerpoint/2010/main" val="4189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Credible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51A94204-F885-6B46-BA92-00300CAC0B49}"/>
              </a:ext>
            </a:extLst>
          </p:cNvPr>
          <p:cNvGrpSpPr/>
          <p:nvPr/>
        </p:nvGrpSpPr>
        <p:grpSpPr>
          <a:xfrm>
            <a:off x="2066922" y="1580912"/>
            <a:ext cx="8058154" cy="1568684"/>
            <a:chOff x="542923" y="1736761"/>
            <a:chExt cx="8058154" cy="806935"/>
          </a:xfrm>
          <a:solidFill>
            <a:srgbClr val="369092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2D37F69-2F65-E14A-A83A-F1BD0354614C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A9A0581-715F-8742-A3D8-74DB505777B4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237482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Help support conclusions in writing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909395"/>
              <a:ext cx="7807571" cy="46166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Person’s opinions or preferences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729F2D6-3FE8-4ACC-9C1D-02F242EB0FA5}"/>
              </a:ext>
            </a:extLst>
          </p:cNvPr>
          <p:cNvGrpSpPr/>
          <p:nvPr/>
        </p:nvGrpSpPr>
        <p:grpSpPr>
          <a:xfrm>
            <a:off x="2066923" y="2637307"/>
            <a:ext cx="8058154" cy="2917385"/>
            <a:chOff x="386917" y="1821206"/>
            <a:chExt cx="8344989" cy="3197722"/>
          </a:xfrm>
          <a:solidFill>
            <a:srgbClr val="627981"/>
          </a:solidFill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A0313309-B55B-4893-B42E-04C19FEAF58A}"/>
                </a:ext>
              </a:extLst>
            </p:cNvPr>
            <p:cNvGrpSpPr/>
            <p:nvPr/>
          </p:nvGrpSpPr>
          <p:grpSpPr>
            <a:xfrm>
              <a:off x="386917" y="1821206"/>
              <a:ext cx="8344989" cy="3197722"/>
              <a:chOff x="386917" y="1821206"/>
              <a:chExt cx="8344989" cy="3197722"/>
            </a:xfrm>
            <a:grpFill/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81BCAD6C-1F6B-44E3-86B8-59A375ECA8DB}"/>
                  </a:ext>
                </a:extLst>
              </p:cNvPr>
              <p:cNvSpPr/>
              <p:nvPr/>
            </p:nvSpPr>
            <p:spPr>
              <a:xfrm>
                <a:off x="386917" y="1821206"/>
                <a:ext cx="4121340" cy="3197721"/>
              </a:xfrm>
              <a:prstGeom prst="rect">
                <a:avLst/>
              </a:prstGeom>
              <a:grpFill/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262DDD86-5B60-426C-A041-AD0F6D75712C}"/>
                  </a:ext>
                </a:extLst>
              </p:cNvPr>
              <p:cNvSpPr/>
              <p:nvPr/>
            </p:nvSpPr>
            <p:spPr>
              <a:xfrm>
                <a:off x="4610566" y="1821206"/>
                <a:ext cx="4121340" cy="3197722"/>
              </a:xfrm>
              <a:prstGeom prst="rect">
                <a:avLst/>
              </a:prstGeom>
              <a:grpFill/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7E08528C-C188-4963-96DE-6C884422FF24}"/>
                  </a:ext>
                </a:extLst>
              </p:cNvPr>
              <p:cNvSpPr/>
              <p:nvPr/>
            </p:nvSpPr>
            <p:spPr>
              <a:xfrm>
                <a:off x="4153624" y="2969324"/>
                <a:ext cx="811575" cy="841186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 b="1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=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AA6D51F-5E57-42D0-AF10-7EF4B978FDDC}"/>
                </a:ext>
              </a:extLst>
            </p:cNvPr>
            <p:cNvSpPr txBox="1"/>
            <p:nvPr/>
          </p:nvSpPr>
          <p:spPr>
            <a:xfrm>
              <a:off x="834871" y="2571523"/>
              <a:ext cx="3062074" cy="163678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Author’s Stated Purpose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DBB7EF6A-FEB0-4162-AA0C-42722978D89B}"/>
                </a:ext>
              </a:extLst>
            </p:cNvPr>
            <p:cNvSpPr txBox="1"/>
            <p:nvPr/>
          </p:nvSpPr>
          <p:spPr>
            <a:xfrm>
              <a:off x="5478555" y="2688974"/>
              <a:ext cx="2385359" cy="163678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Intent of Piece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947147"/>
              <a:ext cx="7807571" cy="400110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Person’s opinions or preferences</a:t>
              </a:r>
            </a:p>
          </p:txBody>
        </p:sp>
      </p:grpSp>
      <p:sp>
        <p:nvSpPr>
          <p:cNvPr id="3" name="Callout: Right Arrow 2">
            <a:extLst>
              <a:ext uri="{FF2B5EF4-FFF2-40B4-BE49-F238E27FC236}">
                <a16:creationId xmlns:a16="http://schemas.microsoft.com/office/drawing/2014/main" id="{CA1CAAB9-29A1-4451-A1EB-3CC1DC25D0F7}"/>
              </a:ext>
            </a:extLst>
          </p:cNvPr>
          <p:cNvSpPr/>
          <p:nvPr/>
        </p:nvSpPr>
        <p:spPr>
          <a:xfrm>
            <a:off x="1955162" y="3324207"/>
            <a:ext cx="4618358" cy="1944608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5097"/>
            </a:avLst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DACDBA-3643-4C46-8A5B-287D7CF69C23}"/>
              </a:ext>
            </a:extLst>
          </p:cNvPr>
          <p:cNvSpPr txBox="1"/>
          <p:nvPr/>
        </p:nvSpPr>
        <p:spPr>
          <a:xfrm>
            <a:off x="2066922" y="4063086"/>
            <a:ext cx="3288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Article meant to inform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514421-D2DA-4AD3-8349-2E82A528CB8C}"/>
              </a:ext>
            </a:extLst>
          </p:cNvPr>
          <p:cNvSpPr/>
          <p:nvPr/>
        </p:nvSpPr>
        <p:spPr>
          <a:xfrm>
            <a:off x="6948122" y="3324207"/>
            <a:ext cx="3288716" cy="1939424"/>
          </a:xfrm>
          <a:prstGeom prst="rec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78A4270-A1C1-43A9-9A56-7B3E052038F5}"/>
              </a:ext>
            </a:extLst>
          </p:cNvPr>
          <p:cNvSpPr txBox="1"/>
          <p:nvPr/>
        </p:nvSpPr>
        <p:spPr>
          <a:xfrm>
            <a:off x="6948122" y="4063086"/>
            <a:ext cx="3288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Endorse a product</a:t>
            </a:r>
          </a:p>
        </p:txBody>
      </p:sp>
    </p:spTree>
    <p:extLst>
      <p:ext uri="{BB962C8B-B14F-4D97-AF65-F5344CB8AC3E}">
        <p14:creationId xmlns:p14="http://schemas.microsoft.com/office/powerpoint/2010/main" val="2033981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947147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Person’s opinions or preferences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CA1CAAB9-29A1-4451-A1EB-3CC1DC25D0F7}"/>
              </a:ext>
            </a:extLst>
          </p:cNvPr>
          <p:cNvSpPr/>
          <p:nvPr/>
        </p:nvSpPr>
        <p:spPr>
          <a:xfrm>
            <a:off x="1955162" y="3324207"/>
            <a:ext cx="3490598" cy="1944608"/>
          </a:xfrm>
          <a:prstGeom prst="rec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DACDBA-3643-4C46-8A5B-287D7CF69C23}"/>
              </a:ext>
            </a:extLst>
          </p:cNvPr>
          <p:cNvSpPr txBox="1"/>
          <p:nvPr/>
        </p:nvSpPr>
        <p:spPr>
          <a:xfrm>
            <a:off x="2066922" y="4063086"/>
            <a:ext cx="3288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Article meant to inform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514421-D2DA-4AD3-8349-2E82A528CB8C}"/>
              </a:ext>
            </a:extLst>
          </p:cNvPr>
          <p:cNvSpPr/>
          <p:nvPr/>
        </p:nvSpPr>
        <p:spPr>
          <a:xfrm>
            <a:off x="6948122" y="3324207"/>
            <a:ext cx="3288716" cy="1939424"/>
          </a:xfrm>
          <a:prstGeom prst="rec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78A4270-A1C1-43A9-9A56-7B3E052038F5}"/>
              </a:ext>
            </a:extLst>
          </p:cNvPr>
          <p:cNvSpPr txBox="1"/>
          <p:nvPr/>
        </p:nvSpPr>
        <p:spPr>
          <a:xfrm>
            <a:off x="6948122" y="4063086"/>
            <a:ext cx="3288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Endorse a product</a:t>
            </a:r>
          </a:p>
        </p:txBody>
      </p:sp>
      <p:pic>
        <p:nvPicPr>
          <p:cNvPr id="13" name="Graphic 12" descr="Close">
            <a:extLst>
              <a:ext uri="{FF2B5EF4-FFF2-40B4-BE49-F238E27FC236}">
                <a16:creationId xmlns:a16="http://schemas.microsoft.com/office/drawing/2014/main" id="{8D86EC52-1DC1-4ED9-BA9B-56BB66EDB2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39741" y="383671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162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947147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Person’s opinions or preferences</a:t>
              </a:r>
            </a:p>
          </p:txBody>
        </p:sp>
      </p:grpSp>
      <p:sp>
        <p:nvSpPr>
          <p:cNvPr id="3" name="Callout: Up Arrow 2">
            <a:extLst>
              <a:ext uri="{FF2B5EF4-FFF2-40B4-BE49-F238E27FC236}">
                <a16:creationId xmlns:a16="http://schemas.microsoft.com/office/drawing/2014/main" id="{CA1CAAB9-29A1-4451-A1EB-3CC1DC25D0F7}"/>
              </a:ext>
            </a:extLst>
          </p:cNvPr>
          <p:cNvSpPr/>
          <p:nvPr/>
        </p:nvSpPr>
        <p:spPr>
          <a:xfrm>
            <a:off x="1955162" y="2609644"/>
            <a:ext cx="3724278" cy="2659171"/>
          </a:xfrm>
          <a:prstGeom prst="upArrowCallou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DACDBA-3643-4C46-8A5B-287D7CF69C23}"/>
              </a:ext>
            </a:extLst>
          </p:cNvPr>
          <p:cNvSpPr txBox="1"/>
          <p:nvPr/>
        </p:nvSpPr>
        <p:spPr>
          <a:xfrm>
            <a:off x="2172943" y="3752103"/>
            <a:ext cx="32887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Author associated with particular organization or agenda</a:t>
            </a:r>
          </a:p>
        </p:txBody>
      </p:sp>
      <p:sp>
        <p:nvSpPr>
          <p:cNvPr id="6" name="Callout: Up Arrow 5">
            <a:extLst>
              <a:ext uri="{FF2B5EF4-FFF2-40B4-BE49-F238E27FC236}">
                <a16:creationId xmlns:a16="http://schemas.microsoft.com/office/drawing/2014/main" id="{DC514421-D2DA-4AD3-8349-2E82A528CB8C}"/>
              </a:ext>
            </a:extLst>
          </p:cNvPr>
          <p:cNvSpPr/>
          <p:nvPr/>
        </p:nvSpPr>
        <p:spPr>
          <a:xfrm>
            <a:off x="6512560" y="2604460"/>
            <a:ext cx="3724278" cy="2659171"/>
          </a:xfrm>
          <a:prstGeom prst="upArrowCallou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78A4270-A1C1-43A9-9A56-7B3E052038F5}"/>
              </a:ext>
            </a:extLst>
          </p:cNvPr>
          <p:cNvSpPr txBox="1"/>
          <p:nvPr/>
        </p:nvSpPr>
        <p:spPr>
          <a:xfrm>
            <a:off x="6730341" y="3936768"/>
            <a:ext cx="32887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Extremely positive or negative language</a:t>
            </a:r>
          </a:p>
        </p:txBody>
      </p:sp>
    </p:spTree>
    <p:extLst>
      <p:ext uri="{BB962C8B-B14F-4D97-AF65-F5344CB8AC3E}">
        <p14:creationId xmlns:p14="http://schemas.microsoft.com/office/powerpoint/2010/main" val="1323801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Relevant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207761" y="1776234"/>
            <a:ext cx="3915456" cy="2977751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 w="38100">
              <a:solidFill>
                <a:srgbClr val="C0BCB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17481"/>
              <a:ext cx="1664514" cy="811392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General information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84C62E1-FED5-4403-B3FD-D3BB28CA546A}"/>
              </a:ext>
            </a:extLst>
          </p:cNvPr>
          <p:cNvGrpSpPr/>
          <p:nvPr/>
        </p:nvGrpSpPr>
        <p:grpSpPr>
          <a:xfrm>
            <a:off x="2068786" y="1781251"/>
            <a:ext cx="3993519" cy="2977751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C7BB198-0304-4563-983F-AB448F795FEC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 w="38100">
              <a:solidFill>
                <a:srgbClr val="C0BCB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A74D8F8-C8BB-4D3C-940D-0958D2A01024}"/>
                </a:ext>
              </a:extLst>
            </p:cNvPr>
            <p:cNvSpPr txBox="1"/>
            <p:nvPr/>
          </p:nvSpPr>
          <p:spPr>
            <a:xfrm>
              <a:off x="3739740" y="4017481"/>
              <a:ext cx="1664514" cy="811392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Specific, focused information</a:t>
              </a:r>
            </a:p>
          </p:txBody>
        </p:sp>
      </p:grpSp>
      <p:pic>
        <p:nvPicPr>
          <p:cNvPr id="5" name="Graphic 4" descr="Badge Tick1">
            <a:extLst>
              <a:ext uri="{FF2B5EF4-FFF2-40B4-BE49-F238E27FC236}">
                <a16:creationId xmlns:a16="http://schemas.microsoft.com/office/drawing/2014/main" id="{1049A638-36B0-4CF5-B238-CDAC4F4204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68783" y="1773285"/>
            <a:ext cx="914400" cy="914400"/>
          </a:xfrm>
          <a:prstGeom prst="rect">
            <a:avLst/>
          </a:prstGeom>
        </p:spPr>
      </p:pic>
      <p:pic>
        <p:nvPicPr>
          <p:cNvPr id="31" name="Graphic 30" descr="Badge Cross">
            <a:extLst>
              <a:ext uri="{FF2B5EF4-FFF2-40B4-BE49-F238E27FC236}">
                <a16:creationId xmlns:a16="http://schemas.microsoft.com/office/drawing/2014/main" id="{FBD0979B-F2FC-4813-8946-E1D202DF50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207761" y="177328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Relevant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929119" y="1301680"/>
            <a:ext cx="3649769" cy="4177346"/>
            <a:chOff x="3531827" y="3515888"/>
            <a:chExt cx="2080340" cy="1814582"/>
          </a:xfrm>
          <a:noFill/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ellipse">
              <a:avLst/>
            </a:prstGeom>
            <a:grpFill/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515888"/>
              <a:ext cx="1664514" cy="1814582"/>
            </a:xfrm>
            <a:prstGeom prst="ellipse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Published or updated in last five years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84C62E1-FED5-4403-B3FD-D3BB28CA546A}"/>
              </a:ext>
            </a:extLst>
          </p:cNvPr>
          <p:cNvGrpSpPr/>
          <p:nvPr/>
        </p:nvGrpSpPr>
        <p:grpSpPr>
          <a:xfrm>
            <a:off x="1351121" y="2020737"/>
            <a:ext cx="4907280" cy="2742007"/>
            <a:chOff x="3725580" y="3624442"/>
            <a:chExt cx="2080340" cy="2508464"/>
          </a:xfrm>
          <a:solidFill>
            <a:srgbClr val="627981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C7BB198-0304-4563-983F-AB448F795FEC}"/>
                </a:ext>
              </a:extLst>
            </p:cNvPr>
            <p:cNvSpPr/>
            <p:nvPr/>
          </p:nvSpPr>
          <p:spPr>
            <a:xfrm>
              <a:off x="3725580" y="3624442"/>
              <a:ext cx="2080340" cy="2508464"/>
            </a:xfrm>
            <a:prstGeom prst="rightArrow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A74D8F8-C8BB-4D3C-940D-0958D2A01024}"/>
                </a:ext>
              </a:extLst>
            </p:cNvPr>
            <p:cNvSpPr txBox="1"/>
            <p:nvPr/>
          </p:nvSpPr>
          <p:spPr>
            <a:xfrm>
              <a:off x="3725580" y="4420035"/>
              <a:ext cx="1617257" cy="690415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Current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99757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211</Words>
  <Application>Microsoft Office PowerPoint</Application>
  <PresentationFormat>Widescreen</PresentationFormat>
  <Paragraphs>82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Coleman</cp:lastModifiedBy>
  <cp:revision>20</cp:revision>
  <dcterms:created xsi:type="dcterms:W3CDTF">2017-06-16T13:06:21Z</dcterms:created>
  <dcterms:modified xsi:type="dcterms:W3CDTF">2021-07-12T18:06:47Z</dcterms:modified>
</cp:coreProperties>
</file>