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9" r:id="rId3"/>
    <p:sldId id="257" r:id="rId4"/>
    <p:sldId id="311" r:id="rId5"/>
    <p:sldId id="321" r:id="rId6"/>
    <p:sldId id="312" r:id="rId7"/>
    <p:sldId id="313" r:id="rId8"/>
    <p:sldId id="326" r:id="rId9"/>
    <p:sldId id="315" r:id="rId10"/>
    <p:sldId id="323" r:id="rId11"/>
    <p:sldId id="316" r:id="rId12"/>
    <p:sldId id="324" r:id="rId13"/>
    <p:sldId id="317" r:id="rId14"/>
    <p:sldId id="318" r:id="rId15"/>
    <p:sldId id="325" r:id="rId16"/>
    <p:sldId id="319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371"/>
    <a:srgbClr val="F2E2D2"/>
    <a:srgbClr val="7CA5B6"/>
    <a:srgbClr val="A1CBAE"/>
    <a:srgbClr val="A4C1CC"/>
    <a:srgbClr val="7EB890"/>
    <a:srgbClr val="589E6E"/>
    <a:srgbClr val="49835B"/>
    <a:srgbClr val="386546"/>
    <a:srgbClr val="578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6" autoAdjust="0"/>
    <p:restoredTop sz="94118" autoAdjust="0"/>
  </p:normalViewPr>
  <p:slideViewPr>
    <p:cSldViewPr snapToGrid="0">
      <p:cViewPr varScale="1">
        <p:scale>
          <a:sx n="49" d="100"/>
          <a:sy n="49" d="100"/>
        </p:scale>
        <p:origin x="44" y="2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Coleman" userId="96f87ca1-0e64-4ae8-8d77-98757b85df0b" providerId="ADAL" clId="{56D3F49B-4ED6-4DA9-8F50-C6F3DDB37ED3}"/>
    <pc:docChg chg="modSld">
      <pc:chgData name="Caitlin Coleman" userId="96f87ca1-0e64-4ae8-8d77-98757b85df0b" providerId="ADAL" clId="{56D3F49B-4ED6-4DA9-8F50-C6F3DDB37ED3}" dt="2021-08-28T13:46:37.957" v="0" actId="207"/>
      <pc:docMkLst>
        <pc:docMk/>
      </pc:docMkLst>
      <pc:sldChg chg="modSp mod">
        <pc:chgData name="Caitlin Coleman" userId="96f87ca1-0e64-4ae8-8d77-98757b85df0b" providerId="ADAL" clId="{56D3F49B-4ED6-4DA9-8F50-C6F3DDB37ED3}" dt="2021-08-28T13:46:37.957" v="0" actId="207"/>
        <pc:sldMkLst>
          <pc:docMk/>
          <pc:sldMk cId="443456503" sldId="257"/>
        </pc:sldMkLst>
        <pc:spChg chg="mod">
          <ac:chgData name="Caitlin Coleman" userId="96f87ca1-0e64-4ae8-8d77-98757b85df0b" providerId="ADAL" clId="{56D3F49B-4ED6-4DA9-8F50-C6F3DDB37ED3}" dt="2021-08-28T13:46:37.957" v="0" actId="207"/>
          <ac:spMkLst>
            <pc:docMk/>
            <pc:sldMk cId="443456503" sldId="257"/>
            <ac:spMk id="2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0BB82-58F3-5541-B848-9DC1BE80B10E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B6586C-5E66-9946-B5B5-E093988619F1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1. Title page</a:t>
          </a:r>
        </a:p>
      </dgm:t>
    </dgm:pt>
    <dgm:pt modelId="{B38E5E97-034D-ED47-9D35-29FFA026D761}" type="parTrans" cxnId="{C6B6D7A7-4261-CD45-9566-583128DB1E2C}">
      <dgm:prSet/>
      <dgm:spPr/>
      <dgm:t>
        <a:bodyPr/>
        <a:lstStyle/>
        <a:p>
          <a:endParaRPr lang="en-US"/>
        </a:p>
      </dgm:t>
    </dgm:pt>
    <dgm:pt modelId="{9B867710-D608-3547-B88E-446D3E7C595C}" type="sibTrans" cxnId="{C6B6D7A7-4261-CD45-9566-583128DB1E2C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00234B54-772D-F44F-A45E-50413ECAD4B2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2. Abstract</a:t>
          </a:r>
        </a:p>
      </dgm:t>
    </dgm:pt>
    <dgm:pt modelId="{F8C86732-8B43-F948-AEA4-DDE5DB94A4DF}" type="parTrans" cxnId="{BA1D76F3-E221-F34E-BAF8-223D20A2137D}">
      <dgm:prSet/>
      <dgm:spPr/>
      <dgm:t>
        <a:bodyPr/>
        <a:lstStyle/>
        <a:p>
          <a:endParaRPr lang="en-US"/>
        </a:p>
      </dgm:t>
    </dgm:pt>
    <dgm:pt modelId="{B10E436F-31C0-244A-9E00-5D6DCBE7A1C0}" type="sibTrans" cxnId="{BA1D76F3-E221-F34E-BAF8-223D20A2137D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74A1522D-ACED-7244-BFE5-345DCF12477E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3. Body</a:t>
          </a:r>
        </a:p>
      </dgm:t>
    </dgm:pt>
    <dgm:pt modelId="{1E925408-6924-7145-8998-708F99740AAD}" type="parTrans" cxnId="{D0C89263-8D30-C84F-9FE1-73FED3041567}">
      <dgm:prSet/>
      <dgm:spPr/>
      <dgm:t>
        <a:bodyPr/>
        <a:lstStyle/>
        <a:p>
          <a:endParaRPr lang="en-US"/>
        </a:p>
      </dgm:t>
    </dgm:pt>
    <dgm:pt modelId="{7DD80744-DBFD-B344-A062-53EE56A1B1FE}" type="sibTrans" cxnId="{D0C89263-8D30-C84F-9FE1-73FED3041567}">
      <dgm:prSet/>
      <dgm:spPr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409B38A8-56BC-D74F-857B-95AC52024821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 4. References page</a:t>
          </a:r>
        </a:p>
      </dgm:t>
    </dgm:pt>
    <dgm:pt modelId="{E74F7763-8878-0D4F-B578-044399325F64}" type="parTrans" cxnId="{CEFCB5B0-F0D1-B542-A1D6-E3FF0CBF8B61}">
      <dgm:prSet/>
      <dgm:spPr/>
      <dgm:t>
        <a:bodyPr/>
        <a:lstStyle/>
        <a:p>
          <a:endParaRPr lang="en-US"/>
        </a:p>
      </dgm:t>
    </dgm:pt>
    <dgm:pt modelId="{020DE644-B768-9148-8814-B159606DF850}" type="sibTrans" cxnId="{CEFCB5B0-F0D1-B542-A1D6-E3FF0CBF8B61}">
      <dgm:prSet/>
      <dgm:spPr>
        <a:solidFill>
          <a:srgbClr val="3F6371"/>
        </a:solidFill>
        <a:ln>
          <a:solidFill>
            <a:srgbClr val="3F6371"/>
          </a:solidFill>
        </a:ln>
      </dgm:spPr>
      <dgm:t>
        <a:bodyPr/>
        <a:lstStyle/>
        <a:p>
          <a:endParaRPr lang="en-US"/>
        </a:p>
      </dgm:t>
    </dgm:pt>
    <dgm:pt modelId="{58D5EE05-6D0B-644C-8049-5DF1305B6733}" type="pres">
      <dgm:prSet presAssocID="{C240BB82-58F3-5541-B848-9DC1BE80B10E}" presName="cycle" presStyleCnt="0">
        <dgm:presLayoutVars>
          <dgm:dir/>
          <dgm:resizeHandles val="exact"/>
        </dgm:presLayoutVars>
      </dgm:prSet>
      <dgm:spPr/>
    </dgm:pt>
    <dgm:pt modelId="{27E3EB01-9F11-AD49-B7EC-2B0E776C36F7}" type="pres">
      <dgm:prSet presAssocID="{02B6586C-5E66-9946-B5B5-E093988619F1}" presName="node" presStyleLbl="node1" presStyleIdx="0" presStyleCnt="4">
        <dgm:presLayoutVars>
          <dgm:bulletEnabled val="1"/>
        </dgm:presLayoutVars>
      </dgm:prSet>
      <dgm:spPr/>
    </dgm:pt>
    <dgm:pt modelId="{AD294921-D727-3D43-BFB6-2FDA2478B3BE}" type="pres">
      <dgm:prSet presAssocID="{02B6586C-5E66-9946-B5B5-E093988619F1}" presName="spNode" presStyleCnt="0"/>
      <dgm:spPr/>
    </dgm:pt>
    <dgm:pt modelId="{6BA9B380-1650-D143-9F39-EB69DB7FD5B1}" type="pres">
      <dgm:prSet presAssocID="{9B867710-D608-3547-B88E-446D3E7C595C}" presName="sibTrans" presStyleLbl="sibTrans1D1" presStyleIdx="0" presStyleCnt="4"/>
      <dgm:spPr/>
    </dgm:pt>
    <dgm:pt modelId="{5953785C-31E2-5E46-83CF-2AA21BF9D045}" type="pres">
      <dgm:prSet presAssocID="{00234B54-772D-F44F-A45E-50413ECAD4B2}" presName="node" presStyleLbl="node1" presStyleIdx="1" presStyleCnt="4">
        <dgm:presLayoutVars>
          <dgm:bulletEnabled val="1"/>
        </dgm:presLayoutVars>
      </dgm:prSet>
      <dgm:spPr/>
    </dgm:pt>
    <dgm:pt modelId="{41EDAE00-A726-234D-84DB-ECB31E77A87E}" type="pres">
      <dgm:prSet presAssocID="{00234B54-772D-F44F-A45E-50413ECAD4B2}" presName="spNode" presStyleCnt="0"/>
      <dgm:spPr/>
    </dgm:pt>
    <dgm:pt modelId="{F98226FB-9C26-AE4B-B418-87E6CFA494C7}" type="pres">
      <dgm:prSet presAssocID="{B10E436F-31C0-244A-9E00-5D6DCBE7A1C0}" presName="sibTrans" presStyleLbl="sibTrans1D1" presStyleIdx="1" presStyleCnt="4"/>
      <dgm:spPr/>
    </dgm:pt>
    <dgm:pt modelId="{AFB23107-801C-5E44-BCD0-4E746C310E35}" type="pres">
      <dgm:prSet presAssocID="{74A1522D-ACED-7244-BFE5-345DCF12477E}" presName="node" presStyleLbl="node1" presStyleIdx="2" presStyleCnt="4">
        <dgm:presLayoutVars>
          <dgm:bulletEnabled val="1"/>
        </dgm:presLayoutVars>
      </dgm:prSet>
      <dgm:spPr/>
    </dgm:pt>
    <dgm:pt modelId="{7C8B7A5E-7BC6-0049-AD8A-472FA5E71F62}" type="pres">
      <dgm:prSet presAssocID="{74A1522D-ACED-7244-BFE5-345DCF12477E}" presName="spNode" presStyleCnt="0"/>
      <dgm:spPr/>
    </dgm:pt>
    <dgm:pt modelId="{99AFFD87-7D19-A849-851E-AE12D3E0C089}" type="pres">
      <dgm:prSet presAssocID="{7DD80744-DBFD-B344-A062-53EE56A1B1FE}" presName="sibTrans" presStyleLbl="sibTrans1D1" presStyleIdx="2" presStyleCnt="4"/>
      <dgm:spPr/>
    </dgm:pt>
    <dgm:pt modelId="{24567C24-EC82-2440-BD59-EA8A9795D76D}" type="pres">
      <dgm:prSet presAssocID="{409B38A8-56BC-D74F-857B-95AC52024821}" presName="node" presStyleLbl="node1" presStyleIdx="3" presStyleCnt="4">
        <dgm:presLayoutVars>
          <dgm:bulletEnabled val="1"/>
        </dgm:presLayoutVars>
      </dgm:prSet>
      <dgm:spPr/>
    </dgm:pt>
    <dgm:pt modelId="{275D40DE-364B-BD4A-A86A-388824F03489}" type="pres">
      <dgm:prSet presAssocID="{409B38A8-56BC-D74F-857B-95AC52024821}" presName="spNode" presStyleCnt="0"/>
      <dgm:spPr/>
    </dgm:pt>
    <dgm:pt modelId="{E3353443-D9AE-5C4E-820A-7E7241A10DB0}" type="pres">
      <dgm:prSet presAssocID="{020DE644-B768-9148-8814-B159606DF850}" presName="sibTrans" presStyleLbl="sibTrans1D1" presStyleIdx="3" presStyleCnt="4"/>
      <dgm:spPr/>
    </dgm:pt>
  </dgm:ptLst>
  <dgm:cxnLst>
    <dgm:cxn modelId="{7C260436-8937-E149-81D0-AD987BE665D0}" type="presOf" srcId="{9B867710-D608-3547-B88E-446D3E7C595C}" destId="{6BA9B380-1650-D143-9F39-EB69DB7FD5B1}" srcOrd="0" destOrd="0" presId="urn:microsoft.com/office/officeart/2005/8/layout/cycle6"/>
    <dgm:cxn modelId="{6B2A113B-F65D-FE49-A805-F9DC59520754}" type="presOf" srcId="{020DE644-B768-9148-8814-B159606DF850}" destId="{E3353443-D9AE-5C4E-820A-7E7241A10DB0}" srcOrd="0" destOrd="0" presId="urn:microsoft.com/office/officeart/2005/8/layout/cycle6"/>
    <dgm:cxn modelId="{D0C89263-8D30-C84F-9FE1-73FED3041567}" srcId="{C240BB82-58F3-5541-B848-9DC1BE80B10E}" destId="{74A1522D-ACED-7244-BFE5-345DCF12477E}" srcOrd="2" destOrd="0" parTransId="{1E925408-6924-7145-8998-708F99740AAD}" sibTransId="{7DD80744-DBFD-B344-A062-53EE56A1B1FE}"/>
    <dgm:cxn modelId="{5AEDC24F-30BA-F64B-A4BA-B5A91D6E9796}" type="presOf" srcId="{B10E436F-31C0-244A-9E00-5D6DCBE7A1C0}" destId="{F98226FB-9C26-AE4B-B418-87E6CFA494C7}" srcOrd="0" destOrd="0" presId="urn:microsoft.com/office/officeart/2005/8/layout/cycle6"/>
    <dgm:cxn modelId="{4C866484-F82C-3D46-ACB5-BD248BB452CF}" type="presOf" srcId="{C240BB82-58F3-5541-B848-9DC1BE80B10E}" destId="{58D5EE05-6D0B-644C-8049-5DF1305B6733}" srcOrd="0" destOrd="0" presId="urn:microsoft.com/office/officeart/2005/8/layout/cycle6"/>
    <dgm:cxn modelId="{C6B6D7A7-4261-CD45-9566-583128DB1E2C}" srcId="{C240BB82-58F3-5541-B848-9DC1BE80B10E}" destId="{02B6586C-5E66-9946-B5B5-E093988619F1}" srcOrd="0" destOrd="0" parTransId="{B38E5E97-034D-ED47-9D35-29FFA026D761}" sibTransId="{9B867710-D608-3547-B88E-446D3E7C595C}"/>
    <dgm:cxn modelId="{DC3CE1AD-C9D7-8A45-86E1-C81AF5B0EA16}" type="presOf" srcId="{00234B54-772D-F44F-A45E-50413ECAD4B2}" destId="{5953785C-31E2-5E46-83CF-2AA21BF9D045}" srcOrd="0" destOrd="0" presId="urn:microsoft.com/office/officeart/2005/8/layout/cycle6"/>
    <dgm:cxn modelId="{CEFCB5B0-F0D1-B542-A1D6-E3FF0CBF8B61}" srcId="{C240BB82-58F3-5541-B848-9DC1BE80B10E}" destId="{409B38A8-56BC-D74F-857B-95AC52024821}" srcOrd="3" destOrd="0" parTransId="{E74F7763-8878-0D4F-B578-044399325F64}" sibTransId="{020DE644-B768-9148-8814-B159606DF850}"/>
    <dgm:cxn modelId="{782A82C7-C60A-3544-9224-644874A11595}" type="presOf" srcId="{74A1522D-ACED-7244-BFE5-345DCF12477E}" destId="{AFB23107-801C-5E44-BCD0-4E746C310E35}" srcOrd="0" destOrd="0" presId="urn:microsoft.com/office/officeart/2005/8/layout/cycle6"/>
    <dgm:cxn modelId="{CC64B8E4-2683-ED4D-BF82-0731B4B4D909}" type="presOf" srcId="{7DD80744-DBFD-B344-A062-53EE56A1B1FE}" destId="{99AFFD87-7D19-A849-851E-AE12D3E0C089}" srcOrd="0" destOrd="0" presId="urn:microsoft.com/office/officeart/2005/8/layout/cycle6"/>
    <dgm:cxn modelId="{8F734EE9-AE34-E043-ACDE-A8BB989D9ABF}" type="presOf" srcId="{02B6586C-5E66-9946-B5B5-E093988619F1}" destId="{27E3EB01-9F11-AD49-B7EC-2B0E776C36F7}" srcOrd="0" destOrd="0" presId="urn:microsoft.com/office/officeart/2005/8/layout/cycle6"/>
    <dgm:cxn modelId="{BA1D76F3-E221-F34E-BAF8-223D20A2137D}" srcId="{C240BB82-58F3-5541-B848-9DC1BE80B10E}" destId="{00234B54-772D-F44F-A45E-50413ECAD4B2}" srcOrd="1" destOrd="0" parTransId="{F8C86732-8B43-F948-AEA4-DDE5DB94A4DF}" sibTransId="{B10E436F-31C0-244A-9E00-5D6DCBE7A1C0}"/>
    <dgm:cxn modelId="{9CF422FD-9923-CA42-8929-F9BD10875281}" type="presOf" srcId="{409B38A8-56BC-D74F-857B-95AC52024821}" destId="{24567C24-EC82-2440-BD59-EA8A9795D76D}" srcOrd="0" destOrd="0" presId="urn:microsoft.com/office/officeart/2005/8/layout/cycle6"/>
    <dgm:cxn modelId="{41A34E80-C11F-D94B-B62E-5A75113B6EE0}" type="presParOf" srcId="{58D5EE05-6D0B-644C-8049-5DF1305B6733}" destId="{27E3EB01-9F11-AD49-B7EC-2B0E776C36F7}" srcOrd="0" destOrd="0" presId="urn:microsoft.com/office/officeart/2005/8/layout/cycle6"/>
    <dgm:cxn modelId="{C83BE836-BCE6-244E-A6FB-1646D450E431}" type="presParOf" srcId="{58D5EE05-6D0B-644C-8049-5DF1305B6733}" destId="{AD294921-D727-3D43-BFB6-2FDA2478B3BE}" srcOrd="1" destOrd="0" presId="urn:microsoft.com/office/officeart/2005/8/layout/cycle6"/>
    <dgm:cxn modelId="{1A049CB1-A81B-744F-9594-A9DF13C12591}" type="presParOf" srcId="{58D5EE05-6D0B-644C-8049-5DF1305B6733}" destId="{6BA9B380-1650-D143-9F39-EB69DB7FD5B1}" srcOrd="2" destOrd="0" presId="urn:microsoft.com/office/officeart/2005/8/layout/cycle6"/>
    <dgm:cxn modelId="{A28A34A7-DCB9-C84A-8109-18AFB12559FF}" type="presParOf" srcId="{58D5EE05-6D0B-644C-8049-5DF1305B6733}" destId="{5953785C-31E2-5E46-83CF-2AA21BF9D045}" srcOrd="3" destOrd="0" presId="urn:microsoft.com/office/officeart/2005/8/layout/cycle6"/>
    <dgm:cxn modelId="{35AF035B-93BA-F14F-87C7-E9E297E53272}" type="presParOf" srcId="{58D5EE05-6D0B-644C-8049-5DF1305B6733}" destId="{41EDAE00-A726-234D-84DB-ECB31E77A87E}" srcOrd="4" destOrd="0" presId="urn:microsoft.com/office/officeart/2005/8/layout/cycle6"/>
    <dgm:cxn modelId="{428C1C33-EE6C-E848-9AEE-A0F96243F69D}" type="presParOf" srcId="{58D5EE05-6D0B-644C-8049-5DF1305B6733}" destId="{F98226FB-9C26-AE4B-B418-87E6CFA494C7}" srcOrd="5" destOrd="0" presId="urn:microsoft.com/office/officeart/2005/8/layout/cycle6"/>
    <dgm:cxn modelId="{EF1B78D7-47A1-0D40-8C86-FEE4C342D974}" type="presParOf" srcId="{58D5EE05-6D0B-644C-8049-5DF1305B6733}" destId="{AFB23107-801C-5E44-BCD0-4E746C310E35}" srcOrd="6" destOrd="0" presId="urn:microsoft.com/office/officeart/2005/8/layout/cycle6"/>
    <dgm:cxn modelId="{2355DF01-90BA-3B41-8217-A07592381C7D}" type="presParOf" srcId="{58D5EE05-6D0B-644C-8049-5DF1305B6733}" destId="{7C8B7A5E-7BC6-0049-AD8A-472FA5E71F62}" srcOrd="7" destOrd="0" presId="urn:microsoft.com/office/officeart/2005/8/layout/cycle6"/>
    <dgm:cxn modelId="{1905D68D-1DE6-EE41-889F-768B944D80C3}" type="presParOf" srcId="{58D5EE05-6D0B-644C-8049-5DF1305B6733}" destId="{99AFFD87-7D19-A849-851E-AE12D3E0C089}" srcOrd="8" destOrd="0" presId="urn:microsoft.com/office/officeart/2005/8/layout/cycle6"/>
    <dgm:cxn modelId="{7DF06BB0-3B1E-784D-ADD4-5EA0D4122FBF}" type="presParOf" srcId="{58D5EE05-6D0B-644C-8049-5DF1305B6733}" destId="{24567C24-EC82-2440-BD59-EA8A9795D76D}" srcOrd="9" destOrd="0" presId="urn:microsoft.com/office/officeart/2005/8/layout/cycle6"/>
    <dgm:cxn modelId="{A95D57CC-2227-CE48-8239-14F33ACD545B}" type="presParOf" srcId="{58D5EE05-6D0B-644C-8049-5DF1305B6733}" destId="{275D40DE-364B-BD4A-A86A-388824F03489}" srcOrd="10" destOrd="0" presId="urn:microsoft.com/office/officeart/2005/8/layout/cycle6"/>
    <dgm:cxn modelId="{CD13D99B-D4B1-5442-AF04-8D58614AF29D}" type="presParOf" srcId="{58D5EE05-6D0B-644C-8049-5DF1305B6733}" destId="{E3353443-D9AE-5C4E-820A-7E7241A10DB0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5FA136-B86D-5444-A7BB-78E99F7F004C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0A132F-946A-1147-9DCA-581892A5E3FA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Signal phrases</a:t>
          </a:r>
        </a:p>
      </dgm:t>
    </dgm:pt>
    <dgm:pt modelId="{AEAA089C-8F52-5E43-B631-1B023BCE5DEF}" type="parTrans" cxnId="{174B3059-F3E3-9448-8972-856DA760D114}">
      <dgm:prSet/>
      <dgm:spPr/>
      <dgm:t>
        <a:bodyPr/>
        <a:lstStyle/>
        <a:p>
          <a:endParaRPr lang="en-US"/>
        </a:p>
      </dgm:t>
    </dgm:pt>
    <dgm:pt modelId="{04FE5CCF-1BD8-F848-9725-311B4AEE7CEB}" type="sibTrans" cxnId="{174B3059-F3E3-9448-8972-856DA760D114}">
      <dgm:prSet/>
      <dgm:spPr/>
      <dgm:t>
        <a:bodyPr/>
        <a:lstStyle/>
        <a:p>
          <a:endParaRPr lang="en-US"/>
        </a:p>
      </dgm:t>
    </dgm:pt>
    <dgm:pt modelId="{ADB01950-2A8C-7C47-ADF0-ACC651FBFF56}">
      <dgm:prSet phldrT="[Text]"/>
      <dgm:spPr>
        <a:solidFill>
          <a:srgbClr val="3F6371"/>
        </a:solidFill>
      </dgm:spPr>
      <dgm:t>
        <a:bodyPr/>
        <a:lstStyle/>
        <a:p>
          <a:r>
            <a:rPr lang="en-US" dirty="0"/>
            <a:t>In-text citations</a:t>
          </a:r>
        </a:p>
      </dgm:t>
    </dgm:pt>
    <dgm:pt modelId="{7E1DF3F7-39E4-814F-B7F7-BC77B8265532}" type="parTrans" cxnId="{8E306503-FC45-4444-9D74-FE6592917C24}">
      <dgm:prSet/>
      <dgm:spPr/>
      <dgm:t>
        <a:bodyPr/>
        <a:lstStyle/>
        <a:p>
          <a:endParaRPr lang="en-US"/>
        </a:p>
      </dgm:t>
    </dgm:pt>
    <dgm:pt modelId="{8B1AC9D4-9573-9748-A6BE-107F289A6D04}" type="sibTrans" cxnId="{8E306503-FC45-4444-9D74-FE6592917C24}">
      <dgm:prSet/>
      <dgm:spPr/>
      <dgm:t>
        <a:bodyPr/>
        <a:lstStyle/>
        <a:p>
          <a:endParaRPr lang="en-US"/>
        </a:p>
      </dgm:t>
    </dgm:pt>
    <dgm:pt modelId="{25898476-5482-3848-A66B-6061E29A6747}" type="pres">
      <dgm:prSet presAssocID="{615FA136-B86D-5444-A7BB-78E99F7F004C}" presName="diagram" presStyleCnt="0">
        <dgm:presLayoutVars>
          <dgm:dir/>
          <dgm:resizeHandles val="exact"/>
        </dgm:presLayoutVars>
      </dgm:prSet>
      <dgm:spPr/>
    </dgm:pt>
    <dgm:pt modelId="{08D6D24C-EA83-A246-946A-404D0AA36EC7}" type="pres">
      <dgm:prSet presAssocID="{2C0A132F-946A-1147-9DCA-581892A5E3FA}" presName="node" presStyleLbl="node1" presStyleIdx="0" presStyleCnt="2">
        <dgm:presLayoutVars>
          <dgm:bulletEnabled val="1"/>
        </dgm:presLayoutVars>
      </dgm:prSet>
      <dgm:spPr/>
    </dgm:pt>
    <dgm:pt modelId="{CAEED809-2E17-9543-AE03-B8CDABBA08E4}" type="pres">
      <dgm:prSet presAssocID="{04FE5CCF-1BD8-F848-9725-311B4AEE7CEB}" presName="sibTrans" presStyleCnt="0"/>
      <dgm:spPr/>
    </dgm:pt>
    <dgm:pt modelId="{63ADF2C2-58E7-864B-A5DD-B8E233628FBF}" type="pres">
      <dgm:prSet presAssocID="{ADB01950-2A8C-7C47-ADF0-ACC651FBFF56}" presName="node" presStyleLbl="node1" presStyleIdx="1" presStyleCnt="2">
        <dgm:presLayoutVars>
          <dgm:bulletEnabled val="1"/>
        </dgm:presLayoutVars>
      </dgm:prSet>
      <dgm:spPr/>
    </dgm:pt>
  </dgm:ptLst>
  <dgm:cxnLst>
    <dgm:cxn modelId="{8E306503-FC45-4444-9D74-FE6592917C24}" srcId="{615FA136-B86D-5444-A7BB-78E99F7F004C}" destId="{ADB01950-2A8C-7C47-ADF0-ACC651FBFF56}" srcOrd="1" destOrd="0" parTransId="{7E1DF3F7-39E4-814F-B7F7-BC77B8265532}" sibTransId="{8B1AC9D4-9573-9748-A6BE-107F289A6D04}"/>
    <dgm:cxn modelId="{B8F15E31-A7E7-CE42-AE3F-ACC3D42CC299}" type="presOf" srcId="{ADB01950-2A8C-7C47-ADF0-ACC651FBFF56}" destId="{63ADF2C2-58E7-864B-A5DD-B8E233628FBF}" srcOrd="0" destOrd="0" presId="urn:microsoft.com/office/officeart/2005/8/layout/default"/>
    <dgm:cxn modelId="{174B3059-F3E3-9448-8972-856DA760D114}" srcId="{615FA136-B86D-5444-A7BB-78E99F7F004C}" destId="{2C0A132F-946A-1147-9DCA-581892A5E3FA}" srcOrd="0" destOrd="0" parTransId="{AEAA089C-8F52-5E43-B631-1B023BCE5DEF}" sibTransId="{04FE5CCF-1BD8-F848-9725-311B4AEE7CEB}"/>
    <dgm:cxn modelId="{5E5D86B9-9ED4-2044-ABDF-0B398218DA57}" type="presOf" srcId="{615FA136-B86D-5444-A7BB-78E99F7F004C}" destId="{25898476-5482-3848-A66B-6061E29A6747}" srcOrd="0" destOrd="0" presId="urn:microsoft.com/office/officeart/2005/8/layout/default"/>
    <dgm:cxn modelId="{1ECDF9D9-9B0C-6E47-8118-98C79E6EC1C3}" type="presOf" srcId="{2C0A132F-946A-1147-9DCA-581892A5E3FA}" destId="{08D6D24C-EA83-A246-946A-404D0AA36EC7}" srcOrd="0" destOrd="0" presId="urn:microsoft.com/office/officeart/2005/8/layout/default"/>
    <dgm:cxn modelId="{61B0DA10-4137-944D-8811-DA65A1FBDB3B}" type="presParOf" srcId="{25898476-5482-3848-A66B-6061E29A6747}" destId="{08D6D24C-EA83-A246-946A-404D0AA36EC7}" srcOrd="0" destOrd="0" presId="urn:microsoft.com/office/officeart/2005/8/layout/default"/>
    <dgm:cxn modelId="{7800F1D4-9B27-8A44-8867-C91165BC1913}" type="presParOf" srcId="{25898476-5482-3848-A66B-6061E29A6747}" destId="{CAEED809-2E17-9543-AE03-B8CDABBA08E4}" srcOrd="1" destOrd="0" presId="urn:microsoft.com/office/officeart/2005/8/layout/default"/>
    <dgm:cxn modelId="{01236DEE-971E-6C47-8547-A7837683B87D}" type="presParOf" srcId="{25898476-5482-3848-A66B-6061E29A6747}" destId="{63ADF2C2-58E7-864B-A5DD-B8E233628FB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3EB01-9F11-AD49-B7EC-2B0E776C36F7}">
      <dsp:nvSpPr>
        <dsp:cNvPr id="0" name=""/>
        <dsp:cNvSpPr/>
      </dsp:nvSpPr>
      <dsp:spPr>
        <a:xfrm>
          <a:off x="3459054" y="1347"/>
          <a:ext cx="1525446" cy="991540"/>
        </a:xfrm>
        <a:prstGeom prst="roundRect">
          <a:avLst/>
        </a:prstGeom>
        <a:solidFill>
          <a:srgbClr val="3F637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1. Title page</a:t>
          </a:r>
        </a:p>
      </dsp:txBody>
      <dsp:txXfrm>
        <a:off x="3507457" y="49750"/>
        <a:ext cx="1428640" cy="894734"/>
      </dsp:txXfrm>
    </dsp:sp>
    <dsp:sp modelId="{6BA9B380-1650-D143-9F39-EB69DB7FD5B1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2410698" y="194374"/>
              </a:moveTo>
              <a:arcTo wR="1637004" hR="1637004" stAng="17892301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3785C-31E2-5E46-83CF-2AA21BF9D045}">
      <dsp:nvSpPr>
        <dsp:cNvPr id="0" name=""/>
        <dsp:cNvSpPr/>
      </dsp:nvSpPr>
      <dsp:spPr>
        <a:xfrm>
          <a:off x="5096058" y="1638352"/>
          <a:ext cx="1525446" cy="991540"/>
        </a:xfrm>
        <a:prstGeom prst="roundRect">
          <a:avLst/>
        </a:prstGeom>
        <a:solidFill>
          <a:srgbClr val="3F637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2. Abstract</a:t>
          </a:r>
        </a:p>
      </dsp:txBody>
      <dsp:txXfrm>
        <a:off x="5144461" y="1686755"/>
        <a:ext cx="1428640" cy="894734"/>
      </dsp:txXfrm>
    </dsp:sp>
    <dsp:sp modelId="{F98226FB-9C26-AE4B-B418-87E6CFA494C7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3193324" y="2144600"/>
              </a:moveTo>
              <a:arcTo wR="1637004" hR="1637004" stAng="1083829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23107-801C-5E44-BCD0-4E746C310E35}">
      <dsp:nvSpPr>
        <dsp:cNvPr id="0" name=""/>
        <dsp:cNvSpPr/>
      </dsp:nvSpPr>
      <dsp:spPr>
        <a:xfrm>
          <a:off x="3459054" y="3275356"/>
          <a:ext cx="1525446" cy="991540"/>
        </a:xfrm>
        <a:prstGeom prst="roundRect">
          <a:avLst/>
        </a:prstGeom>
        <a:solidFill>
          <a:srgbClr val="3F637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3. Body</a:t>
          </a:r>
        </a:p>
      </dsp:txBody>
      <dsp:txXfrm>
        <a:off x="3507457" y="3323759"/>
        <a:ext cx="1428640" cy="894734"/>
      </dsp:txXfrm>
    </dsp:sp>
    <dsp:sp modelId="{99AFFD87-7D19-A849-851E-AE12D3E0C089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863310" y="3079634"/>
              </a:moveTo>
              <a:arcTo wR="1637004" hR="1637004" stAng="7092301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67C24-EC82-2440-BD59-EA8A9795D76D}">
      <dsp:nvSpPr>
        <dsp:cNvPr id="0" name=""/>
        <dsp:cNvSpPr/>
      </dsp:nvSpPr>
      <dsp:spPr>
        <a:xfrm>
          <a:off x="1822049" y="1638352"/>
          <a:ext cx="1525446" cy="991540"/>
        </a:xfrm>
        <a:prstGeom prst="roundRect">
          <a:avLst/>
        </a:prstGeom>
        <a:solidFill>
          <a:srgbClr val="3F637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4. References page</a:t>
          </a:r>
        </a:p>
      </dsp:txBody>
      <dsp:txXfrm>
        <a:off x="1870452" y="1686755"/>
        <a:ext cx="1428640" cy="894734"/>
      </dsp:txXfrm>
    </dsp:sp>
    <dsp:sp modelId="{E3353443-D9AE-5C4E-820A-7E7241A10DB0}">
      <dsp:nvSpPr>
        <dsp:cNvPr id="0" name=""/>
        <dsp:cNvSpPr/>
      </dsp:nvSpPr>
      <dsp:spPr>
        <a:xfrm>
          <a:off x="2584772" y="497117"/>
          <a:ext cx="3274009" cy="3274009"/>
        </a:xfrm>
        <a:custGeom>
          <a:avLst/>
          <a:gdLst/>
          <a:ahLst/>
          <a:cxnLst/>
          <a:rect l="0" t="0" r="0" b="0"/>
          <a:pathLst>
            <a:path>
              <a:moveTo>
                <a:pt x="80685" y="1129408"/>
              </a:moveTo>
              <a:arcTo wR="1637004" hR="1637004" stAng="11883829" swAng="2623870"/>
            </a:path>
          </a:pathLst>
        </a:custGeom>
        <a:noFill/>
        <a:ln w="6350" cap="flat" cmpd="sng" algn="ctr">
          <a:solidFill>
            <a:srgbClr val="3F637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6D24C-EA83-A246-946A-404D0AA36EC7}">
      <dsp:nvSpPr>
        <dsp:cNvPr id="0" name=""/>
        <dsp:cNvSpPr/>
      </dsp:nvSpPr>
      <dsp:spPr>
        <a:xfrm>
          <a:off x="987" y="622199"/>
          <a:ext cx="3852652" cy="2311591"/>
        </a:xfrm>
        <a:prstGeom prst="rect">
          <a:avLst/>
        </a:prstGeom>
        <a:solidFill>
          <a:srgbClr val="3F637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Signal phrases</a:t>
          </a:r>
        </a:p>
      </dsp:txBody>
      <dsp:txXfrm>
        <a:off x="987" y="622199"/>
        <a:ext cx="3852652" cy="2311591"/>
      </dsp:txXfrm>
    </dsp:sp>
    <dsp:sp modelId="{63ADF2C2-58E7-864B-A5DD-B8E233628FBF}">
      <dsp:nvSpPr>
        <dsp:cNvPr id="0" name=""/>
        <dsp:cNvSpPr/>
      </dsp:nvSpPr>
      <dsp:spPr>
        <a:xfrm>
          <a:off x="4238906" y="622199"/>
          <a:ext cx="3852652" cy="2311591"/>
        </a:xfrm>
        <a:prstGeom prst="rect">
          <a:avLst/>
        </a:prstGeom>
        <a:solidFill>
          <a:srgbClr val="3F637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In-text citations</a:t>
          </a:r>
        </a:p>
      </dsp:txBody>
      <dsp:txXfrm>
        <a:off x="4238906" y="622199"/>
        <a:ext cx="3852652" cy="2311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Basics of </a:t>
            </a:r>
            <a:r>
              <a:rPr lang="en-US" sz="50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APA Style</a:t>
            </a:r>
            <a:endParaRPr lang="en-US" sz="5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8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1" y="320480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8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346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3374169" y="3035060"/>
            <a:ext cx="544366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Sorted alphabetically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3374169" y="3889589"/>
            <a:ext cx="5443662" cy="69393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Hanging indents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3374169" y="2180531"/>
            <a:ext cx="5443662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3435051" y="2305436"/>
            <a:ext cx="5274381" cy="400110"/>
          </a:xfrm>
          <a:prstGeom prst="rect">
            <a:avLst/>
          </a:prstGeom>
          <a:solidFill>
            <a:srgbClr val="3F637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Center and bold: </a:t>
            </a:r>
            <a:r>
              <a:rPr lang="en-US" sz="2000" b="1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9C54BB-7054-4621-90D6-F4604F7136A8}"/>
              </a:ext>
            </a:extLst>
          </p:cNvPr>
          <p:cNvSpPr/>
          <p:nvPr/>
        </p:nvSpPr>
        <p:spPr>
          <a:xfrm>
            <a:off x="3374169" y="4744118"/>
            <a:ext cx="5443662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Double spaced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65C80B-4135-4AF0-859F-B52693A29145}"/>
              </a:ext>
            </a:extLst>
          </p:cNvPr>
          <p:cNvSpPr/>
          <p:nvPr/>
        </p:nvSpPr>
        <p:spPr>
          <a:xfrm>
            <a:off x="3374169" y="1326002"/>
            <a:ext cx="5443662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Start on new page</a:t>
            </a:r>
          </a:p>
        </p:txBody>
      </p:sp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5" y="1532821"/>
            <a:ext cx="84771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 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1019CF-7A82-47EC-80B8-B17A24077291}"/>
              </a:ext>
            </a:extLst>
          </p:cNvPr>
          <p:cNvGrpSpPr/>
          <p:nvPr/>
        </p:nvGrpSpPr>
        <p:grpSpPr>
          <a:xfrm>
            <a:off x="2223248" y="2744081"/>
            <a:ext cx="7835152" cy="930245"/>
            <a:chOff x="1906953" y="1849761"/>
            <a:chExt cx="5443662" cy="930245"/>
          </a:xfrm>
          <a:solidFill>
            <a:srgbClr val="3F6371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C9732AD-1B62-4CE0-977C-EA3BFDDBEC67}"/>
                </a:ext>
              </a:extLst>
            </p:cNvPr>
            <p:cNvSpPr/>
            <p:nvPr/>
          </p:nvSpPr>
          <p:spPr>
            <a:xfrm>
              <a:off x="1906953" y="1849761"/>
              <a:ext cx="5443662" cy="9302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7F585C5-2961-40C3-8515-265A9CF64254}"/>
                </a:ext>
              </a:extLst>
            </p:cNvPr>
            <p:cNvSpPr txBox="1"/>
            <p:nvPr/>
          </p:nvSpPr>
          <p:spPr>
            <a:xfrm>
              <a:off x="1967835" y="1896576"/>
              <a:ext cx="5274381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Paraphrase: A restatement, in original language, of another person's idea(s) or words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6C81E5-03F8-4724-BF3A-833BECD65CC1}"/>
              </a:ext>
            </a:extLst>
          </p:cNvPr>
          <p:cNvGrpSpPr/>
          <p:nvPr/>
        </p:nvGrpSpPr>
        <p:grpSpPr>
          <a:xfrm>
            <a:off x="2223248" y="3830157"/>
            <a:ext cx="7835152" cy="93024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21603CA-A35A-4A34-9398-953570F074E3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15DAD7-98F6-4030-AE98-B8DFA0683015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344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Quotation: The exact source of words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D8BEB2C-375D-4989-821F-4AD49A753672}"/>
              </a:ext>
            </a:extLst>
          </p:cNvPr>
          <p:cNvSpPr/>
          <p:nvPr/>
        </p:nvSpPr>
        <p:spPr>
          <a:xfrm>
            <a:off x="2223248" y="1663177"/>
            <a:ext cx="7835152" cy="93024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E391F-86E2-42E3-B34E-52697D68A949}"/>
              </a:ext>
            </a:extLst>
          </p:cNvPr>
          <p:cNvSpPr txBox="1"/>
          <p:nvPr/>
        </p:nvSpPr>
        <p:spPr>
          <a:xfrm>
            <a:off x="2310876" y="1720323"/>
            <a:ext cx="7591503" cy="830997"/>
          </a:xfrm>
          <a:prstGeom prst="rect">
            <a:avLst/>
          </a:prstGeom>
          <a:solidFill>
            <a:srgbClr val="3F6371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</a:rPr>
              <a:t>Summary: A brief, general overview of a larger amount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299510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Outside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A4F18D8-3687-E346-8229-67842FAE87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0129453"/>
              </p:ext>
            </p:extLst>
          </p:nvPr>
        </p:nvGraphicFramePr>
        <p:xfrm>
          <a:off x="2049726" y="1794944"/>
          <a:ext cx="8092547" cy="3555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7676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In-Text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2781FBF9-78D1-4AE9-8168-570960A48D07}"/>
              </a:ext>
            </a:extLst>
          </p:cNvPr>
          <p:cNvGrpSpPr/>
          <p:nvPr/>
        </p:nvGrpSpPr>
        <p:grpSpPr>
          <a:xfrm>
            <a:off x="1700784" y="1383373"/>
            <a:ext cx="9076946" cy="1155796"/>
            <a:chOff x="4238906" y="622199"/>
            <a:chExt cx="3852652" cy="231159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9E19BE7-19AF-4FA4-A8E5-37920F56A1A7}"/>
                </a:ext>
              </a:extLst>
            </p:cNvPr>
            <p:cNvSpPr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solidFill>
              <a:srgbClr val="3F637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5B7B3AA-DDA0-4BD1-AC7C-98F38DF59F55}"/>
                </a:ext>
              </a:extLst>
            </p:cNvPr>
            <p:cNvSpPr txBox="1"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Parenthetical in-text citation</a:t>
              </a:r>
              <a:r>
                <a:rPr lang="en-US" sz="3200" kern="1200" dirty="0"/>
                <a:t>: Used when the source’s author is not mentioned in signal phrase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B035D34-6640-4814-A116-51AC0F0D166F}"/>
              </a:ext>
            </a:extLst>
          </p:cNvPr>
          <p:cNvSpPr txBox="1"/>
          <p:nvPr/>
        </p:nvSpPr>
        <p:spPr>
          <a:xfrm>
            <a:off x="1993289" y="2705209"/>
            <a:ext cx="82054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Participants’ actions signaled the halo effect repeatedly during the study (M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ü</a:t>
            </a:r>
            <a:r>
              <a:rPr lang="en-US" sz="2400" i="1" dirty="0"/>
              <a:t>ller, 2019).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99BBCF-3D94-4A6A-B022-C1F8494C9DF1}"/>
              </a:ext>
            </a:extLst>
          </p:cNvPr>
          <p:cNvGrpSpPr/>
          <p:nvPr/>
        </p:nvGrpSpPr>
        <p:grpSpPr>
          <a:xfrm>
            <a:off x="1700784" y="3750224"/>
            <a:ext cx="9076946" cy="1155796"/>
            <a:chOff x="4238906" y="622199"/>
            <a:chExt cx="3852652" cy="231159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9E2D931-DED2-4E95-92D2-75149228ED33}"/>
                </a:ext>
              </a:extLst>
            </p:cNvPr>
            <p:cNvSpPr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  <a:solidFill>
              <a:srgbClr val="3F637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11BB02-51C6-4D9E-8748-AF1354C16946}"/>
                </a:ext>
              </a:extLst>
            </p:cNvPr>
            <p:cNvSpPr txBox="1"/>
            <p:nvPr/>
          </p:nvSpPr>
          <p:spPr>
            <a:xfrm>
              <a:off x="4238906" y="622199"/>
              <a:ext cx="3852652" cy="23115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kern="1200" dirty="0"/>
                <a:t>Narrative in-text citation</a:t>
              </a:r>
              <a:r>
                <a:rPr lang="en-US" sz="3200" kern="1200" dirty="0"/>
                <a:t>: Used when the source’s author is included in signal phrase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A7B87BD-F4BC-4DE4-8A0A-F43B28FE32C8}"/>
              </a:ext>
            </a:extLst>
          </p:cNvPr>
          <p:cNvSpPr txBox="1"/>
          <p:nvPr/>
        </p:nvSpPr>
        <p:spPr>
          <a:xfrm>
            <a:off x="1993289" y="5072060"/>
            <a:ext cx="820542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/>
              <a:t>During the study, M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ü</a:t>
            </a:r>
            <a:r>
              <a:rPr lang="en-US" sz="2400" i="1" dirty="0"/>
              <a:t>ller (2019) frequently noted signs of the halo effect.</a:t>
            </a:r>
          </a:p>
        </p:txBody>
      </p:sp>
    </p:spTree>
    <p:extLst>
      <p:ext uri="{BB962C8B-B14F-4D97-AF65-F5344CB8AC3E}">
        <p14:creationId xmlns:p14="http://schemas.microsoft.com/office/powerpoint/2010/main" val="859387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spect="1"/>
          </p:cNvSpPr>
          <p:nvPr/>
        </p:nvSpPr>
        <p:spPr>
          <a:xfrm>
            <a:off x="2405747" y="1297203"/>
            <a:ext cx="7380505" cy="129266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i="1" dirty="0">
                <a:solidFill>
                  <a:schemeClr val="tx1"/>
                </a:solidFill>
              </a:rPr>
              <a:t>Smith (2016) </a:t>
            </a:r>
            <a:r>
              <a:rPr lang="en-US" sz="2600" i="1" dirty="0"/>
              <a:t>countered that “undue optimism leads to a more profound depressive spiral during the patient's next manic </a:t>
            </a:r>
            <a:r>
              <a:rPr lang="en-US" sz="2600" i="1" dirty="0">
                <a:solidFill>
                  <a:schemeClr val="tx1"/>
                </a:solidFill>
              </a:rPr>
              <a:t>episode” (p. 245).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F73B59-42B5-2C4E-B807-C3AC71CBC443}"/>
              </a:ext>
            </a:extLst>
          </p:cNvPr>
          <p:cNvSpPr/>
          <p:nvPr/>
        </p:nvSpPr>
        <p:spPr>
          <a:xfrm>
            <a:off x="2057958" y="2749159"/>
            <a:ext cx="8252856" cy="377039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EA9B93-A040-A34B-82D5-A5A443C49502}"/>
              </a:ext>
            </a:extLst>
          </p:cNvPr>
          <p:cNvSpPr/>
          <p:nvPr/>
        </p:nvSpPr>
        <p:spPr>
          <a:xfrm>
            <a:off x="2319865" y="2926535"/>
            <a:ext cx="7552267" cy="3385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u="sng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Block Quotes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40 or more words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Starts on a new line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Entire quote indented 0.5 inches from the left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Not inside quotation marks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Double spaced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Followed by an in-text citation with the author's last name, the source's publication year, and the page number.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buFont typeface="Symbol" pitchFamily="2" charset="2"/>
              <a:buChar char=""/>
            </a:pPr>
            <a:r>
              <a:rPr lang="en-US" sz="2000" dirty="0">
                <a:solidFill>
                  <a:schemeClr val="bg1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In-text citation should come after the end punctuation</a:t>
            </a:r>
          </a:p>
        </p:txBody>
      </p:sp>
    </p:spTree>
    <p:extLst>
      <p:ext uri="{BB962C8B-B14F-4D97-AF65-F5344CB8AC3E}">
        <p14:creationId xmlns:p14="http://schemas.microsoft.com/office/powerpoint/2010/main" val="1244718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4CF064B-FAAF-4D17-AE5F-5379445703B9}"/>
              </a:ext>
            </a:extLst>
          </p:cNvPr>
          <p:cNvSpPr/>
          <p:nvPr/>
        </p:nvSpPr>
        <p:spPr>
          <a:xfrm>
            <a:off x="1997816" y="4652408"/>
            <a:ext cx="8252856" cy="1049130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 References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spect="1"/>
          </p:cNvSpPr>
          <p:nvPr/>
        </p:nvSpPr>
        <p:spPr>
          <a:xfrm>
            <a:off x="2124555" y="4878551"/>
            <a:ext cx="79428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z="2800" dirty="0">
                <a:solidFill>
                  <a:schemeClr val="bg1"/>
                </a:solidFill>
              </a:rPr>
              <a:t>Last Name, Initials. (Year). </a:t>
            </a:r>
            <a:r>
              <a:rPr lang="en-US" sz="2800" i="1" dirty="0">
                <a:solidFill>
                  <a:schemeClr val="bg1"/>
                </a:solidFill>
              </a:rPr>
              <a:t>Title of the work</a:t>
            </a:r>
            <a:r>
              <a:rPr lang="en-US" sz="2800" dirty="0">
                <a:solidFill>
                  <a:schemeClr val="bg1"/>
                </a:solidFill>
              </a:rPr>
              <a:t>. Publisher.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9577E-7201-4561-9AB9-AEB44A7C885B}"/>
              </a:ext>
            </a:extLst>
          </p:cNvPr>
          <p:cNvSpPr txBox="1">
            <a:spLocks noChangeAspect="1"/>
          </p:cNvSpPr>
          <p:nvPr/>
        </p:nvSpPr>
        <p:spPr>
          <a:xfrm>
            <a:off x="1881189" y="3999442"/>
            <a:ext cx="424305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Book with one author: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700B52-0481-2047-8034-8139B396EF30}"/>
              </a:ext>
            </a:extLst>
          </p:cNvPr>
          <p:cNvSpPr/>
          <p:nvPr/>
        </p:nvSpPr>
        <p:spPr>
          <a:xfrm>
            <a:off x="1881189" y="1589591"/>
            <a:ext cx="3805564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Author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02B78B-3570-444F-B9B1-7278220117B3}"/>
              </a:ext>
            </a:extLst>
          </p:cNvPr>
          <p:cNvSpPr/>
          <p:nvPr/>
        </p:nvSpPr>
        <p:spPr>
          <a:xfrm>
            <a:off x="6505247" y="1605283"/>
            <a:ext cx="3805564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2A1395-D3AD-854A-AB7B-8C57D29EBF77}"/>
              </a:ext>
            </a:extLst>
          </p:cNvPr>
          <p:cNvSpPr/>
          <p:nvPr/>
        </p:nvSpPr>
        <p:spPr>
          <a:xfrm>
            <a:off x="1881189" y="2730311"/>
            <a:ext cx="3805564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D66416-2E18-5041-9F2A-8B0D0568DC61}"/>
              </a:ext>
            </a:extLst>
          </p:cNvPr>
          <p:cNvSpPr/>
          <p:nvPr/>
        </p:nvSpPr>
        <p:spPr>
          <a:xfrm>
            <a:off x="6505247" y="2730310"/>
            <a:ext cx="3805564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963226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4" y="1532820"/>
            <a:ext cx="84771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APA paper format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Integrating outside sources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/>
              <a:t>APA references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 Paper Format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46044" y="1366726"/>
            <a:ext cx="727933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	</a:t>
              </a:r>
              <a:r>
                <a:rPr lang="en-US" dirty="0">
                  <a:solidFill>
                    <a:schemeClr val="bg1"/>
                  </a:solidFill>
                </a:rPr>
                <a:t>Page Size:		8.5” x 11”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46044" y="2185490"/>
            <a:ext cx="7279332" cy="69393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Page Margins:	1” on all sides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46044" y="3004254"/>
            <a:ext cx="7279332" cy="693935"/>
            <a:chOff x="1906953" y="3449317"/>
            <a:chExt cx="5443662" cy="693935"/>
          </a:xfrm>
          <a:solidFill>
            <a:srgbClr val="3F637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91593" y="3482230"/>
              <a:ext cx="5274381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Font:		11-point Calibri, Arial, or Georgia or</a:t>
              </a:r>
            </a:p>
            <a:p>
              <a:r>
                <a:rPr lang="en-US" dirty="0">
                  <a:solidFill>
                    <a:schemeClr val="bg1"/>
                  </a:solidFill>
                </a:rPr>
                <a:t>			12-point Times New Roman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46044" y="3831582"/>
            <a:ext cx="7279332" cy="693935"/>
            <a:chOff x="1906953" y="4260384"/>
            <a:chExt cx="5443662" cy="693935"/>
          </a:xfrm>
          <a:solidFill>
            <a:srgbClr val="3F637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	Alignment:	Left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51BA570-61FA-45E1-992E-F52BF62C2697}"/>
              </a:ext>
            </a:extLst>
          </p:cNvPr>
          <p:cNvSpPr/>
          <p:nvPr/>
        </p:nvSpPr>
        <p:spPr>
          <a:xfrm>
            <a:off x="2446044" y="4677081"/>
            <a:ext cx="7279332" cy="69393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1B8947-88F5-47E7-BD58-16ED54A09CF5}"/>
              </a:ext>
            </a:extLst>
          </p:cNvPr>
          <p:cNvSpPr txBox="1"/>
          <p:nvPr/>
        </p:nvSpPr>
        <p:spPr>
          <a:xfrm>
            <a:off x="2559226" y="4709994"/>
            <a:ext cx="7052967" cy="646331"/>
          </a:xfrm>
          <a:prstGeom prst="rect">
            <a:avLst/>
          </a:prstGeom>
          <a:solidFill>
            <a:srgbClr val="3F637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	Spacing:		Double between lines</a:t>
            </a:r>
          </a:p>
          <a:p>
            <a:r>
              <a:rPr lang="en-US" dirty="0">
                <a:solidFill>
                  <a:schemeClr val="bg1"/>
                </a:solidFill>
              </a:rPr>
              <a:t>			Single between sentences</a:t>
            </a:r>
          </a:p>
        </p:txBody>
      </p:sp>
    </p:spTree>
    <p:extLst>
      <p:ext uri="{BB962C8B-B14F-4D97-AF65-F5344CB8AC3E}">
        <p14:creationId xmlns:p14="http://schemas.microsoft.com/office/powerpoint/2010/main" val="40325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Other APA 7</a:t>
              </a:r>
              <a:r>
                <a:rPr lang="en-US" sz="3000" baseline="30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 Edition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446044" y="1366726"/>
            <a:ext cx="727933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It is acceptable to use </a:t>
              </a:r>
              <a:r>
                <a:rPr lang="en-US" sz="1600" i="1" dirty="0">
                  <a:solidFill>
                    <a:schemeClr val="bg1"/>
                  </a:solidFill>
                </a:rPr>
                <a:t>they </a:t>
              </a:r>
              <a:r>
                <a:rPr lang="en-US" sz="1600" dirty="0">
                  <a:solidFill>
                    <a:schemeClr val="bg1"/>
                  </a:solidFill>
                </a:rPr>
                <a:t>and </a:t>
              </a:r>
              <a:r>
                <a:rPr lang="en-US" sz="1600" i="1" dirty="0">
                  <a:solidFill>
                    <a:schemeClr val="bg1"/>
                  </a:solidFill>
                </a:rPr>
                <a:t>their </a:t>
              </a:r>
              <a:r>
                <a:rPr lang="en-US" sz="1600" dirty="0">
                  <a:solidFill>
                    <a:schemeClr val="bg1"/>
                  </a:solidFill>
                </a:rPr>
                <a:t>as gender-neutral singular pronouns.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46044" y="2185490"/>
            <a:ext cx="7279332" cy="69393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Use descriptive phrases rather than adjectives as nouns when discussing people.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46044" y="3004254"/>
            <a:ext cx="7279332" cy="693935"/>
            <a:chOff x="1906953" y="3449317"/>
            <a:chExt cx="5443662" cy="693935"/>
          </a:xfrm>
          <a:solidFill>
            <a:srgbClr val="3F637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4" y="3590076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Use specific age ranges rather than open-ended descriptions when possible.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46044" y="3831582"/>
            <a:ext cx="7279332" cy="693935"/>
            <a:chOff x="1906953" y="4260384"/>
            <a:chExt cx="5443662" cy="693935"/>
          </a:xfrm>
          <a:solidFill>
            <a:srgbClr val="3F637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dirty="0">
                  <a:solidFill>
                    <a:schemeClr val="bg1"/>
                  </a:solidFill>
                </a:rPr>
                <a:t>Use quotation marks rather than italics when referring to example language.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46044" y="4658145"/>
            <a:ext cx="7279332" cy="693935"/>
            <a:chOff x="1906953" y="5090779"/>
            <a:chExt cx="5443662" cy="693935"/>
          </a:xfrm>
          <a:solidFill>
            <a:srgbClr val="3F637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91593" y="5145358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It is acceptable to add a single space after a period at the end of a sentence instead of a double space.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8823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Sections of an APA Style Paper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54241399"/>
              </p:ext>
            </p:extLst>
          </p:nvPr>
        </p:nvGraphicFramePr>
        <p:xfrm>
          <a:off x="1881189" y="1451847"/>
          <a:ext cx="8443555" cy="4268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84D07D67-6BEA-4C56-B05A-71FEEED3E2A4}"/>
              </a:ext>
            </a:extLst>
          </p:cNvPr>
          <p:cNvSpPr/>
          <p:nvPr/>
        </p:nvSpPr>
        <p:spPr>
          <a:xfrm rot="3090268">
            <a:off x="7042575" y="2236020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3F63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FBE62A42-9594-4CA6-828C-6857DF00C7DB}"/>
              </a:ext>
            </a:extLst>
          </p:cNvPr>
          <p:cNvSpPr/>
          <p:nvPr/>
        </p:nvSpPr>
        <p:spPr>
          <a:xfrm rot="7717203">
            <a:off x="7041722" y="4729422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3F63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B4B7E26E-A0F6-4D51-86EE-682C75E6F5A8}"/>
              </a:ext>
            </a:extLst>
          </p:cNvPr>
          <p:cNvSpPr/>
          <p:nvPr/>
        </p:nvSpPr>
        <p:spPr>
          <a:xfrm rot="13971758">
            <a:off x="3900724" y="4722669"/>
            <a:ext cx="1259889" cy="318767"/>
          </a:xfrm>
          <a:prstGeom prst="curvedDownArrow">
            <a:avLst>
              <a:gd name="adj1" fmla="val 16775"/>
              <a:gd name="adj2" fmla="val 69737"/>
              <a:gd name="adj3" fmla="val 39528"/>
            </a:avLst>
          </a:prstGeom>
          <a:solidFill>
            <a:srgbClr val="3F6371"/>
          </a:solidFill>
          <a:ln>
            <a:solidFill>
              <a:srgbClr val="3F63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900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 Page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BAB642A-6169-4677-A93C-1131311489A4}"/>
              </a:ext>
            </a:extLst>
          </p:cNvPr>
          <p:cNvGrpSpPr/>
          <p:nvPr/>
        </p:nvGrpSpPr>
        <p:grpSpPr>
          <a:xfrm>
            <a:off x="2446044" y="1366726"/>
            <a:ext cx="728962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204F54A-246E-451A-8140-D1AA85BB1D0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21C692B-5732-4485-8C96-DC85A5C4FEE0}"/>
                </a:ext>
              </a:extLst>
            </p:cNvPr>
            <p:cNvSpPr txBox="1"/>
            <p:nvPr/>
          </p:nvSpPr>
          <p:spPr>
            <a:xfrm>
              <a:off x="1991593" y="1965895"/>
              <a:ext cx="527438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Running Head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513B002-B20E-4966-8A7F-F0A0C9C04115}"/>
              </a:ext>
            </a:extLst>
          </p:cNvPr>
          <p:cNvGrpSpPr/>
          <p:nvPr/>
        </p:nvGrpSpPr>
        <p:grpSpPr>
          <a:xfrm>
            <a:off x="2456334" y="3124164"/>
            <a:ext cx="7279332" cy="780824"/>
            <a:chOff x="1906953" y="1849761"/>
            <a:chExt cx="5443662" cy="769430"/>
          </a:xfrm>
          <a:solidFill>
            <a:srgbClr val="3F637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ECB0FF-2108-4C11-9927-1A6A1A7DFC28}"/>
                </a:ext>
              </a:extLst>
            </p:cNvPr>
            <p:cNvSpPr/>
            <p:nvPr/>
          </p:nvSpPr>
          <p:spPr>
            <a:xfrm>
              <a:off x="1906953" y="1849761"/>
              <a:ext cx="5443662" cy="76943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589B77E-0FAB-494A-8B98-761164EB34CD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Top-right corner of title page, include page number, directly across from shortened title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2202F36-0CF1-4311-A040-7BE93919F68A}"/>
              </a:ext>
            </a:extLst>
          </p:cNvPr>
          <p:cNvGrpSpPr/>
          <p:nvPr/>
        </p:nvGrpSpPr>
        <p:grpSpPr>
          <a:xfrm>
            <a:off x="2456334" y="2227207"/>
            <a:ext cx="7279332" cy="780821"/>
            <a:chOff x="1906953" y="1849761"/>
            <a:chExt cx="5443662" cy="811542"/>
          </a:xfrm>
          <a:solidFill>
            <a:srgbClr val="3F637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7611FE2-FD21-4F88-B212-059E837DE53A}"/>
                </a:ext>
              </a:extLst>
            </p:cNvPr>
            <p:cNvSpPr/>
            <p:nvPr/>
          </p:nvSpPr>
          <p:spPr>
            <a:xfrm>
              <a:off x="1906953" y="1849761"/>
              <a:ext cx="5443662" cy="81154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B1A7578-59C2-4F26-9FC9-E8FEFA8865B0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Top-left corner of title page, include shortened version of the title (fewer than 50 characters)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790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338446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Title Page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2B0ACE4-1715-4777-B11F-E7E573924FFD}"/>
              </a:ext>
            </a:extLst>
          </p:cNvPr>
          <p:cNvSpPr txBox="1"/>
          <p:nvPr/>
        </p:nvSpPr>
        <p:spPr>
          <a:xfrm>
            <a:off x="2008683" y="1306177"/>
            <a:ext cx="82054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Components should be center-aligned and double-spaced: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9CCCE8-B3F1-4AB7-8655-5E7012F10714}"/>
              </a:ext>
            </a:extLst>
          </p:cNvPr>
          <p:cNvSpPr/>
          <p:nvPr/>
        </p:nvSpPr>
        <p:spPr>
          <a:xfrm>
            <a:off x="1881189" y="2283866"/>
            <a:ext cx="8460411" cy="338554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Your full name and the names of any coauthors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8B5E0B-C3DB-4271-BFCC-6AF48581B137}"/>
              </a:ext>
            </a:extLst>
          </p:cNvPr>
          <p:cNvSpPr/>
          <p:nvPr/>
        </p:nvSpPr>
        <p:spPr>
          <a:xfrm>
            <a:off x="1881189" y="2733995"/>
            <a:ext cx="8460411" cy="33855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Department name (if applicable), your school’s name (or other affiliation)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8C60EA9-084A-4B6C-8860-CD14194743EF}"/>
              </a:ext>
            </a:extLst>
          </p:cNvPr>
          <p:cNvSpPr/>
          <p:nvPr/>
        </p:nvSpPr>
        <p:spPr>
          <a:xfrm>
            <a:off x="1881189" y="3190575"/>
            <a:ext cx="8460411" cy="338554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Course number: course name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D6E8F99-A019-4EF8-BA96-678E41878907}"/>
              </a:ext>
            </a:extLst>
          </p:cNvPr>
          <p:cNvSpPr/>
          <p:nvPr/>
        </p:nvSpPr>
        <p:spPr>
          <a:xfrm>
            <a:off x="1881189" y="3651734"/>
            <a:ext cx="8460411" cy="338555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Instructor’s name (as it appears on course materials)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237321-07DE-481F-9338-3AF256892EA8}"/>
              </a:ext>
            </a:extLst>
          </p:cNvPr>
          <p:cNvSpPr/>
          <p:nvPr/>
        </p:nvSpPr>
        <p:spPr>
          <a:xfrm>
            <a:off x="1881189" y="4112894"/>
            <a:ext cx="8460411" cy="338554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Due date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32F323F-F587-4C13-B1A6-1F1DD9CE6C12}"/>
              </a:ext>
            </a:extLst>
          </p:cNvPr>
          <p:cNvSpPr/>
          <p:nvPr/>
        </p:nvSpPr>
        <p:spPr>
          <a:xfrm>
            <a:off x="1865792" y="1837589"/>
            <a:ext cx="8460411" cy="338554"/>
          </a:xfrm>
          <a:prstGeom prst="rect">
            <a:avLst/>
          </a:prstGeom>
          <a:solidFill>
            <a:srgbClr val="3F63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Paper Title</a:t>
            </a:r>
          </a:p>
        </p:txBody>
      </p:sp>
    </p:spTree>
    <p:extLst>
      <p:ext uri="{BB962C8B-B14F-4D97-AF65-F5344CB8AC3E}">
        <p14:creationId xmlns:p14="http://schemas.microsoft.com/office/powerpoint/2010/main" val="3122403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Abstract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150- to 200-word summary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The most important ideas from your paper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3F637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Original research questions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3F637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Basic findings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87410" y="4658145"/>
            <a:ext cx="5443662" cy="693935"/>
            <a:chOff x="1906953" y="5090779"/>
            <a:chExt cx="5443662" cy="693935"/>
          </a:xfrm>
          <a:solidFill>
            <a:srgbClr val="3F6371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5" y="522723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5060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Body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465609" y="2198098"/>
            <a:ext cx="5443662" cy="693935"/>
            <a:chOff x="1906953" y="1849761"/>
            <a:chExt cx="5443662" cy="693935"/>
          </a:xfrm>
          <a:solidFill>
            <a:srgbClr val="3F637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Use same layout settings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65609" y="3016862"/>
            <a:ext cx="5443662" cy="904826"/>
            <a:chOff x="1906953" y="2649539"/>
            <a:chExt cx="5443662" cy="904826"/>
          </a:xfrm>
          <a:solidFill>
            <a:srgbClr val="3F637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9048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At the top of the first page of the body, center-align and bold title of paper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03EBAD-47D2-4C47-B280-9806B1FF810D}"/>
              </a:ext>
            </a:extLst>
          </p:cNvPr>
          <p:cNvGrpSpPr/>
          <p:nvPr/>
        </p:nvGrpSpPr>
        <p:grpSpPr>
          <a:xfrm>
            <a:off x="3465609" y="1346798"/>
            <a:ext cx="5443662" cy="693935"/>
            <a:chOff x="1906953" y="2649539"/>
            <a:chExt cx="5443662" cy="693935"/>
          </a:xfrm>
          <a:solidFill>
            <a:srgbClr val="3F637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78A219F-FEEF-40E2-9A93-AA99810B4CB6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B0D9F90-470E-40DD-AD41-410E90A0A42A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Begins on its own page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474675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1927</TotalTime>
  <Words>576</Words>
  <Application>Microsoft Office PowerPoint</Application>
  <PresentationFormat>Widescreen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Symbol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32</cp:revision>
  <dcterms:created xsi:type="dcterms:W3CDTF">2017-06-16T13:06:21Z</dcterms:created>
  <dcterms:modified xsi:type="dcterms:W3CDTF">2022-01-05T18:16:11Z</dcterms:modified>
</cp:coreProperties>
</file>