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24" r:id="rId4"/>
    <p:sldId id="361" r:id="rId5"/>
    <p:sldId id="329" r:id="rId6"/>
    <p:sldId id="325" r:id="rId7"/>
    <p:sldId id="364" r:id="rId8"/>
    <p:sldId id="372" r:id="rId9"/>
    <p:sldId id="373" r:id="rId10"/>
    <p:sldId id="374" r:id="rId11"/>
    <p:sldId id="375" r:id="rId12"/>
    <p:sldId id="376" r:id="rId13"/>
    <p:sldId id="377" r:id="rId14"/>
    <p:sldId id="378" r:id="rId15"/>
    <p:sldId id="379" r:id="rId16"/>
    <p:sldId id="380" r:id="rId17"/>
    <p:sldId id="34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24"/>
            <p14:sldId id="361"/>
          </p14:sldIdLst>
        </p14:section>
        <p14:section name="Boxes" id="{BC8DCA9B-1D1A-45EE-A36C-A4F5E0816D56}">
          <p14:sldIdLst>
            <p14:sldId id="329"/>
            <p14:sldId id="325"/>
          </p14:sldIdLst>
        </p14:section>
        <p14:section name="Extended Examples" id="{F578CCFA-269D-485F-9ADF-C586276AD30E}">
          <p14:sldIdLst>
            <p14:sldId id="364"/>
            <p14:sldId id="372"/>
            <p14:sldId id="373"/>
            <p14:sldId id="374"/>
            <p14:sldId id="375"/>
            <p14:sldId id="376"/>
            <p14:sldId id="377"/>
            <p14:sldId id="378"/>
            <p14:sldId id="379"/>
            <p14:sldId id="380"/>
          </p14:sldIdLst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386546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8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The Study and History of Sociology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8" y="574945"/>
            <a:ext cx="9144004" cy="6046251"/>
            <a:chOff x="-4" y="749509"/>
            <a:chExt cx="9144004" cy="6046251"/>
          </a:xfrm>
        </p:grpSpPr>
        <p:sp>
          <p:nvSpPr>
            <p:cNvPr id="26" name="TextBox 25"/>
            <p:cNvSpPr txBox="1"/>
            <p:nvPr/>
          </p:nvSpPr>
          <p:spPr>
            <a:xfrm>
              <a:off x="-4" y="74950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Creating a Discipline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2894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523998" y="1609233"/>
            <a:ext cx="9273061" cy="4708981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82103" y="1777141"/>
            <a:ext cx="8627790" cy="4572000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Herbert Spencer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Published </a:t>
            </a:r>
            <a:r>
              <a:rPr lang="en-US" sz="2200" i="1" dirty="0">
                <a:solidFill>
                  <a:schemeClr val="bg1"/>
                </a:solidFill>
              </a:rPr>
              <a:t>The Study of Sociology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Rejected Comte and Marx’s theories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Favored a form of government that allowed market forces to control capitalism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Georg Simmel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Focused on micro-level (two- or three-person groups)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Emphasized individual culture as the creative capacities of individuals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178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8" y="564737"/>
            <a:ext cx="9144004" cy="6056459"/>
            <a:chOff x="-4" y="739301"/>
            <a:chExt cx="9144004" cy="6056459"/>
          </a:xfrm>
        </p:grpSpPr>
        <p:sp>
          <p:nvSpPr>
            <p:cNvPr id="26" name="TextBox 25"/>
            <p:cNvSpPr txBox="1"/>
            <p:nvPr/>
          </p:nvSpPr>
          <p:spPr>
            <a:xfrm>
              <a:off x="-4" y="73930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Creating a Discipline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523998" y="1609228"/>
            <a:ext cx="9273061" cy="4708981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80841" y="1621512"/>
            <a:ext cx="8759374" cy="3733201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Émile Durkheim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Created the first European department of sociology at the University of Bordeaux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Published </a:t>
            </a:r>
            <a:r>
              <a:rPr lang="en-US" sz="2200" i="1" dirty="0">
                <a:solidFill>
                  <a:schemeClr val="bg1"/>
                </a:solidFill>
              </a:rPr>
              <a:t>Rules of the Sociological Method </a:t>
            </a:r>
            <a:r>
              <a:rPr lang="en-US" sz="2200" dirty="0">
                <a:solidFill>
                  <a:schemeClr val="bg1"/>
                </a:solidFill>
              </a:rPr>
              <a:t>in 1895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Believed people rise to their proper levels in society based on belief in a meritocracy 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Believed that sociologists could study objective social facts</a:t>
            </a:r>
            <a:endParaRPr lang="en-US" sz="2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762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8" y="564722"/>
            <a:ext cx="9144004" cy="6056474"/>
            <a:chOff x="-4" y="739286"/>
            <a:chExt cx="9144004" cy="6056474"/>
          </a:xfrm>
        </p:grpSpPr>
        <p:sp>
          <p:nvSpPr>
            <p:cNvPr id="26" name="TextBox 25"/>
            <p:cNvSpPr txBox="1"/>
            <p:nvPr/>
          </p:nvSpPr>
          <p:spPr>
            <a:xfrm>
              <a:off x="-4" y="73928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Creating a Discipline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687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523998" y="1618195"/>
            <a:ext cx="9273061" cy="4708981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17580" y="1630444"/>
            <a:ext cx="8885896" cy="4379532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George Herbert Mead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Argued that the ways individuals view themselves are based on interactions with others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Max Weber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Established a sociology department at the Ludwig Maximilian University of Munich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Wrote </a:t>
            </a:r>
            <a:r>
              <a:rPr lang="en-US" sz="2200" i="1" dirty="0">
                <a:solidFill>
                  <a:schemeClr val="bg1"/>
                </a:solidFill>
              </a:rPr>
              <a:t>The Protestant Ethic and the Spirit of Capitalism</a:t>
            </a:r>
            <a:r>
              <a:rPr lang="en-US" sz="2200" dirty="0">
                <a:solidFill>
                  <a:schemeClr val="bg1"/>
                </a:solidFill>
              </a:rPr>
              <a:t> in 1904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Proposed a philosophy of </a:t>
            </a:r>
            <a:r>
              <a:rPr lang="en-US" sz="2200" dirty="0" err="1">
                <a:solidFill>
                  <a:schemeClr val="bg1"/>
                </a:solidFill>
              </a:rPr>
              <a:t>antipositivism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865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65981"/>
            <a:ext cx="9144003" cy="6105092"/>
            <a:chOff x="-3" y="690668"/>
            <a:chExt cx="9144003" cy="6105092"/>
          </a:xfrm>
        </p:grpSpPr>
        <p:sp>
          <p:nvSpPr>
            <p:cNvPr id="26" name="TextBox 25"/>
            <p:cNvSpPr txBox="1"/>
            <p:nvPr/>
          </p:nvSpPr>
          <p:spPr>
            <a:xfrm>
              <a:off x="-3" y="69066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Positivism vs. </a:t>
              </a:r>
              <a:r>
                <a:rPr lang="en-US" sz="3000" dirty="0" err="1">
                  <a:latin typeface="Century Gothic" panose="020B0502020202020204" pitchFamily="34" charset="0"/>
                </a:rPr>
                <a:t>Antipositivism</a:t>
              </a:r>
              <a:endParaRPr lang="en-US" sz="3000" dirty="0"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9979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Positivism and </a:t>
              </a:r>
              <a:r>
                <a:rPr lang="en-US" sz="2000" dirty="0" err="1">
                  <a:solidFill>
                    <a:schemeClr val="bg1"/>
                  </a:solidFill>
                </a:rPr>
                <a:t>antipositivism</a:t>
              </a:r>
              <a:r>
                <a:rPr lang="en-US" sz="2000" dirty="0">
                  <a:solidFill>
                    <a:schemeClr val="bg1"/>
                  </a:solidFill>
                </a:rPr>
                <a:t> are considered the foundations for quantitative data and qualitative data.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68171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Quantitative data</a:t>
              </a:r>
              <a:r>
                <a:rPr lang="en-US" sz="2000" dirty="0">
                  <a:solidFill>
                    <a:schemeClr val="bg1"/>
                  </a:solidFill>
                </a:rPr>
                <a:t>: gathered with statistical methods, like surveys; researchers analyze the data using statistical techniques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74665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Qualitative data</a:t>
              </a:r>
              <a:r>
                <a:rPr lang="en-US" sz="2000" dirty="0">
                  <a:solidFill>
                    <a:schemeClr val="bg1"/>
                  </a:solidFill>
                </a:rPr>
                <a:t>: gathered through in-depth interviews, focus groups, and analysis of content sources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8877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8" y="564737"/>
            <a:ext cx="9144004" cy="6056459"/>
            <a:chOff x="-4" y="739301"/>
            <a:chExt cx="9144004" cy="6056459"/>
          </a:xfrm>
        </p:grpSpPr>
        <p:sp>
          <p:nvSpPr>
            <p:cNvPr id="26" name="TextBox 25"/>
            <p:cNvSpPr txBox="1"/>
            <p:nvPr/>
          </p:nvSpPr>
          <p:spPr>
            <a:xfrm>
              <a:off x="-4" y="73930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Creating a Discipline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523998" y="1618195"/>
            <a:ext cx="9273061" cy="4708981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16313" y="1621513"/>
            <a:ext cx="8759374" cy="2717475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W.E.B. DuBois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First Black man to graduate from Harvard with doctorate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Pioneered several sociological methodologies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Implemented many of the principles that became the foundation for modern sociology </a:t>
            </a:r>
          </a:p>
        </p:txBody>
      </p:sp>
    </p:spTree>
    <p:extLst>
      <p:ext uri="{BB962C8B-B14F-4D97-AF65-F5344CB8AC3E}">
        <p14:creationId xmlns:p14="http://schemas.microsoft.com/office/powerpoint/2010/main" val="2725932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46343"/>
            <a:ext cx="9144000" cy="6124730"/>
            <a:chOff x="0" y="671030"/>
            <a:chExt cx="9144000" cy="6124730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7103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Why Study Sociology?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7376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Sociology as a way not only to study society, but to improve it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Example: </a:t>
              </a:r>
              <a:r>
                <a:rPr lang="en-US" sz="2000" i="1" dirty="0">
                  <a:solidFill>
                    <a:schemeClr val="bg1"/>
                  </a:solidFill>
                </a:rPr>
                <a:t>Brown vs. Board of Education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3753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Sociology has played a crucial role in many important social reforms.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39CDC16-04DA-A240-A219-A58B18E22BC7}"/>
              </a:ext>
            </a:extLst>
          </p:cNvPr>
          <p:cNvGrpSpPr/>
          <p:nvPr/>
        </p:nvGrpSpPr>
        <p:grpSpPr>
          <a:xfrm>
            <a:off x="2066922" y="428593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EFF89A3-10CB-9D48-8772-42302BBBF04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3E10EF4-EDF0-C449-A1F0-DE84D31676DE}"/>
                </a:ext>
              </a:extLst>
            </p:cNvPr>
            <p:cNvSpPr txBox="1"/>
            <p:nvPr/>
          </p:nvSpPr>
          <p:spPr>
            <a:xfrm>
              <a:off x="633044" y="1928293"/>
              <a:ext cx="7968033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Sociology teaches us how we fit into the world and how others perceive us.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0062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55623"/>
            <a:ext cx="9144003" cy="6115450"/>
            <a:chOff x="-3" y="680310"/>
            <a:chExt cx="9144003" cy="6115450"/>
          </a:xfrm>
        </p:grpSpPr>
        <p:sp>
          <p:nvSpPr>
            <p:cNvPr id="26" name="TextBox 25"/>
            <p:cNvSpPr txBox="1"/>
            <p:nvPr/>
          </p:nvSpPr>
          <p:spPr>
            <a:xfrm>
              <a:off x="-3" y="68031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Sociology in the Workplace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2950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81186" y="1622744"/>
            <a:ext cx="2596896" cy="1828800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2000" dirty="0">
                <a:solidFill>
                  <a:schemeClr val="bg1"/>
                </a:solidFill>
              </a:rPr>
              <a:t>Understanding social systems and large bureaucracies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62982" y="1622743"/>
            <a:ext cx="2592209" cy="1828800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2000" dirty="0">
                <a:solidFill>
                  <a:schemeClr val="bg1"/>
                </a:solidFill>
              </a:rPr>
              <a:t>Devising and carrying out research projects to assess whether a program or policy is working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40091" y="3633982"/>
            <a:ext cx="2592210" cy="1828800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2000" dirty="0">
                <a:solidFill>
                  <a:schemeClr val="bg1"/>
                </a:solidFill>
              </a:rPr>
              <a:t>Collecting, reading, and analyzing statistical information from polls or surveys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E10EF4-EDF0-C449-A1F0-DE84D31676DE}"/>
              </a:ext>
            </a:extLst>
          </p:cNvPr>
          <p:cNvSpPr txBox="1"/>
          <p:nvPr/>
        </p:nvSpPr>
        <p:spPr>
          <a:xfrm>
            <a:off x="1881186" y="3633982"/>
            <a:ext cx="2596896" cy="1828800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2000" dirty="0">
                <a:solidFill>
                  <a:schemeClr val="bg1"/>
                </a:solidFill>
              </a:rPr>
              <a:t>Recognizing important differences in people's social, cultural, and economic backgrounds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6FDB757-D612-D949-B433-EBD6F3F703BC}"/>
              </a:ext>
            </a:extLst>
          </p:cNvPr>
          <p:cNvSpPr txBox="1"/>
          <p:nvPr/>
        </p:nvSpPr>
        <p:spPr>
          <a:xfrm>
            <a:off x="4762982" y="3633982"/>
            <a:ext cx="2592209" cy="1828800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2000" dirty="0">
                <a:solidFill>
                  <a:schemeClr val="bg1"/>
                </a:solidFill>
              </a:rPr>
              <a:t>Preparing reports and communicating complex ideas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23589E-7007-AE42-BDBF-EAB39C23BF92}"/>
              </a:ext>
            </a:extLst>
          </p:cNvPr>
          <p:cNvSpPr txBox="1"/>
          <p:nvPr/>
        </p:nvSpPr>
        <p:spPr>
          <a:xfrm>
            <a:off x="7635405" y="1622743"/>
            <a:ext cx="2596896" cy="1828800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2000" dirty="0">
                <a:solidFill>
                  <a:schemeClr val="bg1"/>
                </a:solidFill>
              </a:rPr>
              <a:t>Critical thinking about social issues and problems that confront modern society</a:t>
            </a:r>
          </a:p>
        </p:txBody>
      </p:sp>
    </p:spTree>
    <p:extLst>
      <p:ext uri="{BB962C8B-B14F-4D97-AF65-F5344CB8AC3E}">
        <p14:creationId xmlns:p14="http://schemas.microsoft.com/office/powerpoint/2010/main" val="15651916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43053"/>
            <a:ext cx="9144000" cy="6128020"/>
            <a:chOff x="0" y="667740"/>
            <a:chExt cx="9144000" cy="6128020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6774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is sociology?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are society and culture?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sociologists view society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sociologists view social structures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history of sociology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the discipline was created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Why we study sociology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Sociology in the workspace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8113"/>
            <a:ext cx="9144000" cy="6102960"/>
            <a:chOff x="0" y="692800"/>
            <a:chExt cx="9144000" cy="6102960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9280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Sociology, Society, and Culture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60780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Sociology</a:t>
              </a:r>
              <a:r>
                <a:rPr lang="en-US" sz="2000" dirty="0">
                  <a:solidFill>
                    <a:schemeClr val="bg1"/>
                  </a:solidFill>
                </a:rPr>
                <a:t>: the scientific study of society, groups, and social interactions, ranging from small, personal groups to large groups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3" y="249915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Society</a:t>
              </a:r>
              <a:r>
                <a:rPr lang="en-US" sz="2000" dirty="0">
                  <a:solidFill>
                    <a:schemeClr val="bg1"/>
                  </a:solidFill>
                </a:rPr>
                <a:t>: a group of people who live in a definable community and share a common culture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3" y="33880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Culture</a:t>
              </a:r>
              <a:r>
                <a:rPr lang="en-US" sz="2000" dirty="0">
                  <a:solidFill>
                    <a:schemeClr val="bg1"/>
                  </a:solidFill>
                </a:rPr>
                <a:t>: refers to a group's shared beliefs, values, and practices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3" y="51604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776326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Reification</a:t>
              </a:r>
              <a:r>
                <a:rPr lang="en-US" sz="2000" dirty="0">
                  <a:solidFill>
                    <a:schemeClr val="bg1"/>
                  </a:solidFill>
                </a:rPr>
                <a:t>: the error of treating an abstract concept as though it has a real, material existence 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F5E561F-BD72-4199-938C-084FA4315AB7}"/>
              </a:ext>
            </a:extLst>
          </p:cNvPr>
          <p:cNvGrpSpPr/>
          <p:nvPr/>
        </p:nvGrpSpPr>
        <p:grpSpPr>
          <a:xfrm>
            <a:off x="2066923" y="42769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4D31507-9BBC-4917-9CA7-C23AFC4EC52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BB5494-BCE1-4E49-B304-E6A7DBCEAB66}"/>
                </a:ext>
              </a:extLst>
            </p:cNvPr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Sociological imagination</a:t>
              </a:r>
              <a:r>
                <a:rPr lang="en-US" sz="2000" dirty="0">
                  <a:solidFill>
                    <a:schemeClr val="bg1"/>
                  </a:solidFill>
                </a:rPr>
                <a:t>: an awareness of the relationship between a person’s behavior and experience and the wider culture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84997"/>
            <a:ext cx="9144003" cy="6586076"/>
            <a:chOff x="-3" y="209684"/>
            <a:chExt cx="9144003" cy="6586076"/>
          </a:xfrm>
        </p:grpSpPr>
        <p:sp>
          <p:nvSpPr>
            <p:cNvPr id="26" name="TextBox 25"/>
            <p:cNvSpPr txBox="1"/>
            <p:nvPr/>
          </p:nvSpPr>
          <p:spPr>
            <a:xfrm>
              <a:off x="-3" y="209684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Studying Patterns:</a:t>
              </a:r>
              <a:br>
                <a:rPr lang="en-US" sz="3000" dirty="0">
                  <a:latin typeface="Century Gothic" panose="020B0502020202020204" pitchFamily="34" charset="0"/>
                </a:rPr>
              </a:br>
              <a:r>
                <a:rPr lang="en-US" sz="3000" dirty="0">
                  <a:latin typeface="Century Gothic" panose="020B0502020202020204" pitchFamily="34" charset="0"/>
                </a:rPr>
                <a:t>How Sociologists View Society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50185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61677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3" y="178803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Cultural patterns and social forces put pressure on people to select one choice over another.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3" y="250812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3452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Sociologists try to identify these general patterns.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3" y="339702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943899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Example: the U.S. family structure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3" y="428597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1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Some sociologists study social facts that may contribute to changes in family structure.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99620"/>
            <a:ext cx="9144000" cy="6571453"/>
            <a:chOff x="0" y="224307"/>
            <a:chExt cx="9144000" cy="6571453"/>
          </a:xfrm>
        </p:grpSpPr>
        <p:sp>
          <p:nvSpPr>
            <p:cNvPr id="26" name="TextBox 25"/>
            <p:cNvSpPr txBox="1"/>
            <p:nvPr/>
          </p:nvSpPr>
          <p:spPr>
            <a:xfrm>
              <a:off x="0" y="224307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Studying Part and Whole:</a:t>
              </a:r>
              <a:br>
                <a:rPr lang="en-US" sz="3000" dirty="0">
                  <a:latin typeface="Century Gothic" panose="020B0502020202020204" pitchFamily="34" charset="0"/>
                </a:rPr>
              </a:br>
              <a:r>
                <a:rPr lang="en-US" sz="3000" dirty="0">
                  <a:latin typeface="Century Gothic" panose="020B0502020202020204" pitchFamily="34" charset="0"/>
                </a:rPr>
                <a:t>How Sociologists View Social Structures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3665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8" y="1607547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575170" y="2184962"/>
              <a:ext cx="3755644" cy="25739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Figuration:</a:t>
              </a:r>
              <a:br>
                <a:rPr lang="en-US" sz="2800" dirty="0">
                  <a:solidFill>
                    <a:schemeClr val="bg1"/>
                  </a:solidFill>
                </a:rPr>
              </a:br>
              <a:r>
                <a:rPr lang="en-US" sz="2000" dirty="0">
                  <a:solidFill>
                    <a:schemeClr val="bg1"/>
                  </a:solidFill>
                </a:rPr>
                <a:t>the process of simultaneously analyzing the behavior of individuals and the society that shapes their behavior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32375" y="2192287"/>
              <a:ext cx="4175760" cy="210571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Example: </a:t>
              </a:r>
            </a:p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Religion is experienced in individual ways but also exists in a larger, social context.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51519"/>
            <a:ext cx="9144000" cy="6119554"/>
            <a:chOff x="0" y="676206"/>
            <a:chExt cx="9144000" cy="6119554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7620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History of Sociology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47057" y="1616221"/>
            <a:ext cx="3291840" cy="1764792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2" y="1768896"/>
              <a:ext cx="1664514" cy="10554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14</a:t>
              </a:r>
              <a:r>
                <a:rPr lang="en-US" sz="2200" baseline="30000" dirty="0">
                  <a:solidFill>
                    <a:schemeClr val="bg1"/>
                  </a:solidFill>
                </a:rPr>
                <a:t>th</a:t>
              </a:r>
              <a:r>
                <a:rPr lang="en-US" sz="2200" dirty="0">
                  <a:solidFill>
                    <a:schemeClr val="bg1"/>
                  </a:solidFill>
                </a:rPr>
                <a:t> century:</a:t>
              </a:r>
              <a:br>
                <a:rPr lang="en-US" sz="2200" dirty="0">
                  <a:solidFill>
                    <a:schemeClr val="bg1"/>
                  </a:solidFill>
                </a:rPr>
              </a:br>
              <a:r>
                <a:rPr lang="en-US" sz="2200" dirty="0">
                  <a:solidFill>
                    <a:schemeClr val="bg1"/>
                  </a:solidFill>
                </a:rPr>
                <a:t>Ibn </a:t>
              </a:r>
              <a:r>
                <a:rPr lang="en-US" sz="2200" dirty="0" err="1">
                  <a:solidFill>
                    <a:schemeClr val="bg1"/>
                  </a:solidFill>
                </a:rPr>
                <a:t>Kahldun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47057" y="3626478"/>
            <a:ext cx="3291840" cy="1764792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53246" y="3627518"/>
              <a:ext cx="1872427" cy="10554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18</a:t>
              </a:r>
              <a:r>
                <a:rPr lang="en-US" sz="2200" baseline="30000" dirty="0">
                  <a:solidFill>
                    <a:schemeClr val="bg1"/>
                  </a:solidFill>
                </a:rPr>
                <a:t>th</a:t>
              </a:r>
              <a:r>
                <a:rPr lang="en-US" sz="2200" dirty="0">
                  <a:solidFill>
                    <a:schemeClr val="bg1"/>
                  </a:solidFill>
                </a:rPr>
                <a:t> century:</a:t>
              </a:r>
              <a:br>
                <a:rPr lang="en-US" sz="2200" dirty="0">
                  <a:solidFill>
                    <a:schemeClr val="bg1"/>
                  </a:solidFill>
                </a:rPr>
              </a:br>
              <a:r>
                <a:rPr lang="en-US" sz="2200" dirty="0">
                  <a:solidFill>
                    <a:schemeClr val="bg1"/>
                  </a:solidFill>
                </a:rPr>
                <a:t>Mary Wollstonecraft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57366" y="3626479"/>
            <a:ext cx="3287576" cy="1764792"/>
            <a:chOff x="3531827" y="3567975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5679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627366"/>
              <a:ext cx="1664514" cy="96769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19</a:t>
              </a:r>
              <a:r>
                <a:rPr lang="en-US" sz="2200" baseline="30000" dirty="0">
                  <a:solidFill>
                    <a:schemeClr val="bg1"/>
                  </a:solidFill>
                </a:rPr>
                <a:t>th</a:t>
              </a:r>
              <a:r>
                <a:rPr lang="en-US" sz="2200" dirty="0">
                  <a:solidFill>
                    <a:schemeClr val="bg1"/>
                  </a:solidFill>
                </a:rPr>
                <a:t> century:</a:t>
              </a:r>
              <a:br>
                <a:rPr lang="en-US" sz="2200" dirty="0">
                  <a:solidFill>
                    <a:schemeClr val="bg1"/>
                  </a:solidFill>
                </a:rPr>
              </a:br>
              <a:r>
                <a:rPr lang="en-US" sz="2200" dirty="0">
                  <a:solidFill>
                    <a:schemeClr val="bg1"/>
                  </a:solidFill>
                </a:rPr>
                <a:t>societal change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53079" y="1617234"/>
            <a:ext cx="3287583" cy="1763780"/>
            <a:chOff x="3531819" y="1747690"/>
            <a:chExt cx="2080348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19" y="1747690"/>
              <a:ext cx="2080339" cy="156331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18</a:t>
              </a:r>
              <a:r>
                <a:rPr lang="en-US" sz="2200" baseline="30000" dirty="0">
                  <a:solidFill>
                    <a:schemeClr val="bg1"/>
                  </a:solidFill>
                </a:rPr>
                <a:t>th</a:t>
              </a:r>
              <a:r>
                <a:rPr lang="en-US" sz="2200" dirty="0">
                  <a:solidFill>
                    <a:schemeClr val="bg1"/>
                  </a:solidFill>
                </a:rPr>
                <a:t> century: Enlightenment philosophers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5981"/>
            <a:ext cx="9144000" cy="6055215"/>
            <a:chOff x="0" y="740545"/>
            <a:chExt cx="9144000" cy="6055215"/>
          </a:xfrm>
        </p:grpSpPr>
        <p:sp>
          <p:nvSpPr>
            <p:cNvPr id="26" name="TextBox 25"/>
            <p:cNvSpPr txBox="1"/>
            <p:nvPr/>
          </p:nvSpPr>
          <p:spPr>
            <a:xfrm>
              <a:off x="0" y="74054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Creating a Discipline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9979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523998" y="1617795"/>
            <a:ext cx="9273061" cy="4708981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82104" y="1617794"/>
            <a:ext cx="8627790" cy="3225370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Auguste Comte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Reinvented the term </a:t>
            </a:r>
            <a:r>
              <a:rPr lang="en-US" sz="2200" i="1" dirty="0">
                <a:solidFill>
                  <a:schemeClr val="bg1"/>
                </a:solidFill>
              </a:rPr>
              <a:t>sociology</a:t>
            </a:r>
            <a:r>
              <a:rPr lang="en-US" sz="2200" dirty="0">
                <a:solidFill>
                  <a:schemeClr val="bg1"/>
                </a:solidFill>
              </a:rPr>
              <a:t> in 1838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Thought society could be studied with the same scientific standards used in the natural sciences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Believed social scientists could work toward the betterment of society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Called the scientific study of societal patterns </a:t>
            </a:r>
            <a:r>
              <a:rPr lang="en-US" sz="2200" b="1" dirty="0">
                <a:solidFill>
                  <a:schemeClr val="bg1"/>
                </a:solidFill>
              </a:rPr>
              <a:t>positivism</a:t>
            </a:r>
          </a:p>
        </p:txBody>
      </p:sp>
    </p:spTree>
    <p:extLst>
      <p:ext uri="{BB962C8B-B14F-4D97-AF65-F5344CB8AC3E}">
        <p14:creationId xmlns:p14="http://schemas.microsoft.com/office/powerpoint/2010/main" val="1744979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8" y="564737"/>
            <a:ext cx="9144004" cy="6056459"/>
            <a:chOff x="-4" y="739301"/>
            <a:chExt cx="9144004" cy="6056459"/>
          </a:xfrm>
        </p:grpSpPr>
        <p:sp>
          <p:nvSpPr>
            <p:cNvPr id="26" name="TextBox 25"/>
            <p:cNvSpPr txBox="1"/>
            <p:nvPr/>
          </p:nvSpPr>
          <p:spPr>
            <a:xfrm>
              <a:off x="-4" y="73930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Creating a Discipline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997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523998" y="1607462"/>
            <a:ext cx="9273061" cy="4708981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846633" y="1609933"/>
            <a:ext cx="8627790" cy="2717539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Harriet Martineau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Considered the first woman of sociology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First to translate Comte’s writing from French to English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Introduced sociology to English-speaking scholars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Credited with the first systematic comparison of international societies</a:t>
            </a:r>
          </a:p>
        </p:txBody>
      </p:sp>
    </p:spTree>
    <p:extLst>
      <p:ext uri="{BB962C8B-B14F-4D97-AF65-F5344CB8AC3E}">
        <p14:creationId xmlns:p14="http://schemas.microsoft.com/office/powerpoint/2010/main" val="24140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8" y="555358"/>
            <a:ext cx="9144004" cy="6065838"/>
            <a:chOff x="-4" y="729922"/>
            <a:chExt cx="9144004" cy="6065838"/>
          </a:xfrm>
        </p:grpSpPr>
        <p:sp>
          <p:nvSpPr>
            <p:cNvPr id="26" name="TextBox 25"/>
            <p:cNvSpPr txBox="1"/>
            <p:nvPr/>
          </p:nvSpPr>
          <p:spPr>
            <a:xfrm>
              <a:off x="-4" y="72992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Creating a Discipline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687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523998" y="1609226"/>
            <a:ext cx="9273061" cy="4708981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82105" y="1612548"/>
            <a:ext cx="8627790" cy="3225307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Karl Marx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Rejected Comte’s theory of positivism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Believed that societies grew and changed as a result of different social classes struggling over the means of production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His idea that social conflict leads to change in society is still one of the major theories used in modern sociology.</a:t>
            </a:r>
          </a:p>
        </p:txBody>
      </p:sp>
    </p:spTree>
    <p:extLst>
      <p:ext uri="{BB962C8B-B14F-4D97-AF65-F5344CB8AC3E}">
        <p14:creationId xmlns:p14="http://schemas.microsoft.com/office/powerpoint/2010/main" val="2714529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2762</TotalTime>
  <Words>781</Words>
  <Application>Microsoft Office PowerPoint</Application>
  <PresentationFormat>Widescreen</PresentationFormat>
  <Paragraphs>197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Riley Covaleski</cp:lastModifiedBy>
  <cp:revision>130</cp:revision>
  <dcterms:created xsi:type="dcterms:W3CDTF">2014-11-06T15:36:04Z</dcterms:created>
  <dcterms:modified xsi:type="dcterms:W3CDTF">2022-02-10T13:20:13Z</dcterms:modified>
</cp:coreProperties>
</file>