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1" r:id="rId4"/>
    <p:sldId id="369" r:id="rId5"/>
    <p:sldId id="371" r:id="rId6"/>
    <p:sldId id="326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1"/>
            <p14:sldId id="369"/>
          </p14:sldIdLst>
        </p14:section>
        <p14:section name="Boxes" id="{BC8DCA9B-1D1A-45EE-A36C-A4F5E0816D56}">
          <p14:sldIdLst>
            <p14:sldId id="371"/>
            <p14:sldId id="326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5980"/>
            <a:ext cx="9144004" cy="6105093"/>
            <a:chOff x="-4" y="690667"/>
            <a:chExt cx="9144004" cy="6105093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69066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Criticisms of 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1" y="1616771"/>
            <a:ext cx="8058154" cy="1069848"/>
            <a:chOff x="542923" y="1736761"/>
            <a:chExt cx="8058154" cy="113075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3" y="1981261"/>
              <a:ext cx="780757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Tends to focus on conflict to the exclusion of recognizing stability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E3028C-2C97-4C90-9B57-2400F0DC45BB}"/>
              </a:ext>
            </a:extLst>
          </p:cNvPr>
          <p:cNvGrpSpPr/>
          <p:nvPr/>
        </p:nvGrpSpPr>
        <p:grpSpPr>
          <a:xfrm>
            <a:off x="2066920" y="2892191"/>
            <a:ext cx="8058154" cy="1073617"/>
            <a:chOff x="542923" y="1732652"/>
            <a:chExt cx="8058154" cy="1425319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7BBE4D-EF46-420F-870C-92A0416D1F44}"/>
                </a:ext>
              </a:extLst>
            </p:cNvPr>
            <p:cNvSpPr/>
            <p:nvPr/>
          </p:nvSpPr>
          <p:spPr>
            <a:xfrm>
              <a:off x="542923" y="1736760"/>
              <a:ext cx="8058154" cy="14212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7679072-294E-4372-84F6-A090ABA45061}"/>
                </a:ext>
              </a:extLst>
            </p:cNvPr>
            <p:cNvSpPr txBox="1"/>
            <p:nvPr/>
          </p:nvSpPr>
          <p:spPr>
            <a:xfrm>
              <a:off x="668214" y="1732652"/>
              <a:ext cx="7807571" cy="12850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Many social structures have gradually progressed over time, instead of changing abruptly, as conflict theory would suggest.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6459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412"/>
            <a:ext cx="9144000" cy="6105661"/>
            <a:chOff x="0" y="690099"/>
            <a:chExt cx="9144000" cy="6105661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009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6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0" y="1580912"/>
            <a:ext cx="8058156" cy="1130753"/>
            <a:chOff x="542921" y="1736761"/>
            <a:chExt cx="8058156" cy="113075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921" y="1783864"/>
              <a:ext cx="7807571" cy="9679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A micro-level theory that focuses on the relationships among individuals within a society, using communication to make sense of social worlds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0" y="2845067"/>
            <a:ext cx="8058156" cy="734895"/>
            <a:chOff x="542923" y="1547149"/>
            <a:chExt cx="8058156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5" y="1547149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2923" y="1744335"/>
              <a:ext cx="7807571" cy="43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George Herbert Mead is considered a founder of symbolic interactionism.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855A57B-74EB-E648-AF15-A4152F5AC829}"/>
              </a:ext>
            </a:extLst>
          </p:cNvPr>
          <p:cNvGrpSpPr/>
          <p:nvPr/>
        </p:nvGrpSpPr>
        <p:grpSpPr>
          <a:xfrm>
            <a:off x="2066920" y="4581661"/>
            <a:ext cx="2080340" cy="1617913"/>
            <a:chOff x="1149291" y="1694274"/>
            <a:chExt cx="2080340" cy="1617913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F01650F-0296-9D4B-95A0-1869F424D303}"/>
                </a:ext>
              </a:extLst>
            </p:cNvPr>
            <p:cNvSpPr/>
            <p:nvPr/>
          </p:nvSpPr>
          <p:spPr>
            <a:xfrm>
              <a:off x="1149291" y="1694274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08AD305-6DBC-0E4B-BC8C-A68ED9254B9F}"/>
                </a:ext>
              </a:extLst>
            </p:cNvPr>
            <p:cNvSpPr txBox="1"/>
            <p:nvPr/>
          </p:nvSpPr>
          <p:spPr>
            <a:xfrm>
              <a:off x="1264338" y="1755002"/>
              <a:ext cx="1850246" cy="147732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dirty="0">
                  <a:solidFill>
                    <a:schemeClr val="bg1"/>
                  </a:solidFill>
                </a:rPr>
                <a:t>Humans interact with things based on meanings ascribed to those things.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B186D0C-3815-AB43-85C0-AD0C8901442C}"/>
              </a:ext>
            </a:extLst>
          </p:cNvPr>
          <p:cNvGrpSpPr/>
          <p:nvPr/>
        </p:nvGrpSpPr>
        <p:grpSpPr>
          <a:xfrm>
            <a:off x="5044740" y="4587708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CF5A198-2D08-4D4C-A4A2-FAF9AC3B6BC1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8ECBEC8-6869-944A-844C-35B6BBFCC17B}"/>
                </a:ext>
              </a:extLst>
            </p:cNvPr>
            <p:cNvSpPr txBox="1"/>
            <p:nvPr/>
          </p:nvSpPr>
          <p:spPr>
            <a:xfrm>
              <a:off x="1149291" y="1805276"/>
              <a:ext cx="2049013" cy="147732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dirty="0">
                  <a:solidFill>
                    <a:schemeClr val="bg1"/>
                  </a:solidFill>
                </a:rPr>
                <a:t>The ascribed meaning of things comes from our interactions with others and society.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4A4E712-A3E8-E346-8CB2-72638C6EA435}"/>
              </a:ext>
            </a:extLst>
          </p:cNvPr>
          <p:cNvGrpSpPr/>
          <p:nvPr/>
        </p:nvGrpSpPr>
        <p:grpSpPr>
          <a:xfrm>
            <a:off x="8022560" y="4602266"/>
            <a:ext cx="2080340" cy="1617913"/>
            <a:chOff x="1149291" y="1714878"/>
            <a:chExt cx="2080340" cy="1617913"/>
          </a:xfrm>
          <a:solidFill>
            <a:srgbClr val="386546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20F8828-E2CA-6147-911E-A8B4B840E48E}"/>
                </a:ext>
              </a:extLst>
            </p:cNvPr>
            <p:cNvSpPr/>
            <p:nvPr/>
          </p:nvSpPr>
          <p:spPr>
            <a:xfrm>
              <a:off x="1149291" y="171487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2BBC4AE-5352-F34A-A911-2E2CB5692D91}"/>
                </a:ext>
              </a:extLst>
            </p:cNvPr>
            <p:cNvSpPr txBox="1"/>
            <p:nvPr/>
          </p:nvSpPr>
          <p:spPr>
            <a:xfrm>
              <a:off x="1149291" y="1764565"/>
              <a:ext cx="2058158" cy="147732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dirty="0">
                  <a:solidFill>
                    <a:schemeClr val="bg1"/>
                  </a:solidFill>
                </a:rPr>
                <a:t>Meanings of things are interpreted when dealing with them in specific circumstances.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8870A681-6FE8-4867-A2C7-6F1AEE6C484E}"/>
              </a:ext>
            </a:extLst>
          </p:cNvPr>
          <p:cNvSpPr/>
          <p:nvPr/>
        </p:nvSpPr>
        <p:spPr>
          <a:xfrm>
            <a:off x="2066922" y="3713364"/>
            <a:ext cx="8058154" cy="73489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Mead’s student, Herbert Blumer, outlined the basic premises:</a:t>
            </a:r>
          </a:p>
        </p:txBody>
      </p:sp>
    </p:spTree>
    <p:extLst>
      <p:ext uri="{BB962C8B-B14F-4D97-AF65-F5344CB8AC3E}">
        <p14:creationId xmlns:p14="http://schemas.microsoft.com/office/powerpoint/2010/main" val="3330590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50363"/>
            <a:ext cx="9144000" cy="6120710"/>
            <a:chOff x="0" y="675050"/>
            <a:chExt cx="9144000" cy="6120710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750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4" y="110436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914400"/>
            <a:chOff x="542923" y="1736761"/>
            <a:chExt cx="8058154" cy="113075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0" y="1908021"/>
              <a:ext cx="7807571" cy="5062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Looks for patterns of interaction between individuals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17" y="3722556"/>
            <a:ext cx="8058154" cy="914400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2" y="1958075"/>
              <a:ext cx="7807571" cy="2855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More likely to use qualitative research methods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63EE25-4987-4D75-BB35-208F1A3A8D65}"/>
              </a:ext>
            </a:extLst>
          </p:cNvPr>
          <p:cNvGrpSpPr/>
          <p:nvPr/>
        </p:nvGrpSpPr>
        <p:grpSpPr>
          <a:xfrm>
            <a:off x="2066917" y="2669664"/>
            <a:ext cx="8058154" cy="914400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8B296AD-E235-432A-B2E8-6BC961DF7B0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61281F2-FF7F-49EB-A7A0-6A56AB508760}"/>
                </a:ext>
              </a:extLst>
            </p:cNvPr>
            <p:cNvSpPr txBox="1"/>
            <p:nvPr/>
          </p:nvSpPr>
          <p:spPr>
            <a:xfrm>
              <a:off x="668212" y="1958075"/>
              <a:ext cx="7807571" cy="3530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political protest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8590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68596"/>
            <a:ext cx="9144003" cy="6102477"/>
            <a:chOff x="-3" y="693283"/>
            <a:chExt cx="9144003" cy="6102477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9328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Interactionism: Constructivism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7376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329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Proposes that reality is what humans cognitively construct it to be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395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We develop social constructs based on interactions with others.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1540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Often used to understand what's defined as deviant within a society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3078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57016"/>
            <a:ext cx="9144000" cy="6114057"/>
            <a:chOff x="0" y="681703"/>
            <a:chExt cx="9144000" cy="6114057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8170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Interactionism: Criticisms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101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Difficult to remain objective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395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Narrow focus, though some see this as a strength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5446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6782"/>
            <a:ext cx="9144000" cy="6104291"/>
            <a:chOff x="0" y="691469"/>
            <a:chExt cx="9144000" cy="6104291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146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Theory Today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7376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1268595"/>
            <a:chOff x="542923" y="1736761"/>
            <a:chExt cx="8058154" cy="126859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26859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863226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Functionalism</a:t>
              </a:r>
              <a:r>
                <a:rPr lang="en-US" sz="2000" dirty="0">
                  <a:solidFill>
                    <a:schemeClr val="bg1"/>
                  </a:solidFill>
                </a:rPr>
                <a:t>: dominant after WWII until 1960s and 1970s, when sociologists began to feel it did not sufficiently explain the rapid social changes in the United States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137880"/>
            <a:ext cx="8058154" cy="127101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15519"/>
              <a:ext cx="7807571" cy="4494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</a:t>
              </a:r>
              <a:r>
                <a:rPr lang="en-US" sz="2000" dirty="0">
                  <a:solidFill>
                    <a:schemeClr val="bg1"/>
                  </a:solidFill>
                </a:rPr>
                <a:t>: gained prominence in 1960s and 1970s because of renewed emphasis on institutionalized social inequality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4661409"/>
            <a:ext cx="8058154" cy="1271016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93977"/>
              <a:ext cx="7807571" cy="4494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Postmodern social theory</a:t>
              </a:r>
              <a:r>
                <a:rPr lang="en-US" sz="2000" dirty="0">
                  <a:solidFill>
                    <a:schemeClr val="bg1"/>
                  </a:solidFill>
                </a:rPr>
                <a:t>: popularized in the late 1970s and 1980s, it is a micro-level approach that looks at small groups and individual reality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9386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43053"/>
            <a:ext cx="9144002" cy="6128020"/>
            <a:chOff x="-2" y="667740"/>
            <a:chExt cx="9144002" cy="6128020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6774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1820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sociologists develop theories to explain social events, interactions, and patterns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Macro-level theories: structural functionalism and conflict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Micro-level theories: symbolic interactionism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Sociological theory today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59148"/>
            <a:ext cx="9144003" cy="6111925"/>
            <a:chOff x="-3" y="683835"/>
            <a:chExt cx="9144003" cy="6111925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8383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Theory</a:t>
              </a:r>
              <a:r>
                <a:rPr lang="en-US" sz="2000" dirty="0">
                  <a:solidFill>
                    <a:schemeClr val="bg1"/>
                  </a:solidFill>
                </a:rPr>
                <a:t>: a way to explain different aspects of social interactions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665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Hypothesis</a:t>
              </a:r>
              <a:r>
                <a:rPr lang="en-US" sz="2000" dirty="0">
                  <a:solidFill>
                    <a:schemeClr val="bg1"/>
                  </a:solidFill>
                </a:rPr>
                <a:t>: a testable proposition about society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Macro-level theories</a:t>
              </a:r>
              <a:r>
                <a:rPr lang="en-US" sz="2000" dirty="0">
                  <a:solidFill>
                    <a:schemeClr val="bg1"/>
                  </a:solidFill>
                </a:rPr>
                <a:t>: relate to large-scale issues and large groups of people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Micro-level theories</a:t>
              </a:r>
              <a:r>
                <a:rPr lang="en-US" sz="2000" dirty="0">
                  <a:solidFill>
                    <a:schemeClr val="bg1"/>
                  </a:solidFill>
                </a:rPr>
                <a:t>: look at very specific relationships between individuals or small groups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8" y="562147"/>
            <a:ext cx="9144004" cy="6108926"/>
            <a:chOff x="-4" y="686834"/>
            <a:chExt cx="9144004" cy="6108926"/>
          </a:xfrm>
        </p:grpSpPr>
        <p:sp>
          <p:nvSpPr>
            <p:cNvPr id="26" name="TextBox 25"/>
            <p:cNvSpPr txBox="1"/>
            <p:nvPr/>
          </p:nvSpPr>
          <p:spPr>
            <a:xfrm>
              <a:off x="-4" y="68683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Paradigms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553696" y="1614413"/>
            <a:ext cx="7032629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66911" y="1753237"/>
              <a:ext cx="204509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Paradigms</a:t>
              </a:r>
              <a:r>
                <a:rPr lang="en-US" sz="2000" dirty="0">
                  <a:solidFill>
                    <a:schemeClr val="bg1"/>
                  </a:solidFill>
                </a:rPr>
                <a:t>: philosophical and theoretical frameworks used within a discipline to formulate theories, generalizations, and the experiments performed in support of them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553696" y="3625674"/>
            <a:ext cx="2080340" cy="1617913"/>
            <a:chOff x="1149289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89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3246" y="3807197"/>
              <a:ext cx="1872427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Structural functionalism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505983" y="3625674"/>
            <a:ext cx="2080340" cy="1617913"/>
            <a:chOff x="3479848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479848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83805" y="3805182"/>
              <a:ext cx="1976383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Symbolic interactionism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29839" y="3625674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8" y="1937359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Conflict theory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5986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6" y="565161"/>
            <a:ext cx="9144006" cy="6105912"/>
            <a:chOff x="-6" y="689848"/>
            <a:chExt cx="9144006" cy="6105912"/>
          </a:xfrm>
        </p:grpSpPr>
        <p:sp>
          <p:nvSpPr>
            <p:cNvPr id="26" name="TextBox 25"/>
            <p:cNvSpPr txBox="1"/>
            <p:nvPr/>
          </p:nvSpPr>
          <p:spPr>
            <a:xfrm>
              <a:off x="-6" y="68984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0" y="1621527"/>
            <a:ext cx="8058154" cy="1130753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887645"/>
              <a:ext cx="7807571" cy="5051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Hebert Spencer argued that various parts of society work together to keep society functioning.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14A8677-906C-E246-B1F3-99541505C0B7}"/>
              </a:ext>
            </a:extLst>
          </p:cNvPr>
          <p:cNvGrpSpPr/>
          <p:nvPr/>
        </p:nvGrpSpPr>
        <p:grpSpPr>
          <a:xfrm>
            <a:off x="2066920" y="4676486"/>
            <a:ext cx="8058154" cy="1130753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16225A1-6A00-3049-8F5E-CACFB54C231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A838C7B-C899-2C47-9EC7-58EB9C7B93DF}"/>
                </a:ext>
              </a:extLst>
            </p:cNvPr>
            <p:cNvSpPr txBox="1"/>
            <p:nvPr/>
          </p:nvSpPr>
          <p:spPr>
            <a:xfrm>
              <a:off x="633045" y="1887645"/>
              <a:ext cx="7807571" cy="5051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institutions like government, education, family, health care, religion, and the economy meet these needs.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254EEC-2624-46CA-A62B-BEA91146DD5C}"/>
              </a:ext>
            </a:extLst>
          </p:cNvPr>
          <p:cNvGrpSpPr/>
          <p:nvPr/>
        </p:nvGrpSpPr>
        <p:grpSpPr>
          <a:xfrm>
            <a:off x="2066920" y="3149006"/>
            <a:ext cx="8058154" cy="1130753"/>
            <a:chOff x="542923" y="1736761"/>
            <a:chExt cx="8058154" cy="1130753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3F21A01-81B3-4961-A7A3-B77C24FCA60D}"/>
                </a:ext>
              </a:extLst>
            </p:cNvPr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2B5896B-7C31-4632-AFF2-38D270872442}"/>
                </a:ext>
              </a:extLst>
            </p:cNvPr>
            <p:cNvSpPr txBox="1"/>
            <p:nvPr/>
          </p:nvSpPr>
          <p:spPr>
            <a:xfrm>
              <a:off x="668212" y="1774260"/>
              <a:ext cx="7807571" cy="9679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This theory sees society as a structure with interrelated parts designed to meet the biological and social needs of individuals.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0225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56519"/>
            <a:ext cx="9144003" cy="6064677"/>
            <a:chOff x="-3" y="731083"/>
            <a:chExt cx="9144003" cy="6064677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73108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Functionalist Theory: Durkheim and Merton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6" y="111051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619687"/>
            <a:ext cx="9273061" cy="4708981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F3689F-72F2-4C5E-980B-6870CF3953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590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F3689F-72F2-4C5E-980B-6870CF3953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2590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459469" y="1621074"/>
            <a:ext cx="9273061" cy="4661276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Émile Durkheim applied Spencer's theory to explain how societies change and survive over time.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Sociologists must look beyond individuals to social facts; each serves one or more functions within a society.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Robert Merton named these functions: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Manifest functions</a:t>
            </a:r>
            <a:r>
              <a:rPr lang="en-US" sz="2000" dirty="0">
                <a:solidFill>
                  <a:schemeClr val="bg1"/>
                </a:solidFill>
              </a:rPr>
              <a:t>: the consequences of a social process that are sought or anticipated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Latent functions</a:t>
            </a:r>
            <a:r>
              <a:rPr lang="en-US" sz="2000" dirty="0">
                <a:solidFill>
                  <a:schemeClr val="bg1"/>
                </a:solidFill>
              </a:rPr>
              <a:t>: the unsought consequences of a social process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Dysfunctions</a:t>
            </a:r>
            <a:r>
              <a:rPr lang="en-US" sz="2000" dirty="0">
                <a:solidFill>
                  <a:schemeClr val="bg1"/>
                </a:solidFill>
              </a:rPr>
              <a:t>: social processes that have undesirable consequences for the operation of society </a:t>
            </a: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7432"/>
            <a:ext cx="9144000" cy="6103641"/>
            <a:chOff x="0" y="692119"/>
            <a:chExt cx="9144000" cy="6103641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211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Criticisms of Functionalist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3"/>
            <a:ext cx="8058154" cy="822960"/>
            <a:chOff x="542923" y="1736761"/>
            <a:chExt cx="8058154" cy="113075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1" y="1906232"/>
              <a:ext cx="7807571" cy="7918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It can't adequately explain social change.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0" y="2649626"/>
            <a:ext cx="8058154" cy="822960"/>
            <a:chOff x="542923" y="1736761"/>
            <a:chExt cx="8058154" cy="91929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91929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72935"/>
              <a:ext cx="7807571" cy="4469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It has a circular nature.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14A8677-906C-E246-B1F3-99541505C0B7}"/>
              </a:ext>
            </a:extLst>
          </p:cNvPr>
          <p:cNvGrpSpPr/>
          <p:nvPr/>
        </p:nvGrpSpPr>
        <p:grpSpPr>
          <a:xfrm>
            <a:off x="2066920" y="3713784"/>
            <a:ext cx="8058154" cy="822960"/>
            <a:chOff x="542923" y="1049751"/>
            <a:chExt cx="8058154" cy="665312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16225A1-6A00-3049-8F5E-CACFB54C2318}"/>
                </a:ext>
              </a:extLst>
            </p:cNvPr>
            <p:cNvSpPr/>
            <p:nvPr/>
          </p:nvSpPr>
          <p:spPr>
            <a:xfrm>
              <a:off x="542923" y="1049751"/>
              <a:ext cx="8058154" cy="6653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A838C7B-C899-2C47-9EC7-58EB9C7B93DF}"/>
                </a:ext>
              </a:extLst>
            </p:cNvPr>
            <p:cNvSpPr txBox="1"/>
            <p:nvPr/>
          </p:nvSpPr>
          <p:spPr>
            <a:xfrm>
              <a:off x="650284" y="1056423"/>
              <a:ext cx="7807571" cy="65196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Dysfunctions may continue even though they don't serve a function, which contradicts the basic premise of the theory.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8067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72329"/>
            <a:ext cx="9144000" cy="6098744"/>
            <a:chOff x="0" y="697016"/>
            <a:chExt cx="9144000" cy="6098744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70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786384"/>
            <a:chOff x="542923" y="1736761"/>
            <a:chExt cx="8058154" cy="113075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1307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95845"/>
              <a:ext cx="7807571" cy="5062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Society as a competition for limited resources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654562"/>
            <a:ext cx="8058154" cy="788192"/>
            <a:chOff x="542923" y="1736761"/>
            <a:chExt cx="8058154" cy="1077761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07776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94063"/>
              <a:ext cx="7807571" cy="2855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Most closely associated with Karl Marx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5079B1A-3865-41A2-A050-EECAF647CF9A}"/>
              </a:ext>
            </a:extLst>
          </p:cNvPr>
          <p:cNvGrpSpPr/>
          <p:nvPr/>
        </p:nvGrpSpPr>
        <p:grpSpPr>
          <a:xfrm>
            <a:off x="2066922" y="3694160"/>
            <a:ext cx="8058154" cy="788192"/>
            <a:chOff x="542923" y="1736761"/>
            <a:chExt cx="8058154" cy="1077761"/>
          </a:xfrm>
          <a:solidFill>
            <a:srgbClr val="38654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75F050-0CF7-441A-9C3C-9FF3E1797BC8}"/>
                </a:ext>
              </a:extLst>
            </p:cNvPr>
            <p:cNvSpPr/>
            <p:nvPr/>
          </p:nvSpPr>
          <p:spPr>
            <a:xfrm>
              <a:off x="542923" y="1736761"/>
              <a:ext cx="8058154" cy="107776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0301127-35C6-4970-9552-2CF62F71200B}"/>
                </a:ext>
              </a:extLst>
            </p:cNvPr>
            <p:cNvSpPr txBox="1"/>
            <p:nvPr/>
          </p:nvSpPr>
          <p:spPr>
            <a:xfrm>
              <a:off x="633042" y="1994063"/>
              <a:ext cx="7807571" cy="5471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institutions reflect this competition in their inherent inequalities.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557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980"/>
            <a:ext cx="9144000" cy="6105093"/>
            <a:chOff x="0" y="690667"/>
            <a:chExt cx="9144000" cy="610509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066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Theory: Other Sociologists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997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Ludwig </a:t>
              </a:r>
              <a:r>
                <a:rPr lang="en-US" sz="2000" b="1" dirty="0" err="1">
                  <a:solidFill>
                    <a:schemeClr val="bg1"/>
                  </a:solidFill>
                </a:rPr>
                <a:t>Gumplowicz</a:t>
              </a:r>
              <a:r>
                <a:rPr lang="en-US" sz="2000" dirty="0">
                  <a:solidFill>
                    <a:schemeClr val="bg1"/>
                  </a:solidFill>
                </a:rPr>
                <a:t>: believed that cultural and ethnic conflicts led to states being identified and defined by a dominant group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465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Max Weber</a:t>
              </a:r>
              <a:r>
                <a:rPr lang="en-US" sz="2000" dirty="0">
                  <a:solidFill>
                    <a:schemeClr val="bg1"/>
                  </a:solidFill>
                </a:rPr>
                <a:t>: believed that inequalities of political power and social structure also cause conflict 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970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Georg Simmel</a:t>
              </a:r>
              <a:r>
                <a:rPr lang="en-US" sz="2000" dirty="0">
                  <a:solidFill>
                    <a:schemeClr val="bg1"/>
                  </a:solidFill>
                </a:rPr>
                <a:t>: believed that conflict can help integrate and stabilize a society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Critical theory</a:t>
              </a:r>
              <a:r>
                <a:rPr lang="en-US" sz="2000" dirty="0">
                  <a:solidFill>
                    <a:schemeClr val="bg1"/>
                  </a:solidFill>
                </a:rPr>
                <a:t>: attempts to address structural issues causing inequality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539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</TotalTime>
  <Words>674</Words>
  <Application>Microsoft Office PowerPoint</Application>
  <PresentationFormat>Widescreen</PresentationFormat>
  <Paragraphs>94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124</cp:revision>
  <dcterms:created xsi:type="dcterms:W3CDTF">2014-11-06T15:36:04Z</dcterms:created>
  <dcterms:modified xsi:type="dcterms:W3CDTF">2022-02-10T13:25:27Z</dcterms:modified>
</cp:coreProperties>
</file>