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1" r:id="rId5"/>
    <p:sldId id="362" r:id="rId6"/>
    <p:sldId id="368" r:id="rId7"/>
    <p:sldId id="369" r:id="rId8"/>
    <p:sldId id="370" r:id="rId9"/>
    <p:sldId id="363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4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2CF5-287C-45A8-90CC-AC5D91B76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F235C-E1E7-4428-8D3D-E1527AD61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D3DDC-F632-445E-BC1D-F21814D15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62F4B-7FC5-4D4B-87BA-E74533B0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7783D-6BB6-4089-866F-7AE41D4C4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5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11F1-82A0-44DE-8701-D3EF86F3C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C7C0CE-F4DF-42C8-8A21-5EA56A6D2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5CDAF-0765-4573-A189-59319C53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5010F-4226-4F6A-8694-ECE02687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A8CF7-E14D-4274-B5BB-10A961C35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0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FA374-CB94-433A-9915-91FAB15D5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20C8D-2270-4EB4-BE01-DDC659D08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DA540-44BF-4AC5-A02C-F6EFE7663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F6D44-6CFE-4DBA-B8FD-A17806537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B0998-4F6B-487D-961B-DAD676E62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88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9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9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5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94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46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58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43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6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7C924-666D-4622-A12B-E5C6A47C1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A3BC7-6E81-4685-A976-D63ACD08A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95371-BCD6-4235-BE5A-8847B53B9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B74F5-1879-4515-A8A3-9E0A1553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1CDEA-5342-46A6-AB5B-2D0CD35D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26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43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7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6F902-0C18-4B73-ADD3-A276DCDA5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F24FA-BD53-4B59-8892-449D4FE5B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CFF33-D6B4-4245-987D-325A62084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DD15E-63F9-4E32-B9D1-D529F03E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201A2-4EDB-4B6A-99B7-2F43E3331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40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D8081-D340-4DF6-B829-FD48AA2FE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931BA-DDDC-4B94-8FCB-A3AA90814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4EA9A-CF59-4224-A02B-D22D508B8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BE9A7-3262-4E21-88C5-B2A1D297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CCAE2-B9D7-4C93-800C-C15A2D34E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6E1D4-5874-40A3-A1AD-BFD974FB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5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443BA-AF79-41DB-9851-1CC401ABC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67250-C117-465F-B39C-3EE8DBE4F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4D500A-81D9-43CD-AD45-18D8ADAB8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55AA0-CB88-4B5F-B295-6E44AF188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CA0D0B-BDB9-44ED-8513-56CF324380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3CBBEB-CC63-49AF-BA44-B33B3BE92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98B263-D463-4AD3-88A3-5973C6D6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D8CDC9-D3A7-4C43-B7F1-D7F10D33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8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616A-AA67-46C3-A8BB-968B9CD56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06D18B-6161-4609-B391-2BBE44B4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8F13A-381C-49B7-AC94-D370A9C6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7BFA5B-4280-4860-A678-F2677F4A1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4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7A7730-96D6-47FA-ABC6-397478E00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17FDFE-3C3C-4E41-A200-EDCAFA26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F0DA5-2A2C-4696-BA5A-A5B7A6D0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4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0398D-767B-4DF0-888D-625BDE00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71834-C24E-4750-9A2B-F0FA92C30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3853D4-89E2-424E-AF94-BA04A5758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26DC4-E66E-4A7D-A34F-DA5159F2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D592C-C33E-4BCA-80A3-5E627EEE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50CBC-5DA3-4E82-BD85-87E90D20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8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282F0-7E16-4C10-999B-32CB0A63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DB6D31-4CA6-4228-B292-E5ADEB45A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56CD8-7B2F-4694-AF05-5F77723F9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E162D-05CF-4021-8FAC-7887CDF3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E0046-7B17-4A30-A879-5AAAC7C54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DD1AA-3C69-4D64-A264-89A5DB8BF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5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10E049-0D69-4C4E-9C28-14EF118E8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F0527-B150-4291-A73A-BB2DC271A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8B84-114D-4811-9908-87B0EC709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F3E28-15D0-44B4-887D-A146D797923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FA4DC-142F-4AB7-96D0-383BCF4CF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9AC3B-ADE2-4B1A-B02C-77DF180E3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52B1B-FA08-41B0-9826-5BA74FCC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5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1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Global Stratification and Inequality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6562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Race/ Ethnicity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3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Gender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03845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Sexual Orientation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336498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Religion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8473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First World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36888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Third World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35783" y="4207734"/>
              <a:ext cx="1768471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Fourth World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346749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Second World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291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Developing nation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20835" y="4039647"/>
              <a:ext cx="1937249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Less-developed nation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4039647"/>
              <a:ext cx="2080340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Underdeveloped nation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167221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Developed 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3809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5"/>
            <a:ext cx="9144001" cy="6090578"/>
            <a:chOff x="-1" y="705182"/>
            <a:chExt cx="9144001" cy="609057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10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Core Nations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Semi-peripheral Nations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Peripheral Nations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World Bank tracks and calculates whether nations are high, low, or middle income.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9259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2019, high-income nations had a gross national income of at least $12,636 per capita.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6467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3066063"/>
              <a:ext cx="3325552" cy="5931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Capital Flight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3" y="3066063"/>
              <a:ext cx="3758581" cy="5931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Deindustrialization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825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Lower-middle income nations had a gross-national income of more than $1,036 and less than $4,045 per capita.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Upper-middle income nations had a gross-national income of more than $4,046 and less than $12,535 per capita.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1BAAFD-159B-4CBB-8CE8-4F9586903CAA}"/>
              </a:ext>
            </a:extLst>
          </p:cNvPr>
          <p:cNvGrpSpPr/>
          <p:nvPr/>
        </p:nvGrpSpPr>
        <p:grpSpPr>
          <a:xfrm>
            <a:off x="2066922" y="33988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C51F4F3-05A9-4045-B731-D3ED9F7225F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BFE8C0-9237-45C8-BF59-545CE53EAFA6}"/>
                </a:ext>
              </a:extLst>
            </p:cNvPr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Debt accumulation</a:t>
              </a:r>
              <a:r>
                <a:rPr lang="en-US" sz="2000" dirty="0">
                  <a:solidFill>
                    <a:schemeClr val="bg1"/>
                  </a:solidFill>
                </a:rPr>
                <a:t>, a buildup of debt for funds borrowed from other nations, is a challenge for middle-income nations.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304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Low-income nations had a gross-national income of less than $1,035 per capita.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 are disproportionately affected by poverty.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1BAAFD-159B-4CBB-8CE8-4F9586903CAA}"/>
              </a:ext>
            </a:extLst>
          </p:cNvPr>
          <p:cNvGrpSpPr/>
          <p:nvPr/>
        </p:nvGrpSpPr>
        <p:grpSpPr>
          <a:xfrm>
            <a:off x="2066922" y="33988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C51F4F3-05A9-4045-B731-D3ED9F7225F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BFE8C0-9237-45C8-BF59-545CE53EAFA6}"/>
                </a:ext>
              </a:extLst>
            </p:cNvPr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Much of the population lives in extreme poverty.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0503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Global stratification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Global classification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economic and social inequalities exist around the world?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responsibility does the United States have to other countries?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 inequality </a:t>
              </a:r>
              <a:r>
                <a:rPr lang="en-US" sz="2000" dirty="0">
                  <a:solidFill>
                    <a:schemeClr val="bg1"/>
                  </a:solidFill>
                </a:rPr>
                <a:t>means that certain countries and certain people have more access to and control over wealth and resources.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8010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Income Ratio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964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Gini Coefficient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03964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International Poverty Line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1997944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Human Development Index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319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Classification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94056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Functionalism: </a:t>
              </a:r>
              <a:r>
                <a:rPr lang="en-US" sz="2000" dirty="0">
                  <a:solidFill>
                    <a:schemeClr val="bg1"/>
                  </a:solidFill>
                </a:rPr>
                <a:t>What is the social purpose of global inequality?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theory: </a:t>
              </a:r>
              <a:r>
                <a:rPr lang="en-US" sz="2000" dirty="0">
                  <a:solidFill>
                    <a:schemeClr val="bg1"/>
                  </a:solidFill>
                </a:rPr>
                <a:t>How do core nations exploit peripheral nations?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Symbolic interactionism: </a:t>
              </a:r>
              <a:r>
                <a:rPr lang="en-US" sz="2000" dirty="0">
                  <a:solidFill>
                    <a:schemeClr val="bg1"/>
                  </a:solidFill>
                </a:rPr>
                <a:t>How do people in different places define poverty?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655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 stratification </a:t>
              </a:r>
              <a:r>
                <a:rPr lang="en-US" sz="2000" dirty="0">
                  <a:solidFill>
                    <a:schemeClr val="bg1"/>
                  </a:solidFill>
                </a:rPr>
                <a:t>is the unequal distribution of resources among countries.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9473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299828"/>
              <a:ext cx="3325552" cy="23414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Gaps between nations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299828"/>
              <a:ext cx="3325552" cy="23414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Gaps within nations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Economic Inequality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Social Inequality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9622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351</Words>
  <Application>Microsoft Office PowerPoint</Application>
  <PresentationFormat>Widescreen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4</cp:revision>
  <dcterms:created xsi:type="dcterms:W3CDTF">2022-03-13T14:58:17Z</dcterms:created>
  <dcterms:modified xsi:type="dcterms:W3CDTF">2022-03-14T18:37:15Z</dcterms:modified>
</cp:coreProperties>
</file>