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351" r:id="rId3"/>
    <p:sldId id="325" r:id="rId4"/>
    <p:sldId id="324" r:id="rId5"/>
    <p:sldId id="352" r:id="rId6"/>
    <p:sldId id="353" r:id="rId7"/>
    <p:sldId id="354" r:id="rId8"/>
    <p:sldId id="355" r:id="rId9"/>
    <p:sldId id="356" r:id="rId10"/>
    <p:sldId id="34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31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9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44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76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9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4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32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77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4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623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Racial, Ethnic, and Minority Groups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13006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13006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is race?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What is ethnicity?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are minority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groups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Racial, Ethnic, and Minority Groups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10" y="233591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Race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66641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Minority Groups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3591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Ethnicity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Is Race?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Race </a:t>
              </a:r>
              <a:r>
                <a:rPr lang="en-US" sz="2000" dirty="0">
                  <a:solidFill>
                    <a:schemeClr val="bg1"/>
                  </a:solidFill>
                </a:rPr>
                <a:t>is a grouping of people typically based on shared physical or social qualities.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3765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Race changes across cultures and history.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9309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Blumenbach identified five races: Caucasian or White, Ethiopian or Black, Malayan or Brown, Mongolian or Yellow, and American or Red.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766116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These and similar explanations of race have been rejected by social scientists.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Is Race?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473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concept that </a:t>
              </a:r>
              <a:r>
                <a:rPr lang="en-US" sz="2000" b="1" dirty="0">
                  <a:solidFill>
                    <a:schemeClr val="bg1"/>
                  </a:solidFill>
                </a:rPr>
                <a:t>race is a social construct </a:t>
              </a:r>
              <a:r>
                <a:rPr lang="en-US" sz="2000" dirty="0">
                  <a:solidFill>
                    <a:schemeClr val="bg1"/>
                  </a:solidFill>
                </a:rPr>
                <a:t>challenges earlier viewpoints as pseudoscience that was used to justify racism.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3765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Some historical constructions of race have changed; others remain in use.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1865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Is Ethnicity?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473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Ethnicity </a:t>
              </a:r>
              <a:r>
                <a:rPr lang="en-US" sz="2000" dirty="0">
                  <a:solidFill>
                    <a:schemeClr val="bg1"/>
                  </a:solidFill>
                </a:rPr>
                <a:t>is based on shared values, beliefs, and practices that make up a </a:t>
              </a:r>
              <a:r>
                <a:rPr lang="en-US" sz="2000" b="1" dirty="0">
                  <a:solidFill>
                    <a:schemeClr val="bg1"/>
                  </a:solidFill>
                </a:rPr>
                <a:t>culture</a:t>
              </a:r>
              <a:r>
                <a:rPr lang="en-US" sz="2000" dirty="0">
                  <a:solidFill>
                    <a:schemeClr val="bg1"/>
                  </a:solidFill>
                </a:rPr>
                <a:t>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3765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Ethnicity is not the same as national origin.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6700DD6-5600-49F7-AB90-F5ED18FA6BE2}"/>
              </a:ext>
            </a:extLst>
          </p:cNvPr>
          <p:cNvGrpSpPr/>
          <p:nvPr/>
        </p:nvGrpSpPr>
        <p:grpSpPr>
          <a:xfrm>
            <a:off x="2066922" y="33994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B3E887D-D66D-4485-AF04-FEE88FDFE88E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5814A91-CDCE-4746-A4BF-75D026CEBC9C}"/>
                </a:ext>
              </a:extLst>
            </p:cNvPr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Pan-ethnic groups may form to encourage unity and promote civil rights, but people may only identify as part of a group in some contexts.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7437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Are Minority Groups?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</a:t>
              </a:r>
              <a:r>
                <a:rPr lang="en-US" sz="2000" b="1" dirty="0">
                  <a:solidFill>
                    <a:schemeClr val="bg1"/>
                  </a:solidFill>
                </a:rPr>
                <a:t>minority group </a:t>
              </a:r>
              <a:r>
                <a:rPr lang="en-US" sz="2000" dirty="0">
                  <a:solidFill>
                    <a:schemeClr val="bg1"/>
                  </a:solidFill>
                </a:rPr>
                <a:t>is any group of people who are singled out, treated unequally, and discriminated against in a society.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Dominant groups </a:t>
              </a:r>
              <a:r>
                <a:rPr lang="en-US" sz="2000" dirty="0">
                  <a:solidFill>
                    <a:schemeClr val="bg1"/>
                  </a:solidFill>
                </a:rPr>
                <a:t>have greater access to power and privilege.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8911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583745"/>
            <a:ext cx="9144000" cy="5812674"/>
            <a:chOff x="31173" y="983086"/>
            <a:chExt cx="9144000" cy="5812674"/>
          </a:xfrm>
        </p:grpSpPr>
        <p:sp>
          <p:nvSpPr>
            <p:cNvPr id="26" name="TextBox 25"/>
            <p:cNvSpPr txBox="1"/>
            <p:nvPr/>
          </p:nvSpPr>
          <p:spPr>
            <a:xfrm>
              <a:off x="31173" y="98308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Are Minority Groups?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7131" y="2008195"/>
              <a:ext cx="1864659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Unequal treatment and less power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6664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Involuntary membership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13468" y="3479781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53247" y="4047310"/>
              <a:ext cx="1872427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Awareness of subordination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98193" y="3479781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74948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High rates of in-group marriage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93567" y="2008077"/>
              <a:ext cx="1872427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Distinguishing physical or cultural traits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2485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Are Minority Groups?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473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Scapegoat theory </a:t>
              </a:r>
              <a:r>
                <a:rPr lang="en-US" sz="2000" dirty="0">
                  <a:solidFill>
                    <a:schemeClr val="bg1"/>
                  </a:solidFill>
                </a:rPr>
                <a:t>suggests that a dominant group will blame a subordinate group for social problems.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3765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Immigrants </a:t>
              </a:r>
              <a:r>
                <a:rPr lang="en-US" sz="2000" dirty="0">
                  <a:solidFill>
                    <a:schemeClr val="bg1"/>
                  </a:solidFill>
                </a:rPr>
                <a:t>are frequent targets of scapegoating.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29152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307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5</cp:revision>
  <dcterms:created xsi:type="dcterms:W3CDTF">2022-03-13T22:43:22Z</dcterms:created>
  <dcterms:modified xsi:type="dcterms:W3CDTF">2022-03-14T19:32:17Z</dcterms:modified>
</cp:coreProperties>
</file>