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3" r:id="rId2"/>
    <p:sldId id="351" r:id="rId3"/>
    <p:sldId id="361" r:id="rId4"/>
    <p:sldId id="362" r:id="rId5"/>
    <p:sldId id="363" r:id="rId6"/>
    <p:sldId id="364" r:id="rId7"/>
    <p:sldId id="365" r:id="rId8"/>
    <p:sldId id="366" r:id="rId9"/>
    <p:sldId id="367" r:id="rId10"/>
    <p:sldId id="368" r:id="rId11"/>
    <p:sldId id="369" r:id="rId12"/>
    <p:sldId id="370" r:id="rId13"/>
    <p:sldId id="340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06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823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5211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002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579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006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141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106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337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14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826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052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202620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Stereotypes, Prejudice, and Discrimination</a:t>
            </a:r>
          </a:p>
        </p:txBody>
      </p:sp>
      <p:cxnSp>
        <p:nvCxnSpPr>
          <p:cNvPr id="14" name="Straight Connector 13"/>
          <p:cNvCxnSpPr>
            <a:cxnSpLocks/>
          </p:cNvCxnSpPr>
          <p:nvPr/>
        </p:nvCxnSpPr>
        <p:spPr>
          <a:xfrm>
            <a:off x="3130062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cxnSp>
        <p:nvCxnSpPr>
          <p:cNvPr id="11" name="Straight Connector 10"/>
          <p:cNvCxnSpPr>
            <a:cxnSpLocks/>
          </p:cNvCxnSpPr>
          <p:nvPr/>
        </p:nvCxnSpPr>
        <p:spPr>
          <a:xfrm>
            <a:off x="3130062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2"/>
            <a:ext cx="9144001" cy="6090581"/>
            <a:chOff x="-1" y="705179"/>
            <a:chExt cx="9144001" cy="6090581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Racism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673291" y="1617739"/>
            <a:ext cx="2080340" cy="1617913"/>
            <a:chOff x="1149291" y="1753237"/>
            <a:chExt cx="2080340" cy="1617913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253245" y="2008195"/>
              <a:ext cx="1872427" cy="110799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Individual or interpersonal racism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7438363" y="1612192"/>
            <a:ext cx="2080340" cy="1617913"/>
            <a:chOff x="5914363" y="1747690"/>
            <a:chExt cx="2080340" cy="1617913"/>
          </a:xfrm>
          <a:solidFill>
            <a:srgbClr val="386546"/>
          </a:solidFill>
        </p:grpSpPr>
        <p:sp>
          <p:nvSpPr>
            <p:cNvPr id="12" name="Rectangle 11"/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018319" y="2341202"/>
              <a:ext cx="1872427" cy="43088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Racial profiling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055827" y="1612192"/>
            <a:ext cx="2080340" cy="1617913"/>
            <a:chOff x="3531827" y="1747690"/>
            <a:chExt cx="2080340" cy="1617913"/>
          </a:xfrm>
          <a:solidFill>
            <a:srgbClr val="386546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531827" y="2005781"/>
              <a:ext cx="2080340" cy="110799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Systemic or institutional racism 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22EDE218-C4C6-4485-BAD0-BACDAF52138C}"/>
              </a:ext>
            </a:extLst>
          </p:cNvPr>
          <p:cNvGrpSpPr/>
          <p:nvPr/>
        </p:nvGrpSpPr>
        <p:grpSpPr>
          <a:xfrm>
            <a:off x="1633119" y="3429000"/>
            <a:ext cx="2080340" cy="1617913"/>
            <a:chOff x="1149291" y="1753237"/>
            <a:chExt cx="2080340" cy="1617913"/>
          </a:xfrm>
          <a:solidFill>
            <a:srgbClr val="386546"/>
          </a:solidFill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FC92A9AC-5914-45A4-8012-3EF8CEE7E0B5}"/>
                </a:ext>
              </a:extLst>
            </p:cNvPr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1DD1A892-ADE3-45D1-B937-E47049D665C9}"/>
                </a:ext>
              </a:extLst>
            </p:cNvPr>
            <p:cNvSpPr txBox="1"/>
            <p:nvPr/>
          </p:nvSpPr>
          <p:spPr>
            <a:xfrm>
              <a:off x="1253247" y="2202973"/>
              <a:ext cx="1872427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Historical racism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78F238EC-AB8D-4EBC-B4E6-EE447B1D7079}"/>
              </a:ext>
            </a:extLst>
          </p:cNvPr>
          <p:cNvGrpSpPr/>
          <p:nvPr/>
        </p:nvGrpSpPr>
        <p:grpSpPr>
          <a:xfrm>
            <a:off x="3963677" y="3465331"/>
            <a:ext cx="2080340" cy="1617913"/>
            <a:chOff x="1149291" y="1753237"/>
            <a:chExt cx="2080340" cy="1617913"/>
          </a:xfrm>
          <a:solidFill>
            <a:srgbClr val="386546"/>
          </a:solidFill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D84168DC-8850-4B9B-97E8-A42C6933F009}"/>
                </a:ext>
              </a:extLst>
            </p:cNvPr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B0DFBBF3-901D-40E0-83FE-353BFABEF3C9}"/>
                </a:ext>
              </a:extLst>
            </p:cNvPr>
            <p:cNvSpPr txBox="1"/>
            <p:nvPr/>
          </p:nvSpPr>
          <p:spPr>
            <a:xfrm>
              <a:off x="1253247" y="2335918"/>
              <a:ext cx="1872427" cy="43088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Cultural racism</a:t>
              </a: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36547434-FCF8-4901-AF8B-B89EE258CBD0}"/>
              </a:ext>
            </a:extLst>
          </p:cNvPr>
          <p:cNvGrpSpPr/>
          <p:nvPr/>
        </p:nvGrpSpPr>
        <p:grpSpPr>
          <a:xfrm>
            <a:off x="8624793" y="3476162"/>
            <a:ext cx="2080340" cy="1617913"/>
            <a:chOff x="1149291" y="1753237"/>
            <a:chExt cx="2080340" cy="1617913"/>
          </a:xfrm>
          <a:solidFill>
            <a:srgbClr val="386546"/>
          </a:solidFill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5CE7E5BE-0743-4EF7-944B-A113E05ACFBF}"/>
                </a:ext>
              </a:extLst>
            </p:cNvPr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A9C5B002-F8CD-4723-849D-186848B99FA9}"/>
                </a:ext>
              </a:extLst>
            </p:cNvPr>
            <p:cNvSpPr txBox="1"/>
            <p:nvPr/>
          </p:nvSpPr>
          <p:spPr>
            <a:xfrm>
              <a:off x="1253246" y="1997366"/>
              <a:ext cx="1872427" cy="110799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Color-avoidance racism</a:t>
              </a: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FAF8DD62-978A-4C05-8B22-D8347AA940DB}"/>
              </a:ext>
            </a:extLst>
          </p:cNvPr>
          <p:cNvGrpSpPr/>
          <p:nvPr/>
        </p:nvGrpSpPr>
        <p:grpSpPr>
          <a:xfrm>
            <a:off x="6294235" y="3476162"/>
            <a:ext cx="2080340" cy="1617913"/>
            <a:chOff x="1149291" y="1753237"/>
            <a:chExt cx="2080340" cy="1617913"/>
          </a:xfrm>
          <a:solidFill>
            <a:srgbClr val="386546"/>
          </a:solidFill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D3749EDC-CE14-4B15-B821-197D5CF41DAB}"/>
                </a:ext>
              </a:extLst>
            </p:cNvPr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C6573842-5BFD-4E5C-B44E-1424FBB4F8F2}"/>
                </a:ext>
              </a:extLst>
            </p:cNvPr>
            <p:cNvSpPr txBox="1"/>
            <p:nvPr/>
          </p:nvSpPr>
          <p:spPr>
            <a:xfrm>
              <a:off x="1253247" y="2325087"/>
              <a:ext cx="1872427" cy="43088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Colorism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127026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4"/>
            <a:ext cx="9144001" cy="6090579"/>
            <a:chOff x="-1" y="705181"/>
            <a:chExt cx="9144001" cy="6090579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81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How to Be Anti-Racist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772918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Despite widespread opposition, racism remains widespread in attitudes, beliefs, and actions.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F1C07831-AA51-4DDB-9B7D-81108B2076A5}"/>
              </a:ext>
            </a:extLst>
          </p:cNvPr>
          <p:cNvGrpSpPr/>
          <p:nvPr/>
        </p:nvGrpSpPr>
        <p:grpSpPr>
          <a:xfrm>
            <a:off x="2066922" y="2523918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9D2AC5ED-BF8B-46CD-AEF3-8485C68984BF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FBD3D02D-9AFC-4210-BD0C-0BBD339494BC}"/>
                </a:ext>
              </a:extLst>
            </p:cNvPr>
            <p:cNvSpPr txBox="1"/>
            <p:nvPr/>
          </p:nvSpPr>
          <p:spPr>
            <a:xfrm>
              <a:off x="633045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Implicit bias </a:t>
              </a:r>
              <a:r>
                <a:rPr lang="en-US" sz="2000" dirty="0">
                  <a:solidFill>
                    <a:schemeClr val="bg1"/>
                  </a:solidFill>
                </a:rPr>
                <a:t>makes the manifestation of racism more complex.</a:t>
              </a:r>
              <a:endParaRPr lang="en-US" sz="20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121266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1"/>
            <a:ext cx="9144001" cy="6090582"/>
            <a:chOff x="-1" y="705178"/>
            <a:chExt cx="9144001" cy="6090582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8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How to Be Anti-Racist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291769" y="1612191"/>
            <a:ext cx="7608462" cy="3252040"/>
            <a:chOff x="365111" y="1821206"/>
            <a:chExt cx="8443024" cy="3298655"/>
          </a:xfrm>
          <a:solidFill>
            <a:srgbClr val="386546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>
                    <a:solidFill>
                      <a:schemeClr val="bg1"/>
                    </a:solidFill>
                  </a:rPr>
                  <a:t>&amp;</a:t>
                </a:r>
                <a:endParaRPr lang="en-US" sz="40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671967" y="2112515"/>
              <a:ext cx="3325552" cy="2716038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Understand and take responsibility for racist ideas and biases to which we’ve been socialized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2485348"/>
              <a:ext cx="3375333" cy="184191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Identify and replace racist policies, practices, and procedures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443612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2"/>
            <a:ext cx="9144001" cy="6090581"/>
            <a:chOff x="-1" y="705179"/>
            <a:chExt cx="9144001" cy="6090581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0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HAWKES</a:t>
              </a:r>
              <a:r>
                <a:rPr kumimoji="0" lang="en-US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48659" y="1621221"/>
            <a:ext cx="869468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Prejudice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Discrimination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Racism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How to be anti-racist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2"/>
            <a:ext cx="9144001" cy="6090581"/>
            <a:chOff x="-1" y="705179"/>
            <a:chExt cx="9144001" cy="6090581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Prejudice, Discrimination, and Racism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4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Stereotypes </a:t>
              </a:r>
              <a:r>
                <a:rPr lang="en-US" sz="2000" dirty="0">
                  <a:solidFill>
                    <a:schemeClr val="bg1"/>
                  </a:solidFill>
                </a:rPr>
                <a:t>are oversimplified generalizations about groups of people.</a:t>
              </a:r>
              <a:endParaRPr lang="en-US" sz="20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8124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3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Stereotypes are often negative and fail to reflect individual differences.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421983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2"/>
            <a:ext cx="9144001" cy="6090581"/>
            <a:chOff x="-1" y="705179"/>
            <a:chExt cx="9144001" cy="6090581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Prejudice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772918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Prejudice </a:t>
              </a:r>
              <a:r>
                <a:rPr lang="en-US" sz="2000" dirty="0">
                  <a:solidFill>
                    <a:schemeClr val="bg1"/>
                  </a:solidFill>
                </a:rPr>
                <a:t>is a prejudgment of a group that is not based on actual experience.</a:t>
              </a:r>
              <a:endParaRPr lang="en-US" sz="20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8124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Prejudice can be justified by </a:t>
              </a:r>
              <a:r>
                <a:rPr lang="en-US" sz="2000" b="1" dirty="0">
                  <a:solidFill>
                    <a:schemeClr val="bg1"/>
                  </a:solidFill>
                </a:rPr>
                <a:t>confirmation bias </a:t>
              </a:r>
              <a:r>
                <a:rPr lang="en-US" sz="2000" dirty="0">
                  <a:solidFill>
                    <a:schemeClr val="bg1"/>
                  </a:solidFill>
                </a:rPr>
                <a:t>that reinforces unfounded negative stereotypes and assumptions.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F9B0A9F8-1147-4CF2-84D8-F855735DCB43}"/>
              </a:ext>
            </a:extLst>
          </p:cNvPr>
          <p:cNvGrpSpPr/>
          <p:nvPr/>
        </p:nvGrpSpPr>
        <p:grpSpPr>
          <a:xfrm>
            <a:off x="2066922" y="3413239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5DFB2F18-3C45-4C7A-BC1D-CB63C21F6D6B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DF7B3725-653C-4599-8310-2CDF524FB22F}"/>
                </a:ext>
              </a:extLst>
            </p:cNvPr>
            <p:cNvSpPr txBox="1"/>
            <p:nvPr/>
          </p:nvSpPr>
          <p:spPr>
            <a:xfrm>
              <a:off x="633045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Prejudice is taught and learned through direct instruction as well as socialization.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119755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3"/>
            <a:ext cx="9144001" cy="6090580"/>
            <a:chOff x="-1" y="705180"/>
            <a:chExt cx="9144001" cy="6090580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80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Discrimination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772918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Discrimination </a:t>
              </a:r>
              <a:r>
                <a:rPr lang="en-US" sz="2000" dirty="0">
                  <a:solidFill>
                    <a:schemeClr val="bg1"/>
                  </a:solidFill>
                </a:rPr>
                <a:t>is biased action based on socially constructed categories like race, age, religion, or gender.</a:t>
              </a:r>
              <a:endParaRPr lang="en-US" sz="20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97034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1"/>
            <a:ext cx="9144001" cy="6090582"/>
            <a:chOff x="-1" y="705178"/>
            <a:chExt cx="9144001" cy="6090582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8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Discrimination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291769" y="1612191"/>
            <a:ext cx="7608462" cy="3252040"/>
            <a:chOff x="365111" y="1821206"/>
            <a:chExt cx="8443024" cy="3298655"/>
          </a:xfrm>
          <a:solidFill>
            <a:srgbClr val="386546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>
                    <a:solidFill>
                      <a:schemeClr val="bg1"/>
                    </a:solidFill>
                  </a:rPr>
                  <a:t>&amp;</a:t>
                </a:r>
                <a:endParaRPr lang="en-US" sz="40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89054" y="2984849"/>
              <a:ext cx="3325552" cy="84290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800" dirty="0">
                  <a:solidFill>
                    <a:schemeClr val="bg1"/>
                  </a:solidFill>
                </a:rPr>
                <a:t>Individual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03803" y="2984848"/>
              <a:ext cx="3758581" cy="84290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800" dirty="0">
                  <a:solidFill>
                    <a:schemeClr val="bg1"/>
                  </a:solidFill>
                </a:rPr>
                <a:t>Institutional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560433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3"/>
            <a:ext cx="9144001" cy="6090580"/>
            <a:chOff x="-1" y="705180"/>
            <a:chExt cx="9144001" cy="6090580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80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Discrimination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68214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Privileges </a:t>
              </a:r>
              <a:r>
                <a:rPr lang="en-US" sz="2000" dirty="0">
                  <a:solidFill>
                    <a:schemeClr val="bg1"/>
                  </a:solidFill>
                </a:rPr>
                <a:t>are the benefits received by members of a dominant group.</a:t>
              </a:r>
              <a:endParaRPr lang="en-US" sz="20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969902BC-A97F-40F1-A0CA-DB51A2ACE972}"/>
              </a:ext>
            </a:extLst>
          </p:cNvPr>
          <p:cNvGrpSpPr/>
          <p:nvPr/>
        </p:nvGrpSpPr>
        <p:grpSpPr>
          <a:xfrm>
            <a:off x="2066921" y="2523919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05109B1-F8D1-483F-8D0B-5FAE4944BBEC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6D04E73F-2B51-4F23-8591-A546CD0C0917}"/>
                </a:ext>
              </a:extLst>
            </p:cNvPr>
            <p:cNvSpPr txBox="1"/>
            <p:nvPr/>
          </p:nvSpPr>
          <p:spPr>
            <a:xfrm>
              <a:off x="668214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Privileges (e.g., </a:t>
              </a:r>
              <a:r>
                <a:rPr lang="en-US" sz="2000" b="1" dirty="0">
                  <a:solidFill>
                    <a:schemeClr val="bg1"/>
                  </a:solidFill>
                </a:rPr>
                <a:t>White privilege</a:t>
              </a:r>
              <a:r>
                <a:rPr lang="en-US" sz="2000" dirty="0">
                  <a:solidFill>
                    <a:schemeClr val="bg1"/>
                  </a:solidFill>
                </a:rPr>
                <a:t>) are institutional conditions, not personal.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588820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3"/>
            <a:ext cx="9144001" cy="6090580"/>
            <a:chOff x="-1" y="705180"/>
            <a:chExt cx="9144001" cy="6090580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80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Discrimination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673291" y="1617739"/>
            <a:ext cx="2080340" cy="1617913"/>
            <a:chOff x="1149291" y="1753237"/>
            <a:chExt cx="2080340" cy="1617913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253247" y="2208250"/>
              <a:ext cx="1872427" cy="70788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Unprejudiced discriminators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7438363" y="1612192"/>
            <a:ext cx="2080340" cy="1617913"/>
            <a:chOff x="5914363" y="1747690"/>
            <a:chExt cx="2080340" cy="1617913"/>
          </a:xfrm>
          <a:solidFill>
            <a:srgbClr val="386546"/>
          </a:solidFill>
        </p:grpSpPr>
        <p:sp>
          <p:nvSpPr>
            <p:cNvPr id="12" name="Rectangle 11"/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018319" y="2202703"/>
              <a:ext cx="1872427" cy="70788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Prejudiced discriminators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055827" y="1612192"/>
            <a:ext cx="2080340" cy="1617913"/>
            <a:chOff x="3531827" y="1747690"/>
            <a:chExt cx="2080340" cy="1617913"/>
          </a:xfrm>
          <a:solidFill>
            <a:srgbClr val="386546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531827" y="2208250"/>
              <a:ext cx="2080340" cy="70788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Prejudiced nondiscriminators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666167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3"/>
            <a:ext cx="9144001" cy="6090580"/>
            <a:chOff x="-1" y="705180"/>
            <a:chExt cx="9144001" cy="6090580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80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Racism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772918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Racism </a:t>
              </a:r>
              <a:r>
                <a:rPr lang="en-US" sz="2000" dirty="0">
                  <a:solidFill>
                    <a:schemeClr val="bg1"/>
                  </a:solidFill>
                </a:rPr>
                <a:t>is a type of prejudice and discrimination that assumes some racial groups are superior and justifies practices that perpetuate inequality. </a:t>
              </a:r>
              <a:r>
                <a:rPr lang="en-US" sz="2000" b="1" dirty="0">
                  <a:solidFill>
                    <a:schemeClr val="bg1"/>
                  </a:solidFill>
                </a:rPr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2886498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270</Words>
  <Application>Microsoft Office PowerPoint</Application>
  <PresentationFormat>Widescreen</PresentationFormat>
  <Paragraphs>56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Century Gothic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Cassy Pressimone Beckowski</dc:creator>
  <cp:lastModifiedBy>Riley Covaleski</cp:lastModifiedBy>
  <cp:revision>7</cp:revision>
  <dcterms:created xsi:type="dcterms:W3CDTF">2022-03-13T23:56:30Z</dcterms:created>
  <dcterms:modified xsi:type="dcterms:W3CDTF">2022-03-14T19:47:32Z</dcterms:modified>
</cp:coreProperties>
</file>