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48" r:id="rId5"/>
    <p:sldId id="354" r:id="rId6"/>
    <p:sldId id="355" r:id="rId7"/>
    <p:sldId id="356" r:id="rId8"/>
    <p:sldId id="357" r:id="rId9"/>
    <p:sldId id="358" r:id="rId10"/>
    <p:sldId id="34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4C1C2-3774-4E30-B79A-4711566C8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F9D1DD-3CBB-438A-92F3-EB1E18C2D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CABCC-CA42-4B7E-9CA0-A1138D1E5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25A4-2499-4BCC-AE62-8A2A6293357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6985A-AEA7-4834-B963-FF48F42C7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24C31-C50C-43DA-8D07-F47F109F1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DB40-A655-44D1-8800-58870A921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96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234F3-932E-4F0F-816A-0DBDE498C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FD784F-3730-4C36-99DD-C1C381FD9C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57E923-8727-401B-903F-B14721609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25A4-2499-4BCC-AE62-8A2A6293357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BB9C0-3627-4E8A-AAAE-1EBE4697A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E149D-5CAD-41D4-A79B-875BA2185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DB40-A655-44D1-8800-58870A921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522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AC2A38-B5BD-4338-9918-9B2D89F3A3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CAFAD5-F70E-4DCB-A613-68DCC6E8F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11363-2663-46CB-9EA1-87BDC1CBA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25A4-2499-4BCC-AE62-8A2A6293357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F8ED5E-5AFF-4F2F-BB72-84725ED55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99D92-5FC4-46E9-882A-31BCC3C2F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DB40-A655-44D1-8800-58870A921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51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00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590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971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45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899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6271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6586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89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92627-A23C-4837-9143-DD0D1AE30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38B0B-4469-4A3A-91B0-4338079B2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0707D-D2AA-4883-9C55-93797DB29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25A4-2499-4BCC-AE62-8A2A6293357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8341B-5F73-42FA-B775-C332A05B4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5C34C-7DFF-4107-931D-29B02D14B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DB40-A655-44D1-8800-58870A921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067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22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8654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110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13597-725C-4592-9C94-368E678F4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6D44B7-C840-4496-B8B0-BCC874DE0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9885E-B9A2-4893-85EF-D9A8F3747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25A4-2499-4BCC-AE62-8A2A6293357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F43ED-E25A-490D-8645-85BC58BB9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ED45A8-A647-4189-A07D-440CE0721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DB40-A655-44D1-8800-58870A921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654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88845-E782-402B-BDC9-272D75304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0BB78-A58E-4E42-A1ED-9CC4FBF64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03B924-E195-4589-9F1E-EFF837ECB2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5B4B6-4781-4BAE-A1E8-47CE2C54E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25A4-2499-4BCC-AE62-8A2A6293357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3D6D8-FB65-4E2E-B9BA-DB8960853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9A0DA7-06E2-4738-8CCD-BC99028FA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DB40-A655-44D1-8800-58870A921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304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32357-40F4-4ED5-ACFA-572A72E35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7C863-AB9C-4955-8ADC-1427F8024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E91213-2C71-40CE-908D-523DC924A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0D1FF8-8CE4-4666-84C5-607CA7FBEF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61DB16-8D13-486A-80B8-5A21304F3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2C624C-8685-4D6C-BFB2-5BF368833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25A4-2499-4BCC-AE62-8A2A6293357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5E565E-7309-4916-9F45-0FFD2606E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AB9494-3D80-476C-870E-CD7C02415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DB40-A655-44D1-8800-58870A921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75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257E3-DE63-4553-8421-19D19E2BA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4EE125-FBFE-47D0-9879-912787399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25A4-2499-4BCC-AE62-8A2A6293357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93B11B-E914-4529-865F-6CEC56D1D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D5E30D-EF31-4A94-9B78-0622BFCAE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DB40-A655-44D1-8800-58870A921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4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A8B3AF-5273-4007-8427-9769D3A14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25A4-2499-4BCC-AE62-8A2A6293357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186A2-8FA7-4BA0-88F9-D35AE4ADF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F82BB9-3870-41DB-9BFE-1B6AF0E58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DB40-A655-44D1-8800-58870A921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789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378EB-FC96-4C3F-B4D9-F2C7E500C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11556-E09C-4161-B58A-175ACAB4D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FA306-BB31-4FF5-871B-E6A321AA01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494CFF-A400-4AB6-BB21-81051049D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25A4-2499-4BCC-AE62-8A2A6293357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222708-B7FA-4E5E-B95C-82A3AB69D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3115D2-A62F-4294-A938-6C7C25879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DB40-A655-44D1-8800-58870A921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432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39C4D-A988-4573-8115-0171DA959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BFA474-F2BC-4607-82ED-C3E44F9744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86D1EF-DE1F-4CEE-8847-E894BFF17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6B13A-17EE-4B82-810A-22DC04B9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825A4-2499-4BCC-AE62-8A2A6293357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457540-3366-49C5-A693-95A0D0F65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E26AF3-9F1F-45E2-AFE3-F58A2C110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DB40-A655-44D1-8800-58870A921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31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4E7104-A9B0-47F4-809C-3748A6D6C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2B8448-8A1A-41B0-8363-7B53D3557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F4E9F-E240-43FD-B8AE-31797F5E99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825A4-2499-4BCC-AE62-8A2A62933576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9BEBF-E65C-4CD5-80BE-9E2B337FC2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6A98B7-5FF6-4C31-BB9E-525220AF11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0DB40-A655-44D1-8800-58870A921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1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96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20262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Theories of Race and Ethnicity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6"/>
            <a:ext cx="9144001" cy="6081617"/>
            <a:chOff x="-1" y="714143"/>
            <a:chExt cx="9144001" cy="608161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0"/>
            <a:ext cx="86946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Functionalism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Conflict theory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Symbolic interactionism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Intersection theory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Culture of prejudice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Theories of Race and Ethnicity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68632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We can use different sociological perspectives—functionalism, conflict theory, and symbolic interactionism—to consider </a:t>
              </a:r>
              <a:r>
                <a:rPr lang="en-US" sz="2000" b="1" dirty="0"/>
                <a:t>race </a:t>
              </a:r>
              <a:r>
                <a:rPr lang="en-US" sz="2000" dirty="0"/>
                <a:t>and </a:t>
              </a:r>
              <a:r>
                <a:rPr lang="en-US" sz="2000" b="1" dirty="0"/>
                <a:t>ethnicity.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Functionalism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4"/>
            <a:ext cx="8058154" cy="1188719"/>
            <a:chOff x="542923" y="1736760"/>
            <a:chExt cx="8058154" cy="898500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0"/>
              <a:ext cx="8058154" cy="8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802163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According to functionalists, racial discrimination and inequity cause </a:t>
              </a:r>
              <a:r>
                <a:rPr lang="en-US" sz="2000" b="1" dirty="0"/>
                <a:t>dysfunction </a:t>
              </a:r>
              <a:r>
                <a:rPr lang="en-US" sz="2000" dirty="0"/>
                <a:t>within society. Inequality must be addressed to restore society’s </a:t>
              </a:r>
              <a:r>
                <a:rPr lang="en-US" sz="2000" b="1" dirty="0"/>
                <a:t>dynamic equilibrium</a:t>
              </a:r>
              <a:r>
                <a:rPr lang="en-US" sz="2000" dirty="0"/>
                <a:t>. 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2EBE8F3-F257-4872-9096-B88B44748FA9}"/>
              </a:ext>
            </a:extLst>
          </p:cNvPr>
          <p:cNvGrpSpPr/>
          <p:nvPr/>
        </p:nvGrpSpPr>
        <p:grpSpPr>
          <a:xfrm>
            <a:off x="2066922" y="2946851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88D82EA-386F-46DD-9646-3D2152A44A9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D427E2D-B8D9-4119-A763-07DCA920991C}"/>
                </a:ext>
              </a:extLst>
            </p:cNvPr>
            <p:cNvSpPr txBox="1"/>
            <p:nvPr/>
          </p:nvSpPr>
          <p:spPr>
            <a:xfrm>
              <a:off x="597874" y="1872699"/>
              <a:ext cx="7882739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Functionalists also argue that racism strengthens bonds between </a:t>
              </a:r>
              <a:r>
                <a:rPr lang="en-US" sz="2000" b="1" dirty="0"/>
                <a:t>in-group</a:t>
              </a:r>
              <a:r>
                <a:rPr lang="en-US" sz="2000" dirty="0"/>
                <a:t> members by creating barriers for </a:t>
              </a:r>
              <a:r>
                <a:rPr lang="en-US" sz="2000" b="1" dirty="0"/>
                <a:t>out-group</a:t>
              </a:r>
              <a:r>
                <a:rPr lang="en-US" sz="2000" dirty="0"/>
                <a:t> members.  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4249914-380E-49D3-9A43-4683A095A1CE}"/>
              </a:ext>
            </a:extLst>
          </p:cNvPr>
          <p:cNvGrpSpPr/>
          <p:nvPr/>
        </p:nvGrpSpPr>
        <p:grpSpPr>
          <a:xfrm>
            <a:off x="2066922" y="415766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66987D-961A-42C9-AE18-087DA091E37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711F671-49A0-4700-891D-1D4005B51B51}"/>
                </a:ext>
              </a:extLst>
            </p:cNvPr>
            <p:cNvSpPr txBox="1"/>
            <p:nvPr/>
          </p:nvSpPr>
          <p:spPr>
            <a:xfrm>
              <a:off x="633043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Racism benefits </a:t>
              </a:r>
              <a:r>
                <a:rPr lang="en-US" sz="2000" b="1" dirty="0"/>
                <a:t>dominant groups </a:t>
              </a:r>
              <a:r>
                <a:rPr lang="en-US" sz="2000" dirty="0"/>
                <a:t>within society, but the idea that racism can be beneficial is problematic.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2947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8"/>
            <a:ext cx="9144001" cy="6081615"/>
            <a:chOff x="-1" y="714145"/>
            <a:chExt cx="9144001" cy="608161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Conflict Theory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4"/>
            <a:ext cx="8058154" cy="1188719"/>
            <a:chOff x="542923" y="1736760"/>
            <a:chExt cx="8058154" cy="898500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0"/>
              <a:ext cx="8058154" cy="8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802163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According to conflict theorists, conflicts between dominant and </a:t>
              </a:r>
              <a:r>
                <a:rPr lang="en-US" sz="2000" b="1" dirty="0"/>
                <a:t>minority groups</a:t>
              </a:r>
              <a:r>
                <a:rPr lang="en-US" sz="2000" dirty="0"/>
                <a:t>, particularly when the dominant group feels threatened, have occurred throughout history.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6672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According to symbolic interactionists, racism is formed by </a:t>
              </a:r>
              <a:r>
                <a:rPr lang="en-US" sz="2000" b="1" dirty="0"/>
                <a:t>symbols</a:t>
              </a:r>
              <a:r>
                <a:rPr lang="en-US" sz="2000" dirty="0"/>
                <a:t> of race rather than race itself. 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2EBE8F3-F257-4872-9096-B88B44748FA9}"/>
              </a:ext>
            </a:extLst>
          </p:cNvPr>
          <p:cNvGrpSpPr/>
          <p:nvPr/>
        </p:nvGrpSpPr>
        <p:grpSpPr>
          <a:xfrm>
            <a:off x="2066922" y="288409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88D82EA-386F-46DD-9646-3D2152A44A9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D427E2D-B8D9-4119-A763-07DCA920991C}"/>
                </a:ext>
              </a:extLst>
            </p:cNvPr>
            <p:cNvSpPr txBox="1"/>
            <p:nvPr/>
          </p:nvSpPr>
          <p:spPr>
            <a:xfrm>
              <a:off x="633044" y="1881100"/>
              <a:ext cx="7932863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Members of the dominant group can form abstract pictures of subordinate groups that reinforce prejudices.  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4249914-380E-49D3-9A43-4683A095A1CE}"/>
              </a:ext>
            </a:extLst>
          </p:cNvPr>
          <p:cNvGrpSpPr/>
          <p:nvPr/>
        </p:nvGrpSpPr>
        <p:grpSpPr>
          <a:xfrm>
            <a:off x="2066922" y="415329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66987D-961A-42C9-AE18-087DA091E37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711F671-49A0-4700-891D-1D4005B51B51}"/>
                </a:ext>
              </a:extLst>
            </p:cNvPr>
            <p:cNvSpPr txBox="1"/>
            <p:nvPr/>
          </p:nvSpPr>
          <p:spPr>
            <a:xfrm>
              <a:off x="668213" y="1872699"/>
              <a:ext cx="7932864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Social interactionists also explore how people define their own and others’ races.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1515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Intersection Theory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Intersectionality </a:t>
              </a:r>
              <a:r>
                <a:rPr lang="en-US" sz="2000" dirty="0"/>
                <a:t>suggests that layers of disadvantage shape how people experience race and prejudice.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02753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Culture of Prejudice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4"/>
            <a:ext cx="8058154" cy="1188719"/>
            <a:chOff x="542923" y="1736760"/>
            <a:chExt cx="8058154" cy="898500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0"/>
              <a:ext cx="8058154" cy="8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802163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The </a:t>
              </a:r>
              <a:r>
                <a:rPr lang="en-US" sz="2000" b="1" dirty="0"/>
                <a:t>culture of prejudice </a:t>
              </a:r>
              <a:r>
                <a:rPr lang="en-US" sz="2000" dirty="0"/>
                <a:t>theory</a:t>
              </a:r>
              <a:r>
                <a:rPr lang="en-US" sz="2000" b="1" dirty="0"/>
                <a:t> </a:t>
              </a:r>
              <a:r>
                <a:rPr lang="en-US" sz="2000" dirty="0"/>
                <a:t>posits that we are exposed to and influenced by stereotypes, racism, and prejudice that are embedded in culture.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21009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242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7</cp:revision>
  <dcterms:created xsi:type="dcterms:W3CDTF">2022-03-14T00:59:59Z</dcterms:created>
  <dcterms:modified xsi:type="dcterms:W3CDTF">2022-03-14T19:59:17Z</dcterms:modified>
</cp:coreProperties>
</file>