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29" r:id="rId5"/>
    <p:sldId id="325" r:id="rId6"/>
    <p:sldId id="352" r:id="rId7"/>
    <p:sldId id="353" r:id="rId8"/>
    <p:sldId id="324" r:id="rId9"/>
    <p:sldId id="367" r:id="rId10"/>
    <p:sldId id="368" r:id="rId11"/>
    <p:sldId id="369" r:id="rId12"/>
    <p:sldId id="370" r:id="rId13"/>
    <p:sldId id="371" r:id="rId14"/>
    <p:sldId id="34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82A40-B7EA-4BF7-840B-65E573E47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ABDBAD-EDF8-4F36-91E6-614F3F0635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C836E-2CD7-44E7-AF37-6D06CA3DE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620D-86FB-436D-98CC-3B4F54F92493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B5BF7-7A58-4DDE-865B-D3CA7AD4C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F0B75-80E6-4EB4-82EA-29CCECAA3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B4B9F-6293-4694-AD62-78E7D93E6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7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A2937-5B4C-4840-95A2-B82D02518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A2DA09-D7E1-4419-B80C-D602EBCEA4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51A09-7EBD-4E39-A609-B0AA94791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620D-86FB-436D-98CC-3B4F54F92493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951CE-F6B0-4FD3-9068-722967F3D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129A3-1C1A-4894-8896-BD3035420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B4B9F-6293-4694-AD62-78E7D93E6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495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F04DF3-62C4-4BF1-9A26-3988F6A8ED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2EEBB7-E597-4841-A261-4DADD37813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3DD9B-D17B-4672-915C-490092FD2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620D-86FB-436D-98CC-3B4F54F92493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74F19-4D88-4A82-85C8-906DD0601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AF68E-B944-4493-9316-19873D1ED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B4B9F-6293-4694-AD62-78E7D93E6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582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705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24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558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8988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901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8790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0887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06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61B97-938A-4DDE-8441-E2AA0075C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A825B-8616-4D7B-B82D-AE3FABDDE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8163B-A47C-47C5-8546-860FEA553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620D-86FB-436D-98CC-3B4F54F92493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39ECE-0703-4F49-8E97-58ADC8791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8AE09-1B5A-40A6-8799-A3E55759C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B4B9F-6293-4694-AD62-78E7D93E6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6400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73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68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37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07447-D1D6-47A3-858A-4D9E5D5A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D37AA6-0937-4A23-AFB2-C6433CEEB6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779C6-8C46-49C3-9C4B-630B7942A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620D-86FB-436D-98CC-3B4F54F92493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487E65-BC07-48B9-93E8-D9DEE2FA8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8A915-E62A-408D-857D-353224D7C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B4B9F-6293-4694-AD62-78E7D93E6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6728B-9ADC-451C-A790-6367D353E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CF7A1-7947-4AEB-A712-9BA918B1F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E917D8-5930-4FDF-921A-A39F3C175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97404-3083-4D66-A973-2A9A8FCAF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620D-86FB-436D-98CC-3B4F54F92493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C03BC0-0594-4BDA-8303-E618BEC50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A61ED-AE08-4433-B52E-51A441EDB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B4B9F-6293-4694-AD62-78E7D93E6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89EAF-72E4-41AA-9F33-F427271E9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0CF041-C762-4D14-A401-498CE2141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971D40-BCA8-454A-AACD-01366E26B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04B03-9C62-45BF-9A88-098E9DC0F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216706-A4D8-4815-ABD4-FEA4652A86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7EBAB7-F868-4A24-9326-82FA78C39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620D-86FB-436D-98CC-3B4F54F92493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511EC8-1123-41B4-8E2B-F27ED5184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381D0B-641F-4AEC-908A-6C211137A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B4B9F-6293-4694-AD62-78E7D93E6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8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62AA5-9E03-4191-8325-C2656E706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5B5B52-ED87-41E6-AEE2-C1091960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620D-86FB-436D-98CC-3B4F54F92493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F076CD-AB5A-4200-AB80-27BE8B7D6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FC6361-AE1C-4BAA-A317-126492E73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B4B9F-6293-4694-AD62-78E7D93E6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57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E39E7D-160D-4A29-838D-DD84E39B8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620D-86FB-436D-98CC-3B4F54F92493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FDBC6B-2A2D-4830-A5AD-DC270AFA5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E5B8D6-8F27-4855-8B1A-EF0EE4454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B4B9F-6293-4694-AD62-78E7D93E6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54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03EC1-7E20-4022-A2C3-CCE050DAB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F4267-0AF6-4465-A26B-4839CDF94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693E0C-C32F-4280-B866-867E27A97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C81529-3C49-47DA-912A-45BD78CBB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620D-86FB-436D-98CC-3B4F54F92493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AF341A-8E46-46EA-80FB-1F66966B0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F6E832-FCF3-4584-92F8-CE891618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B4B9F-6293-4694-AD62-78E7D93E6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7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3AB09-1103-4895-A03B-079935097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556631-D9BE-411F-BD06-8AEAAEEEB0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F949DF-8AA2-4F83-A6EC-BDFBC7ADC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2B501F-8E0B-41E0-B25E-9DD91F6B9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A620D-86FB-436D-98CC-3B4F54F92493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6CC1D-ECEA-4ACF-9591-989682A1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D67CB8-CC8A-4981-87E2-3671A7D61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B4B9F-6293-4694-AD62-78E7D93E6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0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C93955-417B-4EF0-88EB-A4F6CD566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36F770-C43D-4226-A47A-CDDA05A35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C0C75F-B35D-4804-90A6-4336CE5C18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A620D-86FB-436D-98CC-3B4F54F92493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049DA-2387-4607-9B1A-2BC57DEDF5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7186D-3842-400C-B2D5-ED68554A2E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4B9F-6293-4694-AD62-78E7D93E6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1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874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618118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Intergroup Relations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Segregation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Segregation </a:t>
              </a:r>
              <a:r>
                <a:rPr lang="en-US" sz="2000" dirty="0">
                  <a:solidFill>
                    <a:schemeClr val="bg1"/>
                  </a:solidFill>
                </a:rPr>
                <a:t>occurs when two groups are physically separated in residential, occupational, and social contexts.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43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Segregation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vs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89054" y="2629000"/>
              <a:ext cx="3325552" cy="146728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>
                  <a:solidFill>
                    <a:schemeClr val="bg1"/>
                  </a:solidFill>
                </a:rPr>
                <a:t>De jure segregation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8640" y="2635229"/>
              <a:ext cx="3325552" cy="146728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>
                  <a:solidFill>
                    <a:schemeClr val="bg1"/>
                  </a:solidFill>
                </a:rPr>
                <a:t>De facto segregation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7216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Genocide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Genocide </a:t>
              </a:r>
              <a:r>
                <a:rPr lang="en-US" sz="2000" dirty="0">
                  <a:solidFill>
                    <a:schemeClr val="bg1"/>
                  </a:solidFill>
                </a:rPr>
                <a:t>is the deliberate destruction of a targeted group. 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23C5932-33AC-45BA-B1BF-28CBE85C909C}"/>
              </a:ext>
            </a:extLst>
          </p:cNvPr>
          <p:cNvGrpSpPr/>
          <p:nvPr/>
        </p:nvGrpSpPr>
        <p:grpSpPr>
          <a:xfrm>
            <a:off x="2066922" y="256295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FE973A5-4548-4239-9C7D-BFAB93473BAF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7F8A62D-F18B-4CB6-81C6-A79E0FF9C820}"/>
                </a:ext>
              </a:extLst>
            </p:cNvPr>
            <p:cNvSpPr txBox="1"/>
            <p:nvPr/>
          </p:nvSpPr>
          <p:spPr>
            <a:xfrm>
              <a:off x="66821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group’s extermination can be considered genocide whether the extermination was an explicit objective or not. 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545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Pluralism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Amalgamation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Assimilation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Expulsion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Segregation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Genocide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Intergroup Relationships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89054" y="2984849"/>
              <a:ext cx="3325552" cy="8429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Tolerance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8640" y="2975854"/>
              <a:ext cx="3325552" cy="8429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Intolerance</a:t>
              </a:r>
            </a:p>
          </p:txBody>
        </p:sp>
      </p:grpSp>
      <p:sp>
        <p:nvSpPr>
          <p:cNvPr id="3" name="Arrow: Left-Right 2">
            <a:extLst>
              <a:ext uri="{FF2B5EF4-FFF2-40B4-BE49-F238E27FC236}">
                <a16:creationId xmlns:a16="http://schemas.microsoft.com/office/drawing/2014/main" id="{AEC1C7BB-CC74-4A40-AD78-4F6DC746DF7B}"/>
              </a:ext>
            </a:extLst>
          </p:cNvPr>
          <p:cNvSpPr/>
          <p:nvPr/>
        </p:nvSpPr>
        <p:spPr>
          <a:xfrm>
            <a:off x="5855569" y="3041705"/>
            <a:ext cx="480863" cy="248633"/>
          </a:xfrm>
          <a:prstGeom prst="left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Intergroup Relationships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449707" y="1617736"/>
            <a:ext cx="228600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77472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Respect and appreciation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65258" y="1612192"/>
            <a:ext cx="228600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997366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Whole-hearted acceptance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592707" y="3480737"/>
            <a:ext cx="228600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40470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Grudging endurance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22258" y="3480737"/>
            <a:ext cx="228600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31827" y="3869179"/>
              <a:ext cx="2080340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Indifferent acknowledgement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957482" y="1612192"/>
            <a:ext cx="228600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36658" y="2177471"/>
              <a:ext cx="1872427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Empathetic understanding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Pluralism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36328" y="1839099"/>
              <a:ext cx="1706264" cy="144655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Respecting differences and fostering inclusiveness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828089"/>
              <a:ext cx="1664514" cy="144655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Respecting democratic decision-making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35783" y="1828089"/>
              <a:ext cx="1872427" cy="144655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Understanding and appreciating shared values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024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Amalgamation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000" b="1" dirty="0">
                    <a:solidFill>
                      <a:schemeClr val="bg1"/>
                    </a:solidFill>
                  </a:rPr>
                  <a:t>+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89054" y="2610224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Minority Group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8640" y="2607460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Majority Group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3871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Assimilation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Through </a:t>
              </a:r>
              <a:r>
                <a:rPr lang="en-US" sz="2000" b="1" dirty="0">
                  <a:solidFill>
                    <a:schemeClr val="bg1"/>
                  </a:solidFill>
                </a:rPr>
                <a:t>assimilation</a:t>
              </a:r>
              <a:r>
                <a:rPr lang="en-US" sz="2000" dirty="0">
                  <a:solidFill>
                    <a:schemeClr val="bg1"/>
                  </a:solidFill>
                </a:rPr>
                <a:t>, minoritized individuals or groups give up their identities and take on the dominant group’s characteristics.  </a:t>
              </a:r>
              <a:r>
                <a:rPr lang="en-US" sz="2000" b="1" dirty="0">
                  <a:solidFill>
                    <a:schemeClr val="bg1"/>
                  </a:solidFill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Assimilation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5" y="1617739"/>
            <a:ext cx="2080341" cy="1617913"/>
            <a:chOff x="1149290" y="1753237"/>
            <a:chExt cx="2080341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0" y="2171925"/>
              <a:ext cx="2080340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Socioeconomic status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43739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Language assimilation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687761" y="4209025"/>
              <a:ext cx="1768470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Intermarriage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35783" y="2171925"/>
              <a:ext cx="1872427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Spatial concentration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9584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Expulsion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When a dominant group forces a subordinate group to leave an area, it is an act of </a:t>
              </a:r>
              <a:r>
                <a:rPr lang="en-US" sz="2000" b="1" dirty="0">
                  <a:solidFill>
                    <a:schemeClr val="bg1"/>
                  </a:solidFill>
                </a:rPr>
                <a:t>expulsion</a:t>
              </a:r>
              <a:r>
                <a:rPr lang="en-US" sz="2000" dirty="0">
                  <a:solidFill>
                    <a:schemeClr val="bg1"/>
                  </a:solidFill>
                </a:rPr>
                <a:t>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7265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176</Words>
  <Application>Microsoft Office PowerPoint</Application>
  <PresentationFormat>Widescreen</PresentationFormat>
  <Paragraphs>56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5</cp:revision>
  <dcterms:created xsi:type="dcterms:W3CDTF">2022-03-14T01:55:41Z</dcterms:created>
  <dcterms:modified xsi:type="dcterms:W3CDTF">2022-03-15T12:30:09Z</dcterms:modified>
</cp:coreProperties>
</file>