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48" r:id="rId5"/>
    <p:sldId id="366" r:id="rId6"/>
    <p:sldId id="367" r:id="rId7"/>
    <p:sldId id="353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56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24" r:id="rId25"/>
    <p:sldId id="34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324CC-BC8B-45FE-BC0D-18AAE62AAA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ADB42-7ADB-4E01-9C0A-7E733F072F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9E1394-72EE-4FC7-B8B3-C13833830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F53C6-5E5D-4E9F-956E-112AEC6DD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028EBD-FE3D-465C-8E1E-F42E122D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4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3A686-C2F4-471B-A10D-4358E8117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27154-7352-4EAF-9AFC-0A3F9F58E0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6100B1-80EE-4C40-AF93-4A2681C1B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5B86B-B33D-45B2-AAFF-500804A77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07E6AE-B7D3-41CB-A894-604B0A858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92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876963-37EF-47DE-A405-E94DEEA64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4AF901-02FF-4E05-9FE8-EE07B4840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FEB39-64D1-4734-91CB-C0E2D126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0E0C8-D205-4FCB-9631-27A74CF1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010551-2417-406E-93A2-39332DED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8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69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2466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4572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16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2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385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004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27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A9581-955C-44D7-8189-BEDEEDFD9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2B836-D0C6-4E81-9AD3-C1C6BBEB2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31C3C-AD82-4D44-B3DC-F93016F6A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BA992-BC4E-4EE4-B912-BB728C01D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41437-D1AB-490F-B02F-249CC8506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618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391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1436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1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CB11A-A00D-49D9-83CA-0A9841690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4F33D-C670-4D75-A280-ED410127A7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8E0A6-7F5A-4EB9-88C4-1644183D0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B39ED-30F3-45FF-9E60-20A0C2CDA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43CB9-DA96-4C6A-87F7-B1115EA0E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15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4BA55-8B82-42A4-AE06-45C6CDAEA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7B48E-A018-443C-9556-7C0D41E3E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64AA1-2BFC-4D2A-A56E-4AEB521DF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068353-FE40-47C9-873B-844CDAFF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B39DC6-9FE0-48B4-A8D2-174D0EA6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E3DF9A-EE48-4C77-B49E-412A280F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42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2AA67-04BE-440A-B3E0-DD7104691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AEBD6-D828-4651-80AA-464CB961F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8CB7F-98F0-4341-A4EC-D00F30C2E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2BCA13-AF83-4134-9897-9544610C03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43BE95-8DFB-47B0-AF52-DBE4C34005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862B33-1AD7-4470-BE61-0F1087566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D12248-3852-4B20-92C7-55D3ECAA1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B781FC-E9B1-4A58-8744-5F8864414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4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E1AE9-BE51-42D9-B92A-58A35F509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A06014-E381-4215-BB90-1CF574FC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15BFF6-3C65-4AF2-9D8F-F2AE2310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D5DEF7-852F-4A5C-9413-24445BC51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8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FDB344-6958-4D3F-8BF5-8DD3740CE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4A0FAC-815B-4288-B155-2388FC728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55943-E013-4C64-AE0F-9A6538EB8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63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5731F-64FC-410C-8274-55B441DB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FFCCB-5BD3-46C7-9BB2-640E0EB05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95474E-21D4-4350-A1F4-0E04CCEB6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DAEF2-0BD3-4452-8567-743436BF9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527BBD-EEFD-42EB-8B2B-8DF98ED72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E36932-E599-4DE2-A41A-203E689EC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8BC59-7845-4C94-92E5-F2456B8EA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E16A1C-3940-4C7A-8F77-587222DA55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1F441B-A10B-4DB8-AFB6-D8B972126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61DC6-19E4-4174-B83B-294D5CF8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8AA92E-B1DC-4C10-B3E9-913C81B83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5C5F4-4134-4DD6-9383-1D038743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150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088809-BE22-4714-B5D6-41EF03567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2A7A94-C63B-4488-AAC3-BC860D33C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B2611-773F-49D5-80F2-49367F6757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7B0C3-4C19-46E0-B584-04EF0EAC56C2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BBB43-4E3F-4BB5-BF95-0D1BF48A6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C8AED-B13B-4231-90B3-FD067867F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09C58-BFF2-4A1C-94AA-96C0DFC058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32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91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5385" y="220262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Race and Ethnicity in the United States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Black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642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870357"/>
              <a:ext cx="7883427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Geographical and ideological viewpoints on slavery—which had economic, political, and racial implications—led to the Civil War.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756381"/>
              <a:ext cx="7883428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To justify slavery, slaveholders viewed Black people as inferior, denied them fundamental rights, and treated them with violence to maintain control.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44991FF-9B31-41E1-8F4D-C6B1654C1500}"/>
              </a:ext>
            </a:extLst>
          </p:cNvPr>
          <p:cNvGrpSpPr/>
          <p:nvPr/>
        </p:nvGrpSpPr>
        <p:grpSpPr>
          <a:xfrm>
            <a:off x="2066922" y="412467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E020662-E6BD-4C46-BA0A-A615A16F2FE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837CB3-C623-417D-9D5C-BDA36CCB6A6C}"/>
                </a:ext>
              </a:extLst>
            </p:cNvPr>
            <p:cNvSpPr txBox="1"/>
            <p:nvPr/>
          </p:nvSpPr>
          <p:spPr>
            <a:xfrm>
              <a:off x="633045" y="187035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Civil Rights Act of 1964 banned institutionalized racism and discrimination, but prejudice and discrimination continue to persist.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8623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Black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90153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0" y="1617739"/>
            <a:ext cx="2080341" cy="1617913"/>
            <a:chOff x="1149290" y="1753237"/>
            <a:chExt cx="2080341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0" y="2346749"/>
              <a:ext cx="2080340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Unemployment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8" y="2346749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Incarceration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16587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Economics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207733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Health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4" y="4216586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Education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9" y="217640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Insurance coverage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95104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Asian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Asian Americans </a:t>
              </a:r>
              <a:r>
                <a:rPr lang="en-US" sz="2000" dirty="0"/>
                <a:t>include people from diverse cultures and backgrounds whose ancestors immigrated to the United States at different times for different reasons.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7063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Asian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511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Chinese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Vietnamese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8" y="4207459"/>
              <a:ext cx="2080339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Korean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9" y="234120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Japanese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14377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Asian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823176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Discriminatory Laws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823175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Internment Camps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29559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30"/>
            <a:ext cx="9144001" cy="6099543"/>
            <a:chOff x="-1" y="696217"/>
            <a:chExt cx="9144001" cy="609954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7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Asian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49291" y="1828087"/>
              <a:ext cx="2080340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Stereotypes, including the “model minority”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18319" y="2352682"/>
              <a:ext cx="1872427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Hate Crimes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35783" y="2346749"/>
              <a:ext cx="1872428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Stigmatization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1267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Hispanic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949031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Different labels—such as </a:t>
              </a:r>
              <a:r>
                <a:rPr lang="en-US" sz="2000" b="1" dirty="0"/>
                <a:t>Hispanic</a:t>
              </a:r>
              <a:r>
                <a:rPr lang="en-US" sz="2000" dirty="0"/>
                <a:t>, </a:t>
              </a:r>
              <a:r>
                <a:rPr lang="en-US" sz="2000" b="1" dirty="0"/>
                <a:t>Latino</a:t>
              </a:r>
              <a:r>
                <a:rPr lang="en-US" sz="2000" dirty="0"/>
                <a:t>, and </a:t>
              </a:r>
              <a:r>
                <a:rPr lang="en-US" sz="2000" b="1" dirty="0"/>
                <a:t>Latinx</a:t>
              </a:r>
              <a:r>
                <a:rPr lang="en-US" sz="2000" dirty="0"/>
                <a:t>—have been proposed for this group, which contains people from diverse backgrounds and experiences.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3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People who identify as ethnically Hispanic or Latino come from Cuba, Mexico, Puerto Rico, South or Central America, or another Spanish nation.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5740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9"/>
            <a:ext cx="9144001" cy="6099544"/>
            <a:chOff x="-1" y="696216"/>
            <a:chExt cx="9144001" cy="6099544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Hispanic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90215" y="2719843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Mexican Americans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80" y="2719843"/>
              <a:ext cx="3325552" cy="128560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Cuban Americans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46373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Hispanic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3011783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782587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Cubans were given refugee status; when immigration laws were tightened in 1995, Cubans who made it to shore were allowed to stay in the United States.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Documented and undocumented Mexicans have crossed the United States border to provide labor. Increased border restrictions may have caused more Mexicans to stay permanently in the United States.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598892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Hispanic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642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Cuban Americans </a:t>
              </a:r>
              <a:r>
                <a:rPr lang="en-US" sz="2000" dirty="0"/>
                <a:t>are often viewed as a model minority within the Hispanic Group, which can mask inequality.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4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current immigration debate in the United States centers on undocumented </a:t>
              </a:r>
              <a:r>
                <a:rPr lang="en-US" sz="2000" b="1" dirty="0"/>
                <a:t>Mexican Americans</a:t>
              </a:r>
              <a:r>
                <a:rPr lang="en-US" sz="20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5788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HAWKES</a:t>
              </a:r>
              <a:r>
                <a:rPr kumimoji="0" lang="en-US" sz="2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16"/>
            <a:ext cx="86946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Indigenous Americans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Black Americans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Asian Americans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Hispanic Americans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Arab Americans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White Americans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Arab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3026940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02163"/>
              <a:ext cx="7807571" cy="76769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Arab Americans</a:t>
              </a:r>
              <a:r>
                <a:rPr lang="en-US" sz="2000" dirty="0"/>
                <a:t>—considered those whose ancestry lies in the Middle East and North Africa or who speak Arabic—have not been recognized as a race in the U.S. Census.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Immigrants from Syria, Lebanon, Jordan, and other Arab countries have come to the United States to escape religious persecution, political unrest, and limited employment opportunities.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6926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White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9890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White Americans </a:t>
              </a:r>
              <a:r>
                <a:rPr lang="en-US" sz="2000" dirty="0"/>
                <a:t>are the dominant racial group in the United States.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9808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White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1201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German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07732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Italian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7" y="4038454"/>
              <a:ext cx="2080339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Eastern European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9" y="2341201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Irish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7875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White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German Americans</a:t>
              </a:r>
              <a:r>
                <a:rPr lang="en-US" sz="2000" dirty="0"/>
                <a:t>, the largest group among White Americans, have assimilated into the dominant culture.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26054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78256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Irish Americans </a:t>
              </a:r>
              <a:r>
                <a:rPr lang="en-US" sz="2000" dirty="0"/>
                <a:t>have slowly been accepted and assimilated into the dominant group.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441855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787602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Italian Americans </a:t>
              </a:r>
              <a:r>
                <a:rPr lang="en-US" sz="2000" dirty="0"/>
                <a:t>maintain some cultural ties to their heritage but are mostly assimilated.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357696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3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Jewish Americans </a:t>
              </a:r>
              <a:r>
                <a:rPr lang="en-US" sz="2000" dirty="0"/>
                <a:t>have diverse identities. Many consider themselves part of a larger ethnic group, and some live in cultural communities.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8"/>
            <a:ext cx="9144001" cy="6081615"/>
            <a:chOff x="-1" y="714145"/>
            <a:chExt cx="9144001" cy="608161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Race and Ethnicity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11066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Today, America is home to people from many cultural, racial, ethnic, and national groups.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Both documented and undocumented immigrants continue to come to the United States.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699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As immigrants came to North America, most experienced a period of disenfranchisement as they pursued </a:t>
              </a:r>
              <a:r>
                <a:rPr lang="en-US" sz="2000" b="1" dirty="0"/>
                <a:t>social mobility</a:t>
              </a:r>
              <a:r>
                <a:rPr lang="en-US" sz="20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9456"/>
            <a:ext cx="9144001" cy="6081617"/>
            <a:chOff x="-1" y="714143"/>
            <a:chExt cx="9144001" cy="6081617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14143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Race and Ethnicity in the United States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15095" y="2008195"/>
              <a:ext cx="1748729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American Indian or Alaska Native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1833371"/>
              <a:ext cx="1664514" cy="144655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Native Hawaiian or Other Pacific Islander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213015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Asian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39" y="4207734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White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3869179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Hispanic, Latino, or Spanish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08195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Black or African American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280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Indigenous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234671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 the United States, Indigenous Americans are the only </a:t>
              </a:r>
              <a:r>
                <a:rPr lang="en-US" sz="2000" b="1" dirty="0"/>
                <a:t>minority group </a:t>
              </a:r>
              <a:r>
                <a:rPr lang="en-US" sz="2000" dirty="0"/>
                <a:t>who were subordinated by the </a:t>
              </a:r>
              <a:r>
                <a:rPr lang="en-US" sz="2000" b="1" dirty="0"/>
                <a:t>dominant group </a:t>
              </a:r>
              <a:r>
                <a:rPr lang="en-US" sz="2000" dirty="0"/>
                <a:t>through conquest.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64214"/>
            <a:ext cx="8058154" cy="1188719"/>
            <a:chOff x="542923" y="1736760"/>
            <a:chExt cx="8058154" cy="898500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0"/>
              <a:ext cx="8058154" cy="8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1802163"/>
              <a:ext cx="7807571" cy="7676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The population of Indigenous Americans has diminished due to the effects of European settlement, including disease, mistreatment, and violence.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Indigenous Americans are the only nonimmigrant people in the United States.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7665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Indigenous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171926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Subjugating laws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1997366"/>
              <a:ext cx="1664514" cy="110799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Assimilating boarding schools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Indigenous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346749"/>
              <a:ext cx="16645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Poverty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03845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Cultural dislocation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1" y="3480015"/>
            <a:ext cx="2080341" cy="1617913"/>
            <a:chOff x="3531826" y="3615513"/>
            <a:chExt cx="2080341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31826" y="4207731"/>
              <a:ext cx="2080339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Unemployment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39" y="2171925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Inadequate education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0252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Black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066922" y="286421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87035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Black Americans’ ancestors did not immigrate to the United States by choice.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61489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72527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Some view </a:t>
              </a:r>
              <a:r>
                <a:rPr lang="en-US" sz="2000" b="1" dirty="0"/>
                <a:t>Black Americans </a:t>
              </a:r>
              <a:r>
                <a:rPr lang="en-US" sz="2000" dirty="0"/>
                <a:t>as a term that includes not only Americans of African descent, but also dark-skinned people of other nationalities.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5041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7"/>
            <a:ext cx="9144001" cy="6099546"/>
            <a:chOff x="-1" y="696214"/>
            <a:chExt cx="9144001" cy="6099546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4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Black Americans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4" y="2180729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Indentured servitude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01292" y="2177472"/>
              <a:ext cx="1906481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Establishment of a slave class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66643"/>
              <a:ext cx="1664514" cy="76944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Chattel slavery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7122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919</TotalTime>
  <Words>730</Words>
  <Application>Microsoft Office PowerPoint</Application>
  <PresentationFormat>Widescreen</PresentationFormat>
  <Paragraphs>116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9</cp:revision>
  <dcterms:created xsi:type="dcterms:W3CDTF">2022-03-14T02:26:43Z</dcterms:created>
  <dcterms:modified xsi:type="dcterms:W3CDTF">2022-03-15T13:16:28Z</dcterms:modified>
</cp:coreProperties>
</file>