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2"/>
  </p:notesMasterIdLst>
  <p:sldIdLst>
    <p:sldId id="293" r:id="rId2"/>
    <p:sldId id="351" r:id="rId3"/>
    <p:sldId id="368" r:id="rId4"/>
    <p:sldId id="374" r:id="rId5"/>
    <p:sldId id="375" r:id="rId6"/>
    <p:sldId id="370" r:id="rId7"/>
    <p:sldId id="371" r:id="rId8"/>
    <p:sldId id="372" r:id="rId9"/>
    <p:sldId id="377" r:id="rId10"/>
    <p:sldId id="34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68"/>
            <p14:sldId id="374"/>
            <p14:sldId id="375"/>
            <p14:sldId id="370"/>
            <p14:sldId id="371"/>
            <p14:sldId id="372"/>
            <p14:sldId id="377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73540" autoAdjust="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52864-B054-46EB-8916-A5683ED1F118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78836-6C0F-4BBF-9835-1C5F3EE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56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Sex and gender are not interchangeable and may not correspond with one another.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78836-6C0F-4BBF-9835-1C5F3EEE50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52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Sex and gender are not interchangeable and may not correspond with one another.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78836-6C0F-4BBF-9835-1C5F3EEE50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35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Homosocial</a:t>
            </a:r>
            <a:r>
              <a:rPr lang="en-US" dirty="0"/>
              <a:t>- nonsexual,</a:t>
            </a:r>
            <a:r>
              <a:rPr lang="en-US" baseline="0" dirty="0"/>
              <a:t> same-sex relations (e.g., hand-holding, hugging)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78836-6C0F-4BBF-9835-1C5F3EEE50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56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trans individuals transition; some do not.</a:t>
            </a:r>
          </a:p>
          <a:p>
            <a:endParaRPr lang="en-US" dirty="0"/>
          </a:p>
          <a:p>
            <a:r>
              <a:rPr lang="en-US" dirty="0"/>
              <a:t>Transphobia- irrational fear or aversion toward transgender people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78836-6C0F-4BBF-9835-1C5F3EEE503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06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trans individuals transition; some do not.</a:t>
            </a:r>
          </a:p>
          <a:p>
            <a:endParaRPr lang="en-US" dirty="0"/>
          </a:p>
          <a:p>
            <a:r>
              <a:rPr lang="en-US" dirty="0"/>
              <a:t>Transphobia- irrational fear or aversion toward transgender people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78836-6C0F-4BBF-9835-1C5F3EEE503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624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Sex and Gender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7376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37454" y="1621219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Sex and gender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Sexual orientation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Gender norms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Gender identity and expression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598"/>
            <a:ext cx="9144001" cy="6117475"/>
            <a:chOff x="-1" y="678285"/>
            <a:chExt cx="9144001" cy="611747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Sex and 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1" y="161086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7914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Sex</a:t>
              </a:r>
              <a:r>
                <a:rPr lang="en-US" sz="2000" dirty="0">
                  <a:solidFill>
                    <a:schemeClr val="bg1"/>
                  </a:solidFill>
                </a:rPr>
                <a:t>: the presence of physical or physiological differences, usually reproductive, between males and females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0" y="2525117"/>
            <a:ext cx="8056077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44274" y="1937259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Female and male: categories determined by doctors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439365"/>
            <a:ext cx="8056075" cy="804672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1014" y="1782384"/>
              <a:ext cx="7786481" cy="50857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Gender</a:t>
              </a:r>
              <a:r>
                <a:rPr lang="en-US" sz="2000" dirty="0">
                  <a:solidFill>
                    <a:schemeClr val="bg1"/>
                  </a:solidFill>
                </a:rPr>
                <a:t>:</a:t>
              </a:r>
              <a:r>
                <a:rPr lang="en-US" sz="2000" b="1" dirty="0">
                  <a:solidFill>
                    <a:schemeClr val="bg1"/>
                  </a:solidFill>
                </a:rPr>
                <a:t> </a:t>
              </a:r>
              <a:r>
                <a:rPr lang="en-US" sz="2000" dirty="0">
                  <a:solidFill>
                    <a:schemeClr val="bg1"/>
                  </a:solidFill>
                </a:rPr>
                <a:t>a social construction based on a person's identity, presentation of self, behavior, and interaction with others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62FB33B-62C5-4406-9CCA-3B71904F3C1C}"/>
              </a:ext>
            </a:extLst>
          </p:cNvPr>
          <p:cNvGrpSpPr/>
          <p:nvPr/>
        </p:nvGrpSpPr>
        <p:grpSpPr>
          <a:xfrm>
            <a:off x="2066922" y="4351350"/>
            <a:ext cx="8056075" cy="804672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369A242-FC1C-41D5-A295-EA67D725B3A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0ABAC57-361B-4823-B2FF-BBAFD2B8B86F}"/>
                </a:ext>
              </a:extLst>
            </p:cNvPr>
            <p:cNvSpPr txBox="1"/>
            <p:nvPr/>
          </p:nvSpPr>
          <p:spPr>
            <a:xfrm>
              <a:off x="631014" y="1905088"/>
              <a:ext cx="7786481" cy="4012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Sex and gender are not interchangeable.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9325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53598"/>
            <a:ext cx="9144001" cy="6117475"/>
            <a:chOff x="-1" y="678285"/>
            <a:chExt cx="9144001" cy="611747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7828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Sex and Gender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078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4424" y="1786285"/>
              <a:ext cx="7946653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Gender binary</a:t>
              </a:r>
              <a:r>
                <a:rPr lang="en-US" sz="2000" dirty="0">
                  <a:solidFill>
                    <a:schemeClr val="bg1"/>
                  </a:solidFill>
                </a:rPr>
                <a:t>: view of gender in two distinct, opposite, and disconnected forms of masculine and feminine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D44E623-8A0F-4CBF-A96E-72DC81FD2C24}"/>
              </a:ext>
            </a:extLst>
          </p:cNvPr>
          <p:cNvGrpSpPr/>
          <p:nvPr/>
        </p:nvGrpSpPr>
        <p:grpSpPr>
          <a:xfrm>
            <a:off x="2066922" y="252690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AD89B1C-6D28-43A2-AA5F-D19CCBB27B8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6D33E98-9E58-4CFF-A2DF-8D525816F55C}"/>
                </a:ext>
              </a:extLst>
            </p:cNvPr>
            <p:cNvSpPr txBox="1"/>
            <p:nvPr/>
          </p:nvSpPr>
          <p:spPr>
            <a:xfrm>
              <a:off x="654424" y="1786285"/>
              <a:ext cx="7946653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Gender spectrum</a:t>
              </a:r>
              <a:r>
                <a:rPr lang="en-US" sz="2000" dirty="0">
                  <a:solidFill>
                    <a:schemeClr val="bg1"/>
                  </a:solidFill>
                </a:rPr>
                <a:t>: method of describing gender without conforming to the gender binary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5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Sexual Orientation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Sexuality</a:t>
              </a:r>
              <a:r>
                <a:rPr lang="en-US" sz="2000" dirty="0">
                  <a:solidFill>
                    <a:schemeClr val="bg1"/>
                  </a:solidFill>
                </a:rPr>
                <a:t>: a person’s capacity to experience sexual feelings and attraction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1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Sexual orientation</a:t>
              </a:r>
              <a:r>
                <a:rPr lang="en-US" sz="2000" dirty="0">
                  <a:solidFill>
                    <a:schemeClr val="bg1"/>
                  </a:solidFill>
                </a:rPr>
                <a:t>: defined by a person’s physical, mental, emotional, and sexual attraction to a particular sex or lack thereof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Sexual orientation is broken into categories, some of which refer to romantic attraction.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0178437-871F-B57E-6F0B-D07D05CC4270}"/>
              </a:ext>
            </a:extLst>
          </p:cNvPr>
          <p:cNvGrpSpPr/>
          <p:nvPr/>
        </p:nvGrpSpPr>
        <p:grpSpPr>
          <a:xfrm>
            <a:off x="2066922" y="429678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F250C93-566D-EA89-7C91-42BA4D2801FF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64D44B5-8D68-1235-81C7-3D3E9DA0B20E}"/>
                </a:ext>
              </a:extLst>
            </p:cNvPr>
            <p:cNvSpPr txBox="1"/>
            <p:nvPr/>
          </p:nvSpPr>
          <p:spPr>
            <a:xfrm>
              <a:off x="633043" y="178210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People are often aware of their orientation in middle childhood or early adolescence.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2489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Sexual Orientation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252560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56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Heterosexism</a:t>
              </a:r>
              <a:r>
                <a:rPr lang="en-US" sz="2000" dirty="0">
                  <a:solidFill>
                    <a:schemeClr val="bg1"/>
                  </a:solidFill>
                </a:rPr>
                <a:t>: set of institutional practices that privilege heterosexuality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43856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24824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Homophobia</a:t>
              </a:r>
              <a:r>
                <a:rPr lang="en-US" sz="2000" dirty="0">
                  <a:solidFill>
                    <a:schemeClr val="bg1"/>
                  </a:solidFill>
                </a:rPr>
                <a:t>: extreme aversion to non-heterosexuality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7674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Gender Norms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7" y="1146873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Norms</a:t>
              </a:r>
              <a:r>
                <a:rPr lang="en-US" sz="2000" dirty="0">
                  <a:solidFill>
                    <a:schemeClr val="bg1"/>
                  </a:solidFill>
                </a:rPr>
                <a:t>: what is “normal” or expected; learned through </a:t>
              </a:r>
              <a:r>
                <a:rPr lang="en-US" sz="2000" b="1" dirty="0">
                  <a:solidFill>
                    <a:schemeClr val="bg1"/>
                  </a:solidFill>
                </a:rPr>
                <a:t>socialization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Gender norms</a:t>
              </a:r>
              <a:r>
                <a:rPr lang="en-US" sz="2000" dirty="0">
                  <a:solidFill>
                    <a:schemeClr val="bg1"/>
                  </a:solidFill>
                </a:rPr>
                <a:t>: behavior or attribute society attributes to a particular sex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1A26606-00F5-4EFD-BB93-0B5EA877F938}"/>
              </a:ext>
            </a:extLst>
          </p:cNvPr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E77D5B8-93DF-4409-8F93-AB1D63FBE93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3E031B3-CDFD-4CB2-9768-EB904504FFAA}"/>
                </a:ext>
              </a:extLst>
            </p:cNvPr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Gender norms are based on the male-female binary.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8800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5"/>
            <a:ext cx="9144001" cy="6099548"/>
            <a:chOff x="-1" y="696212"/>
            <a:chExt cx="9144001" cy="609954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Gender Identity and Expression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Gender identity</a:t>
              </a:r>
              <a:r>
                <a:rPr lang="en-US" sz="2000" dirty="0">
                  <a:solidFill>
                    <a:schemeClr val="bg1"/>
                  </a:solidFill>
                </a:rPr>
                <a:t>: internal perception of gender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Gender expression</a:t>
              </a:r>
              <a:r>
                <a:rPr lang="en-US" sz="2000" dirty="0">
                  <a:solidFill>
                    <a:schemeClr val="bg1"/>
                  </a:solidFill>
                </a:rPr>
                <a:t>: external presentation of self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Cisgender</a:t>
              </a:r>
              <a:r>
                <a:rPr lang="en-US" sz="2000" dirty="0">
                  <a:solidFill>
                    <a:schemeClr val="bg1"/>
                  </a:solidFill>
                </a:rPr>
                <a:t>: gender identity aligns with sex assigned at birth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Transgender</a:t>
              </a:r>
              <a:r>
                <a:rPr lang="en-US" sz="2000" dirty="0">
                  <a:solidFill>
                    <a:schemeClr val="bg1"/>
                  </a:solidFill>
                </a:rPr>
                <a:t>: gender identity is different from sex assigned at birth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925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5"/>
            <a:ext cx="9144001" cy="6099548"/>
            <a:chOff x="-1" y="696212"/>
            <a:chExt cx="9144001" cy="609954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Gender Identity and Expression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Gender fluidity</a:t>
              </a:r>
              <a:r>
                <a:rPr lang="en-US" sz="2000" dirty="0">
                  <a:solidFill>
                    <a:schemeClr val="bg1"/>
                  </a:solidFill>
                </a:rPr>
                <a:t>: when a person’s gender identity or expression changes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1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Gender nonbinary</a:t>
              </a:r>
              <a:r>
                <a:rPr lang="en-US" sz="2000" dirty="0">
                  <a:solidFill>
                    <a:schemeClr val="bg1"/>
                  </a:solidFill>
                </a:rPr>
                <a:t>, </a:t>
              </a:r>
              <a:r>
                <a:rPr lang="en-US" sz="2000" b="1" dirty="0">
                  <a:solidFill>
                    <a:schemeClr val="bg1"/>
                  </a:solidFill>
                </a:rPr>
                <a:t>gender nonconforming</a:t>
              </a:r>
              <a:r>
                <a:rPr lang="en-US" sz="2000" dirty="0">
                  <a:solidFill>
                    <a:schemeClr val="bg1"/>
                  </a:solidFill>
                </a:rPr>
                <a:t>, </a:t>
              </a:r>
              <a:r>
                <a:rPr lang="en-US" sz="2000" b="1" dirty="0">
                  <a:solidFill>
                    <a:schemeClr val="bg1"/>
                  </a:solidFill>
                </a:rPr>
                <a:t>genderqueer</a:t>
              </a:r>
              <a:r>
                <a:rPr lang="en-US" sz="2000" dirty="0">
                  <a:solidFill>
                    <a:schemeClr val="bg1"/>
                  </a:solidFill>
                </a:rPr>
                <a:t>: gender does not fit traditional categories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0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Gender dysphoria</a:t>
              </a:r>
              <a:r>
                <a:rPr lang="en-US" sz="2000" dirty="0">
                  <a:solidFill>
                    <a:schemeClr val="bg1"/>
                  </a:solidFill>
                </a:rPr>
                <a:t>: when someone doesn’t identify as the gender people assume they are, and this discrepancy causes significant distress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Transphobia</a:t>
              </a:r>
              <a:r>
                <a:rPr lang="en-US" sz="2000" dirty="0">
                  <a:solidFill>
                    <a:schemeClr val="bg1"/>
                  </a:solidFill>
                </a:rPr>
                <a:t>: irrational fear or aversion toward transgender people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7015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1261</TotalTime>
  <Words>424</Words>
  <Application>Microsoft Office PowerPoint</Application>
  <PresentationFormat>Widescreen</PresentationFormat>
  <Paragraphs>60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130</cp:revision>
  <dcterms:created xsi:type="dcterms:W3CDTF">2014-11-06T15:36:04Z</dcterms:created>
  <dcterms:modified xsi:type="dcterms:W3CDTF">2022-06-17T17:17:16Z</dcterms:modified>
</cp:coreProperties>
</file>