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2"/>
  </p:notesMasterIdLst>
  <p:sldIdLst>
    <p:sldId id="293" r:id="rId2"/>
    <p:sldId id="351" r:id="rId3"/>
    <p:sldId id="374" r:id="rId4"/>
    <p:sldId id="375" r:id="rId5"/>
    <p:sldId id="373" r:id="rId6"/>
    <p:sldId id="376" r:id="rId7"/>
    <p:sldId id="377" r:id="rId8"/>
    <p:sldId id="378" r:id="rId9"/>
    <p:sldId id="379" r:id="rId10"/>
    <p:sldId id="34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74"/>
            <p14:sldId id="375"/>
            <p14:sldId id="373"/>
            <p14:sldId id="376"/>
            <p14:sldId id="377"/>
            <p14:sldId id="378"/>
            <p14:sldId id="379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67336" autoAdjust="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08B0B-0677-47AC-9C71-461A6DC3E522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81F25-A5AE-4B00-B9EA-62D881D27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07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Gender stereotyping- overgeneralizing the attitudes, traits, or behavior patterns of certain genders.</a:t>
            </a:r>
          </a:p>
          <a:p>
            <a:endParaRPr lang="en-US" dirty="0"/>
          </a:p>
          <a:p>
            <a:r>
              <a:rPr lang="en-US" dirty="0"/>
              <a:t>Sexism- prejudiced beliefs that value one sex over another; discrimination at micro and macro</a:t>
            </a:r>
            <a:r>
              <a:rPr lang="en-US" baseline="0" dirty="0"/>
              <a:t> levels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81F25-A5AE-4B00-B9EA-62D881D27F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68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Women</a:t>
            </a:r>
            <a:r>
              <a:rPr lang="en-US" baseline="0" dirty="0"/>
              <a:t> earn an average of $0.79 to the $1.00 earned by a man. Black women earn $0.62.</a:t>
            </a:r>
          </a:p>
          <a:p>
            <a:r>
              <a:rPr lang="en-US" baseline="0" dirty="0"/>
              <a:t>Men in more positions of power, authority, and high earnings.</a:t>
            </a:r>
          </a:p>
          <a:p>
            <a:r>
              <a:rPr lang="en-US" baseline="0" dirty="0"/>
              <a:t>Women in more care taking position; experience the double shift and unpaid work more than men</a:t>
            </a:r>
          </a:p>
          <a:p>
            <a:r>
              <a:rPr lang="en-US" baseline="0" dirty="0"/>
              <a:t>The same tasks are not assigned to men and women universally, but men’s work almost always considered more vital.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81F25-A5AE-4B00-B9EA-62D881D27F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09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Friedrich </a:t>
            </a:r>
            <a:r>
              <a:rPr lang="en-US" dirty="0" err="1"/>
              <a:t>Engles</a:t>
            </a:r>
            <a:r>
              <a:rPr lang="en-US" dirty="0"/>
              <a:t>-</a:t>
            </a:r>
            <a:r>
              <a:rPr lang="en-US" baseline="0" dirty="0"/>
              <a:t> Women as proletariat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81F25-A5AE-4B00-B9EA-62D881D27F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84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Friedrich </a:t>
            </a:r>
            <a:r>
              <a:rPr lang="en-US" dirty="0" err="1"/>
              <a:t>Engles</a:t>
            </a:r>
            <a:r>
              <a:rPr lang="en-US" dirty="0"/>
              <a:t>-</a:t>
            </a:r>
            <a:r>
              <a:rPr lang="en-US" baseline="0" dirty="0"/>
              <a:t> Women as proletariat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81F25-A5AE-4B00-B9EA-62D881D27F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60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social construction of sexuality- how socially created definitions about the cultural appropriateness of sex-linked behavior shape the way people see and experience sexuality. </a:t>
            </a:r>
          </a:p>
          <a:p>
            <a:endParaRPr lang="en-US" dirty="0"/>
          </a:p>
          <a:p>
            <a:r>
              <a:rPr lang="en-US" dirty="0"/>
              <a:t>Biological determinism- the belief that the sexes behave differently due to differences in their biology.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881F25-A5AE-4B00-B9EA-62D881D27F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20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Gender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30"/>
            <a:ext cx="9144001" cy="6099543"/>
            <a:chOff x="-1" y="696217"/>
            <a:chExt cx="9144001" cy="609954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80885" y="1621220"/>
            <a:ext cx="86302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Socialization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Social stratification and inequality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Theoretical perspectives on gender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Children learn gender expectations through societal beliefs, values, and attitudes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2435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2" y="1943855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Stereotypes</a:t>
              </a:r>
              <a:r>
                <a:rPr lang="en-US" sz="2000" dirty="0">
                  <a:solidFill>
                    <a:schemeClr val="bg1"/>
                  </a:solidFill>
                </a:rPr>
                <a:t>: oversimplified notions about members of a group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44104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4" y="1905500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Sexism</a:t>
              </a:r>
              <a:r>
                <a:rPr lang="en-US" sz="2000" dirty="0">
                  <a:solidFill>
                    <a:schemeClr val="bg1"/>
                  </a:solidFill>
                </a:rPr>
                <a:t>: prejudiced beliefs that value one sex over another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FE9D765-2482-495B-A01C-EA1C655B13DC}"/>
              </a:ext>
            </a:extLst>
          </p:cNvPr>
          <p:cNvGrpSpPr/>
          <p:nvPr/>
        </p:nvGrpSpPr>
        <p:grpSpPr>
          <a:xfrm>
            <a:off x="2066922" y="435303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A9D11A8-00DE-40EF-840F-9E603FE6B2B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A37A63E-60D5-481F-A986-091232010AA3}"/>
                </a:ext>
              </a:extLst>
            </p:cNvPr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Sex discrimination occurs at micro and macro levels of society.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2195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2846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557462" y="2525898"/>
            <a:ext cx="7077075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0848" y="1940173"/>
              <a:ext cx="7807570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Family: parents socialize sons and daughters differently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557460" y="3437473"/>
            <a:ext cx="7077077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0430" y="1761050"/>
              <a:ext cx="7827988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Education: reinforce sense of competition instead of cooperation between girls and boys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57459" y="4349048"/>
            <a:ext cx="7077078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0429" y="1774450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Peer groups: children facilitate and apply normative gender expectations to others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557459" y="5257365"/>
            <a:ext cx="7077079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0428" y="1910768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Mass media: women in supporting roles, men in lead roles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51EC2A4-4F25-4CCA-AE7A-35AA556F58F1}"/>
              </a:ext>
            </a:extLst>
          </p:cNvPr>
          <p:cNvGrpSpPr/>
          <p:nvPr/>
        </p:nvGrpSpPr>
        <p:grpSpPr>
          <a:xfrm>
            <a:off x="2066922" y="161758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4D0ABA7-1D61-4846-A336-2AF72FF5C54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763DA05-2040-44B4-9C9B-929B2A1A1754}"/>
                </a:ext>
              </a:extLst>
            </p:cNvPr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Gender socialization occurs through four major agents: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663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Stratification and Inequality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5525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Stratification</a:t>
              </a:r>
              <a:r>
                <a:rPr lang="en-US" sz="2000" dirty="0">
                  <a:solidFill>
                    <a:schemeClr val="bg1"/>
                  </a:solidFill>
                </a:rPr>
                <a:t>: a system in which groups of people experience unequal access to basic yet highly valuable social resources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2958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Gender stratification especially clear in the economic realm.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037A123-DAA5-4AA6-B51B-928EC13F9327}"/>
              </a:ext>
            </a:extLst>
          </p:cNvPr>
          <p:cNvGrpSpPr/>
          <p:nvPr/>
        </p:nvGrpSpPr>
        <p:grpSpPr>
          <a:xfrm>
            <a:off x="2066922" y="343796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367B329-9733-4AC1-8887-CCE3E204621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E4A99B0-97B6-4CE6-87A7-839D228D010E}"/>
                </a:ext>
              </a:extLst>
            </p:cNvPr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Example: pay disparity between men and women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1606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62526" y="562563"/>
            <a:ext cx="1022684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6561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252639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48157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Example: during World War II women assumed both in-home and out-of-home work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6A3FD40-5430-4096-AF1F-A24BD1998908}"/>
              </a:ext>
            </a:extLst>
          </p:cNvPr>
          <p:cNvGrpSpPr/>
          <p:nvPr/>
        </p:nvGrpSpPr>
        <p:grpSpPr>
          <a:xfrm>
            <a:off x="2066922" y="161190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9826ED4-91C0-45F2-9D45-98A9002C8DB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4F66C3A-3739-4076-85E4-A41292CCD2F4}"/>
                </a:ext>
              </a:extLst>
            </p:cNvPr>
            <p:cNvSpPr txBox="1"/>
            <p:nvPr/>
          </p:nvSpPr>
          <p:spPr>
            <a:xfrm>
              <a:off x="648160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Functionalism</a:t>
              </a:r>
              <a:r>
                <a:rPr lang="en-US" sz="2000" dirty="0">
                  <a:solidFill>
                    <a:schemeClr val="bg1"/>
                  </a:solidFill>
                </a:rPr>
                <a:t>: before the pre-industrial era, gender expectations were functional and passed on for functionality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0604DF5-975B-4A35-B65D-4FA6698A05B2}"/>
              </a:ext>
            </a:extLst>
          </p:cNvPr>
          <p:cNvGrpSpPr/>
          <p:nvPr/>
        </p:nvGrpSpPr>
        <p:grpSpPr>
          <a:xfrm>
            <a:off x="2066922" y="34453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2FF1012-A6FB-43F5-BA96-7143BFFA48A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2419CB7-253D-4F5B-9D96-4D1C8E13EE30}"/>
                </a:ext>
              </a:extLst>
            </p:cNvPr>
            <p:cNvSpPr txBox="1"/>
            <p:nvPr/>
          </p:nvSpPr>
          <p:spPr>
            <a:xfrm>
              <a:off x="648158" y="178012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Society was out of balance after the war because men wanted their jobs back, but women didn’t want to forfeit their wages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918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62526" y="562562"/>
            <a:ext cx="1022684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16560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2527390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57039" y="2720687"/>
            <a:ext cx="7807571" cy="400110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Social problems are created when dominant groups exploit others.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595BF92-250B-47DE-A25B-8658920EBBA2}"/>
              </a:ext>
            </a:extLst>
          </p:cNvPr>
          <p:cNvGrpSpPr/>
          <p:nvPr/>
        </p:nvGrpSpPr>
        <p:grpSpPr>
          <a:xfrm>
            <a:off x="2066922" y="161518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72E589-DBA9-44DE-B161-89C48D9DFB6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685A108-395D-471B-945F-ECA20C38A538}"/>
                </a:ext>
              </a:extLst>
            </p:cNvPr>
            <p:cNvSpPr txBox="1"/>
            <p:nvPr/>
          </p:nvSpPr>
          <p:spPr>
            <a:xfrm>
              <a:off x="633041" y="1921739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Conflict theory</a:t>
              </a:r>
              <a:r>
                <a:rPr lang="en-US" sz="2000" dirty="0">
                  <a:solidFill>
                    <a:schemeClr val="bg1"/>
                  </a:solidFill>
                </a:rPr>
                <a:t>: struggle for dominance among social groups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1918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62526" y="562564"/>
            <a:ext cx="10226841" cy="6108509"/>
            <a:chOff x="-1" y="687251"/>
            <a:chExt cx="9144001" cy="610850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Theoretical Perspectives on 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23500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299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91605"/>
              <a:ext cx="7883428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Feminist theory</a:t>
              </a:r>
              <a:r>
                <a:rPr lang="en-US" sz="2000" dirty="0">
                  <a:solidFill>
                    <a:schemeClr val="bg1"/>
                  </a:solidFill>
                </a:rPr>
                <a:t>: type of conflict theory; specifically examines maintenance of gender norms and inequalities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2840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2" y="1786285"/>
              <a:ext cx="7883430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Radical feminism</a:t>
              </a:r>
              <a:r>
                <a:rPr lang="en-US" sz="2000" dirty="0">
                  <a:solidFill>
                    <a:schemeClr val="bg1"/>
                  </a:solidFill>
                </a:rPr>
                <a:t>: considers the role of family in perpetuating male dominance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4413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1" y="1786285"/>
              <a:ext cx="788343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Women’s views are often silenced, discredited, marginalized, and invalidated.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1620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962526" y="562561"/>
            <a:ext cx="102268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Theoretical Perspectives on Gender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09470" y="111856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299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Symbolic interactionism</a:t>
              </a:r>
              <a:r>
                <a:rPr lang="en-US" sz="2000" dirty="0">
                  <a:solidFill>
                    <a:schemeClr val="bg1"/>
                  </a:solidFill>
                </a:rPr>
                <a:t>: understanding human behavior by analyzing the critical role of symbols in human interaction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2841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1920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Meanings are attached to symbols, which are socially created and fluid.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44138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Doing gender</a:t>
              </a:r>
              <a:r>
                <a:rPr lang="en-US" sz="2000" dirty="0">
                  <a:solidFill>
                    <a:schemeClr val="bg1"/>
                  </a:solidFill>
                </a:rPr>
                <a:t>: when a person performs tasks or possesses characteristics based on the gender assigned to them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743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1373</TotalTime>
  <Words>502</Words>
  <Application>Microsoft Office PowerPoint</Application>
  <PresentationFormat>Widescreen</PresentationFormat>
  <Paragraphs>61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136</cp:revision>
  <dcterms:created xsi:type="dcterms:W3CDTF">2014-11-06T15:36:04Z</dcterms:created>
  <dcterms:modified xsi:type="dcterms:W3CDTF">2022-06-20T20:47:04Z</dcterms:modified>
</cp:coreProperties>
</file>