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1"/>
  </p:notesMasterIdLst>
  <p:sldIdLst>
    <p:sldId id="293" r:id="rId2"/>
    <p:sldId id="351" r:id="rId3"/>
    <p:sldId id="376" r:id="rId4"/>
    <p:sldId id="371" r:id="rId5"/>
    <p:sldId id="370" r:id="rId6"/>
    <p:sldId id="368" r:id="rId7"/>
    <p:sldId id="372" r:id="rId8"/>
    <p:sldId id="373" r:id="rId9"/>
    <p:sldId id="34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76"/>
            <p14:sldId id="371"/>
            <p14:sldId id="370"/>
            <p14:sldId id="368"/>
            <p14:sldId id="372"/>
            <p14:sldId id="373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386546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75730" autoAdjust="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E7E74-3770-4452-9A6B-7F4CB223A53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F4E119-CC9F-43F8-AB79-EA29B78BE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69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AARP-</a:t>
            </a:r>
            <a:r>
              <a:rPr lang="en-US" baseline="0" dirty="0"/>
              <a:t> 50+ eligible for membership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4E119-CC9F-43F8-AB79-EA29B78BEA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1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51535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Who Are the Elderly?</a:t>
            </a:r>
          </a:p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Aging in Society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765966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1734"/>
            <a:ext cx="9144001" cy="6109339"/>
            <a:chOff x="-1" y="686421"/>
            <a:chExt cx="9144001" cy="610933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642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547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84918" y="1618173"/>
            <a:ext cx="8622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Studying aging populations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Phases of aging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graying of the United States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Baby boomers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Aging around the world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7901"/>
            <a:ext cx="9144001" cy="6113172"/>
            <a:chOff x="-1" y="682588"/>
            <a:chExt cx="9144001" cy="611317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258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Studying Aging Populations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56196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60589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91558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Gerontology</a:t>
              </a:r>
              <a:r>
                <a:rPr lang="en-US" sz="2000" dirty="0">
                  <a:solidFill>
                    <a:schemeClr val="bg1"/>
                  </a:solidFill>
                </a:rPr>
                <a:t>: field of science that studies the process and challenges of aging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2593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Social gerontology</a:t>
              </a:r>
              <a:r>
                <a:rPr lang="en-US" sz="2000" dirty="0">
                  <a:solidFill>
                    <a:schemeClr val="bg1"/>
                  </a:solidFill>
                </a:rPr>
                <a:t>: specialized field that analyzes the social aspects of aging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F3AECDF-68B1-4361-BC87-4A9CF0F94406}"/>
              </a:ext>
            </a:extLst>
          </p:cNvPr>
          <p:cNvGrpSpPr/>
          <p:nvPr/>
        </p:nvGrpSpPr>
        <p:grpSpPr>
          <a:xfrm>
            <a:off x="2066922" y="343972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F446E4D-15C1-49E2-8666-91345D5B2555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C3A149A-C846-49FA-A32A-8FE5555034BB}"/>
                </a:ext>
              </a:extLst>
            </p:cNvPr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Aging involves the physiological process of growing older as well as attitudes and beliefs about the aging process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2695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7901"/>
            <a:ext cx="9144001" cy="6113172"/>
            <a:chOff x="-1" y="682588"/>
            <a:chExt cx="9144001" cy="611317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258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Studying Aging Populations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56196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0834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United States has been tracking age since 1790 with the first U.S. Census.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9969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2" y="193624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Median age in the United States is increasing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8860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Cohort</a:t>
              </a:r>
              <a:r>
                <a:rPr lang="en-US" sz="2000" dirty="0">
                  <a:solidFill>
                    <a:schemeClr val="bg1"/>
                  </a:solidFill>
                </a:rPr>
                <a:t>: group of people sharing a statistical/demographic trait (age)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066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7901"/>
            <a:ext cx="9144001" cy="6113172"/>
            <a:chOff x="-1" y="682588"/>
            <a:chExt cx="9144001" cy="611317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258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Phases of Aging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6196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0834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513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Three life-stage subgroups of “elderly”: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608549" y="2524595"/>
            <a:ext cx="6948739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65–74: Young-old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08549" y="3440933"/>
            <a:ext cx="6948740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75–84: Middle-old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608549" y="4348167"/>
            <a:ext cx="6948740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85 and above: Old-old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0598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7045"/>
            <a:ext cx="9144001" cy="6104028"/>
            <a:chOff x="-1" y="691732"/>
            <a:chExt cx="9144001" cy="61040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17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Graying of the United States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6196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0834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An increasingly larger percentage of the population is getting older.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9969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2" y="178586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“Elderly” can be socially constructed; definitions and interactions change between individuals and nations.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8860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931029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Different generations view aging differently.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3780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7901"/>
            <a:ext cx="9144001" cy="6113172"/>
            <a:chOff x="-1" y="682588"/>
            <a:chExt cx="9144001" cy="611317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258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Baby Boomers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56196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0834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Born between 1946–1964 during post-WWII baby boom; large generation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9969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Increased strain on health care system, including social security and Medicare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448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57901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Aging around the World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6196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0834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Dependency ratio</a:t>
              </a:r>
              <a:r>
                <a:rPr lang="en-US" sz="2000" dirty="0">
                  <a:solidFill>
                    <a:schemeClr val="bg1"/>
                  </a:solidFill>
                </a:rPr>
                <a:t>: the number of productive (working) versus nonproductive (nonworking) people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9969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Increasing size of elderly population globally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8860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Expectations for elder care vary by culture.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5138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1272</TotalTime>
  <Words>259</Words>
  <Application>Microsoft Office PowerPoint</Application>
  <PresentationFormat>Widescreen</PresentationFormat>
  <Paragraphs>42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131</cp:revision>
  <dcterms:created xsi:type="dcterms:W3CDTF">2014-11-06T15:36:04Z</dcterms:created>
  <dcterms:modified xsi:type="dcterms:W3CDTF">2022-06-17T13:41:42Z</dcterms:modified>
</cp:coreProperties>
</file>