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9"/>
  </p:notesMasterIdLst>
  <p:sldIdLst>
    <p:sldId id="293" r:id="rId2"/>
    <p:sldId id="351" r:id="rId3"/>
    <p:sldId id="324" r:id="rId4"/>
    <p:sldId id="370" r:id="rId5"/>
    <p:sldId id="371" r:id="rId6"/>
    <p:sldId id="372" r:id="rId7"/>
    <p:sldId id="34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24"/>
            <p14:sldId id="370"/>
            <p14:sldId id="371"/>
            <p14:sldId id="372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68066" autoAdjust="0"/>
  </p:normalViewPr>
  <p:slideViewPr>
    <p:cSldViewPr snapToGrid="0">
      <p:cViewPr varScale="1">
        <p:scale>
          <a:sx n="107" d="100"/>
          <a:sy n="107" d="100"/>
        </p:scale>
        <p:origin x="68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84C138-B4DF-4366-8123-6928A3488150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2F7BD-109D-495A-BAC1-DB65E7057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35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2F7BD-109D-495A-BAC1-DB65E705788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209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15439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What Is Marriage?</a:t>
            </a:r>
            <a:br>
              <a:rPr lang="en-US" sz="5400" dirty="0">
                <a:latin typeface="Century Gothic" panose="020B0502020202020204" pitchFamily="34" charset="0"/>
              </a:rPr>
            </a:br>
            <a:r>
              <a:rPr lang="en-US" sz="5400" dirty="0">
                <a:latin typeface="Century Gothic" panose="020B0502020202020204" pitchFamily="34" charset="0"/>
              </a:rPr>
              <a:t>What Is a Family?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693775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83975" y="1621219"/>
            <a:ext cx="86212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Defining family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Marriage patterns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Residency and lines of descent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Stages of family life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562564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Defining Family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066922" y="169233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69654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Marriage</a:t>
              </a:r>
              <a:r>
                <a:rPr lang="en-US" sz="2000" dirty="0">
                  <a:solidFill>
                    <a:schemeClr val="bg1"/>
                  </a:solidFill>
                </a:rPr>
                <a:t>: a legally recognized social contract between two people, traditionally based on a sexual relationship and implying permanence 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636527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793717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Family</a:t>
              </a:r>
              <a:r>
                <a:rPr lang="en-US" sz="2000" dirty="0">
                  <a:solidFill>
                    <a:schemeClr val="bg1"/>
                  </a:solidFill>
                </a:rPr>
                <a:t>: a socially recognized group that forms an emotional connection and serves as an economic unit of society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3FF3702-987C-5058-2578-CD8F2EEACFCD}"/>
              </a:ext>
            </a:extLst>
          </p:cNvPr>
          <p:cNvGrpSpPr/>
          <p:nvPr/>
        </p:nvGrpSpPr>
        <p:grpSpPr>
          <a:xfrm>
            <a:off x="2066922" y="3580718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A1EE7E4-CFDD-812A-A93D-3DE366D8C502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4276B85-69F6-9B32-5FD2-10483AA86D94}"/>
                </a:ext>
              </a:extLst>
            </p:cNvPr>
            <p:cNvSpPr txBox="1"/>
            <p:nvPr/>
          </p:nvSpPr>
          <p:spPr>
            <a:xfrm>
              <a:off x="633045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While family is a subjective concept, people in the United States typically agree that family is very important.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562563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Marriage Patterns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Meaning/purpose of marriage and spouse selection varies by culture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505718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Cohabitation: </a:t>
              </a:r>
              <a:r>
                <a:rPr lang="en-US" sz="2000" dirty="0">
                  <a:solidFill>
                    <a:schemeClr val="bg1"/>
                  </a:solidFill>
                </a:rPr>
                <a:t>when an unmarried couple shares a residence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340447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2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Monogamy</a:t>
              </a:r>
              <a:r>
                <a:rPr lang="en-US" sz="2000" dirty="0">
                  <a:solidFill>
                    <a:schemeClr val="bg1"/>
                  </a:solidFill>
                </a:rPr>
                <a:t>: when someone is married to only one person at a time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4214157-6013-4AEE-A8AC-1148B078343E}"/>
              </a:ext>
            </a:extLst>
          </p:cNvPr>
          <p:cNvGrpSpPr/>
          <p:nvPr/>
        </p:nvGrpSpPr>
        <p:grpSpPr>
          <a:xfrm>
            <a:off x="2066922" y="43032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41C4442-27D2-4C66-9AA8-C1F6C86B5D5A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C26BB1C-5AF1-48A3-BC73-E22082D08F2A}"/>
                </a:ext>
              </a:extLst>
            </p:cNvPr>
            <p:cNvSpPr txBox="1"/>
            <p:nvPr/>
          </p:nvSpPr>
          <p:spPr>
            <a:xfrm>
              <a:off x="633041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Polyamory</a:t>
              </a:r>
              <a:r>
                <a:rPr lang="en-US" sz="2000" dirty="0">
                  <a:solidFill>
                    <a:schemeClr val="bg1"/>
                  </a:solidFill>
                </a:rPr>
                <a:t>: the practice of engaging in multiple romantic relationships with consent from all involved </a:t>
              </a: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45F2B9CC-D5B4-9059-4A84-EAB1454D4E60}"/>
              </a:ext>
            </a:extLst>
          </p:cNvPr>
          <p:cNvSpPr/>
          <p:nvPr/>
        </p:nvSpPr>
        <p:spPr>
          <a:xfrm>
            <a:off x="2066922" y="5201986"/>
            <a:ext cx="8058154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B2BBF28-FC35-A3BE-BC57-A5B89D37ED34}"/>
              </a:ext>
            </a:extLst>
          </p:cNvPr>
          <p:cNvSpPr txBox="1"/>
          <p:nvPr/>
        </p:nvSpPr>
        <p:spPr>
          <a:xfrm>
            <a:off x="2192213" y="5405398"/>
            <a:ext cx="7807571" cy="400110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Polygamy: </a:t>
            </a:r>
            <a:r>
              <a:rPr lang="en-US" sz="2000" dirty="0">
                <a:solidFill>
                  <a:schemeClr val="bg1"/>
                </a:solidFill>
              </a:rPr>
              <a:t>being married to more than one person at a time</a:t>
            </a:r>
          </a:p>
        </p:txBody>
      </p:sp>
    </p:spTree>
    <p:extLst>
      <p:ext uri="{BB962C8B-B14F-4D97-AF65-F5344CB8AC3E}">
        <p14:creationId xmlns:p14="http://schemas.microsoft.com/office/powerpoint/2010/main" val="1121277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571528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Residency and Lines of Descent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91569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Kinship</a:t>
              </a:r>
              <a:r>
                <a:rPr lang="en-US" sz="2000" dirty="0">
                  <a:solidFill>
                    <a:schemeClr val="bg1"/>
                  </a:solidFill>
                </a:rPr>
                <a:t>: one’s traceable ancestry; two types are unilateral descent and bilateral descent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515877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Patrilocal residence</a:t>
              </a:r>
              <a:r>
                <a:rPr lang="en-US" sz="2000" dirty="0">
                  <a:solidFill>
                    <a:schemeClr val="bg1"/>
                  </a:solidFill>
                </a:rPr>
                <a:t>: wife lives with/near her husband’s blood relatives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3424518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40173"/>
              <a:ext cx="7968032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Matrilocal residence</a:t>
              </a:r>
              <a:r>
                <a:rPr lang="en-US" sz="2000" dirty="0">
                  <a:solidFill>
                    <a:schemeClr val="bg1"/>
                  </a:solidFill>
                </a:rPr>
                <a:t>: the husband lives with/near his wife’s blood relatives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53768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Stages of Family Life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93717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Family life cycle</a:t>
              </a:r>
              <a:r>
                <a:rPr lang="en-US" sz="2000" dirty="0">
                  <a:solidFill>
                    <a:schemeClr val="bg1"/>
                  </a:solidFill>
                </a:rPr>
                <a:t>: the set of predictable steps and patterns families experience over time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54790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Family success can be measured by adaptations to challenges and  transitions into each stage.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3493257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4" y="1787602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 </a:t>
              </a:r>
              <a:r>
                <a:rPr lang="en-US" sz="2000" b="1" dirty="0">
                  <a:solidFill>
                    <a:schemeClr val="bg1"/>
                  </a:solidFill>
                </a:rPr>
                <a:t>family life course</a:t>
              </a:r>
              <a:r>
                <a:rPr lang="en-US" sz="2000" dirty="0">
                  <a:solidFill>
                    <a:schemeClr val="bg1"/>
                  </a:solidFill>
                </a:rPr>
                <a:t> recognizes that family events and stages are more fluid than consecutive, linear stages.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52373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1238</TotalTime>
  <Words>254</Words>
  <Application>Microsoft Office PowerPoint</Application>
  <PresentationFormat>Widescreen</PresentationFormat>
  <Paragraphs>29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127</cp:revision>
  <dcterms:created xsi:type="dcterms:W3CDTF">2014-11-06T15:36:04Z</dcterms:created>
  <dcterms:modified xsi:type="dcterms:W3CDTF">2022-06-17T16:39:32Z</dcterms:modified>
</cp:coreProperties>
</file>