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24" r:id="rId4"/>
    <p:sldId id="353" r:id="rId5"/>
    <p:sldId id="354" r:id="rId6"/>
    <p:sldId id="355" r:id="rId7"/>
    <p:sldId id="356" r:id="rId8"/>
    <p:sldId id="358" r:id="rId9"/>
    <p:sldId id="34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4"/>
            <p14:sldId id="353"/>
            <p14:sldId id="354"/>
            <p14:sldId id="355"/>
            <p14:sldId id="356"/>
            <p14:sldId id="358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Variations in Family Life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Single parents, blended families, and foster families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Cohabitation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Same-sex couples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Staying single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87506" y="562563"/>
            <a:ext cx="10165976" cy="6108510"/>
            <a:chOff x="-636496" y="687250"/>
            <a:chExt cx="10165976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636496" y="687250"/>
              <a:ext cx="1016597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Single Parents, Blended Families, and Foster Families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Nuclear family</a:t>
              </a:r>
              <a:r>
                <a:rPr lang="en-US" sz="2000" dirty="0">
                  <a:solidFill>
                    <a:schemeClr val="bg1"/>
                  </a:solidFill>
                </a:rPr>
                <a:t>: married parents and children as the core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Extended family</a:t>
              </a:r>
              <a:r>
                <a:rPr lang="en-US" sz="2000" dirty="0">
                  <a:solidFill>
                    <a:schemeClr val="bg1"/>
                  </a:solidFill>
                </a:rPr>
                <a:t>: at least one parent and child plus other relatives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EED740-8270-BBD3-80BD-53715E4D48B9}"/>
              </a:ext>
            </a:extLst>
          </p:cNvPr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C89126E-DC01-709D-4405-82FA7D9DC7A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76B00AD-CCFA-0C3C-D688-EBC2CC513BC6}"/>
                </a:ext>
              </a:extLst>
            </p:cNvPr>
            <p:cNvSpPr txBox="1"/>
            <p:nvPr/>
          </p:nvSpPr>
          <p:spPr>
            <a:xfrm>
              <a:off x="633044" y="193686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Blended families</a:t>
              </a:r>
              <a:r>
                <a:rPr lang="en-US" sz="2000" dirty="0">
                  <a:solidFill>
                    <a:schemeClr val="bg1"/>
                  </a:solidFill>
                </a:rPr>
                <a:t>: those with stepparents and/or stepsiblings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A73C00A-39EE-B0C9-553A-9E5B3E01980A}"/>
              </a:ext>
            </a:extLst>
          </p:cNvPr>
          <p:cNvGrpSpPr/>
          <p:nvPr/>
        </p:nvGrpSpPr>
        <p:grpSpPr>
          <a:xfrm>
            <a:off x="2066922" y="429082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21FBAF5-9B4A-0C7F-2718-217B27786C5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D7A554D-204B-4C45-EDFB-6900B7893F3D}"/>
                </a:ext>
              </a:extLst>
            </p:cNvPr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Foster families</a:t>
              </a:r>
              <a:r>
                <a:rPr lang="en-US" sz="2000" dirty="0">
                  <a:solidFill>
                    <a:schemeClr val="bg1"/>
                  </a:solidFill>
                </a:rPr>
                <a:t>: parents cannot care for children for a wide array of arrangements and reasons; foster families care for the child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Cohabitation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When a couple lives together in a sexual relationship without being married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BCED74C-0335-4D50-AD3A-D967FEE230DA}"/>
              </a:ext>
            </a:extLst>
          </p:cNvPr>
          <p:cNvGrpSpPr/>
          <p:nvPr/>
        </p:nvGrpSpPr>
        <p:grpSpPr>
          <a:xfrm>
            <a:off x="2066922" y="24933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4732CD4-59B6-4E64-AA73-46D75D9D999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1AC4B8C-D25C-4782-A6B2-AE090895A05B}"/>
                </a:ext>
              </a:extLst>
            </p:cNvPr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Cohabitation has little effect on the success of a marriage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7990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Same-sex Couples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645692" y="2410897"/>
            <a:ext cx="690061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More coupling, the growing acceptance of LGBTQ+ people, and increase in people's willingness to share their identity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15304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 2015, the Supreme Court decision legalized same-sex marriage throughout the United States.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2" y="329138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No difference in quality between opposite-sex and same-sex parenting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5307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Staying Single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Neither married nor committed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3232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Many reasons to remain single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478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Both men and women experience pressure to marry, but there is more pressure for women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3785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5"/>
            <a:ext cx="9144001" cy="6108508"/>
            <a:chOff x="-1" y="687252"/>
            <a:chExt cx="9144001" cy="610850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Marriage and Family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008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205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Functionalism</a:t>
              </a:r>
              <a:r>
                <a:rPr lang="en-US" sz="2000" dirty="0">
                  <a:solidFill>
                    <a:schemeClr val="bg1"/>
                  </a:solidFill>
                </a:rPr>
                <a:t>: families are social institutions and groups that perform roles for society internally and externally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0618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1116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Functionalists perceive two primary divisions of labor within a marriage: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B9DA5F3-C82A-E4FF-4A2A-03AB21E95036}"/>
              </a:ext>
            </a:extLst>
          </p:cNvPr>
          <p:cNvGrpSpPr/>
          <p:nvPr/>
        </p:nvGrpSpPr>
        <p:grpSpPr>
          <a:xfrm>
            <a:off x="2066922" y="34003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DF171FD-C9D0-A545-E6B5-CB7BDEA5402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2B18E90-5188-C3D1-721A-CF5C469CADEF}"/>
                </a:ext>
              </a:extLst>
            </p:cNvPr>
            <p:cNvSpPr txBox="1"/>
            <p:nvPr/>
          </p:nvSpPr>
          <p:spPr>
            <a:xfrm>
              <a:off x="633045" y="191116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Instrumental function:</a:t>
              </a:r>
              <a:r>
                <a:rPr lang="en-US" sz="2000" dirty="0">
                  <a:solidFill>
                    <a:schemeClr val="bg1"/>
                  </a:solidFill>
                </a:rPr>
                <a:t> work outside of the home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4760968-A3E1-399B-3763-B037F5EE96A9}"/>
              </a:ext>
            </a:extLst>
          </p:cNvPr>
          <p:cNvGrpSpPr/>
          <p:nvPr/>
        </p:nvGrpSpPr>
        <p:grpSpPr>
          <a:xfrm>
            <a:off x="2066922" y="429956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5F211F-6885-6292-DE64-D0F973F85DC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F886FCB-9086-D01D-F541-1311A607672C}"/>
                </a:ext>
              </a:extLst>
            </p:cNvPr>
            <p:cNvSpPr txBox="1"/>
            <p:nvPr/>
          </p:nvSpPr>
          <p:spPr>
            <a:xfrm>
              <a:off x="633045" y="191116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Expressive function:</a:t>
              </a:r>
              <a:r>
                <a:rPr lang="en-US" sz="2000" dirty="0">
                  <a:solidFill>
                    <a:schemeClr val="bg1"/>
                  </a:solidFill>
                </a:rPr>
                <a:t> providing support within the home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3348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Marriage and Family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008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205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Conflict theory</a:t>
              </a:r>
              <a:r>
                <a:rPr lang="en-US" sz="2000" dirty="0">
                  <a:solidFill>
                    <a:schemeClr val="bg1"/>
                  </a:solidFill>
                </a:rPr>
                <a:t>: families can perpetuate inequality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340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Family can pass on social identities to reinforce stratification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230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6997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because families pass on their wealth to their children, social inequalities due to wealth are reinforced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9742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1413</TotalTime>
  <Words>288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132</cp:revision>
  <dcterms:created xsi:type="dcterms:W3CDTF">2014-11-06T15:36:04Z</dcterms:created>
  <dcterms:modified xsi:type="dcterms:W3CDTF">2022-06-21T14:29:22Z</dcterms:modified>
</cp:coreProperties>
</file>