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93" r:id="rId2"/>
    <p:sldId id="351" r:id="rId3"/>
    <p:sldId id="353" r:id="rId4"/>
    <p:sldId id="352" r:id="rId5"/>
    <p:sldId id="354" r:id="rId6"/>
    <p:sldId id="34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Title Slide" id="{C20EFC2B-9051-4829-A227-F214F56605EE}">
          <p14:sldIdLst>
            <p14:sldId id="293"/>
          </p14:sldIdLst>
        </p14:section>
        <p14:section name="Basic Template" id="{7905D23A-0D7F-465E-9A2A-8136E59C1D3A}">
          <p14:sldIdLst>
            <p14:sldId id="351"/>
          </p14:sldIdLst>
        </p14:section>
        <p14:section name="Bullet Lists" id="{75E99226-54C6-4B40-9F9B-803C5E10A6BA}">
          <p14:sldIdLst>
            <p14:sldId id="353"/>
            <p14:sldId id="352"/>
            <p14:sldId id="354"/>
          </p14:sldIdLst>
        </p14:section>
        <p14:section name="Final Screen" id="{941AB549-D318-4A60-B111-F18247015FD3}">
          <p14:sldIdLst>
            <p14:sldId id="34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86546"/>
    <a:srgbClr val="627981"/>
    <a:srgbClr val="C7D4CB"/>
    <a:srgbClr val="314C57"/>
    <a:srgbClr val="F3EDE7"/>
    <a:srgbClr val="CCA49C"/>
    <a:srgbClr val="F2E2D2"/>
    <a:srgbClr val="318295"/>
    <a:srgbClr val="5A7E83"/>
    <a:srgbClr val="88564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169" autoAdjust="0"/>
    <p:restoredTop sz="94660"/>
  </p:normalViewPr>
  <p:slideViewPr>
    <p:cSldViewPr snapToGrid="0">
      <p:cViewPr varScale="1">
        <p:scale>
          <a:sx n="107" d="100"/>
          <a:sy n="107" d="100"/>
        </p:scale>
        <p:origin x="684" y="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843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80865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782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3184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5993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8384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9270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648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248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93379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116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6/17/2022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71989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1"/>
            <a:ext cx="12192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1524000" y="2618119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latin typeface="Century Gothic" panose="020B0502020202020204" pitchFamily="34" charset="0"/>
              </a:rPr>
              <a:t>World Religions</a:t>
            </a:r>
          </a:p>
        </p:txBody>
      </p:sp>
      <p:cxnSp>
        <p:nvCxnSpPr>
          <p:cNvPr id="14" name="Straight Connector 13"/>
          <p:cNvCxnSpPr/>
          <p:nvPr/>
        </p:nvCxnSpPr>
        <p:spPr>
          <a:xfrm>
            <a:off x="3071447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481648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3071447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71528"/>
            <a:ext cx="9144001" cy="6099545"/>
            <a:chOff x="-1" y="696215"/>
            <a:chExt cx="9144001" cy="6099545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96215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Lesson Goals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Box 2"/>
          <p:cNvSpPr txBox="1"/>
          <p:nvPr/>
        </p:nvSpPr>
        <p:spPr>
          <a:xfrm>
            <a:off x="1748659" y="1621222"/>
            <a:ext cx="869468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Types of religious organizations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Types of religions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400" dirty="0"/>
              <a:t>The world’s major religions and philosophies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1"/>
            <a:ext cx="9144001" cy="6108512"/>
            <a:chOff x="-1" y="687248"/>
            <a:chExt cx="9144001" cy="6108512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8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Types of Religious Organizations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Cult</a:t>
              </a:r>
              <a:r>
                <a:rPr lang="en-US" sz="2000" dirty="0">
                  <a:solidFill>
                    <a:schemeClr val="bg1"/>
                  </a:solidFill>
                </a:rPr>
                <a:t>: new religious group; almost all major religions started as cults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79865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Ecclesia</a:t>
              </a:r>
              <a:r>
                <a:rPr lang="en-US" sz="2000" dirty="0">
                  <a:solidFill>
                    <a:schemeClr val="bg1"/>
                  </a:solidFill>
                </a:rPr>
                <a:t>: a nationally recognized or official religion that holds a religious monopoly and is closely allied with state and secular powers 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2066922" y="3397030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633045" y="179865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Denomination</a:t>
              </a:r>
              <a:r>
                <a:rPr lang="en-US" sz="2000" dirty="0">
                  <a:solidFill>
                    <a:schemeClr val="bg1"/>
                  </a:solidFill>
                </a:rPr>
                <a:t>: religious organizations that are large and mainstream but do not claim to be official or state sponsored 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42859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5" y="1798653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b="1" dirty="0">
                  <a:solidFill>
                    <a:schemeClr val="bg1"/>
                  </a:solidFill>
                </a:rPr>
                <a:t>Sect</a:t>
              </a:r>
              <a:r>
                <a:rPr lang="en-US" sz="2000" dirty="0">
                  <a:solidFill>
                    <a:schemeClr val="bg1"/>
                  </a:solidFill>
                </a:rPr>
                <a:t>: a small religious group that grows into a denomination and/or breaks away from one; differ from established sects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39418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4"/>
            <a:ext cx="9144001" cy="6108509"/>
            <a:chOff x="-1" y="687251"/>
            <a:chExt cx="9144001" cy="6108509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5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Types of Religions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066922" y="1616772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2" y="1787580"/>
              <a:ext cx="7807571" cy="707886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 variety of disciplines have attempted to classify religions, such as by who/what people worship</a:t>
              </a:r>
            </a:p>
          </p:txBody>
        </p:sp>
      </p:grpSp>
      <p:grpSp>
        <p:nvGrpSpPr>
          <p:cNvPr id="20" name="Group 19"/>
          <p:cNvGrpSpPr/>
          <p:nvPr/>
        </p:nvGrpSpPr>
        <p:grpSpPr>
          <a:xfrm>
            <a:off x="2066922" y="2508124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1" name="Rectangle 20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633045" y="1941462"/>
              <a:ext cx="7807572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Many religions fall into more than one category</a:t>
              </a:r>
            </a:p>
          </p:txBody>
        </p:sp>
      </p:grpSp>
      <p:grpSp>
        <p:nvGrpSpPr>
          <p:cNvPr id="27" name="Group 26"/>
          <p:cNvGrpSpPr/>
          <p:nvPr/>
        </p:nvGrpSpPr>
        <p:grpSpPr>
          <a:xfrm>
            <a:off x="2066922" y="3399476"/>
            <a:ext cx="8058154" cy="806935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/>
            <p:cNvSpPr txBox="1"/>
            <p:nvPr/>
          </p:nvSpPr>
          <p:spPr>
            <a:xfrm>
              <a:off x="633042" y="1940173"/>
              <a:ext cx="7807571" cy="40011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000" dirty="0">
                  <a:solidFill>
                    <a:schemeClr val="bg1"/>
                  </a:solidFill>
                </a:rPr>
                <a:t>All societies have atheists and agnostics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466763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1524001" y="562562"/>
            <a:ext cx="9144001" cy="6108511"/>
            <a:chOff x="-1" y="687249"/>
            <a:chExt cx="9144001" cy="6108511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687249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latin typeface="Century Gothic" panose="020B0502020202020204" pitchFamily="34" charset="0"/>
                </a:rPr>
                <a:t>The World’s Major Religions and Philosophies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1881188" y="115583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564691" y="1615439"/>
            <a:ext cx="1828800" cy="1188720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41197" y="2008639"/>
              <a:ext cx="7807569" cy="269639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Hinduism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3978609" y="1615439"/>
            <a:ext cx="1828800" cy="1188720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19" name="Rectangle 18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633044" y="2004426"/>
              <a:ext cx="7807570" cy="27160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Buddhism </a:t>
              </a:r>
            </a:p>
          </p:txBody>
        </p:sp>
      </p:grpSp>
      <p:grpSp>
        <p:nvGrpSpPr>
          <p:cNvPr id="31" name="Group 30"/>
          <p:cNvGrpSpPr/>
          <p:nvPr/>
        </p:nvGrpSpPr>
        <p:grpSpPr>
          <a:xfrm>
            <a:off x="6380458" y="1615439"/>
            <a:ext cx="1828800" cy="1188720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2" name="Rectangle 31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633044" y="2004553"/>
              <a:ext cx="7807570" cy="27160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Confucianism </a:t>
              </a:r>
            </a:p>
          </p:txBody>
        </p:sp>
      </p:grpSp>
      <p:grpSp>
        <p:nvGrpSpPr>
          <p:cNvPr id="34" name="Group 33"/>
          <p:cNvGrpSpPr/>
          <p:nvPr/>
        </p:nvGrpSpPr>
        <p:grpSpPr>
          <a:xfrm>
            <a:off x="8794376" y="1613274"/>
            <a:ext cx="1828800" cy="1188720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35" name="Rectangle 34"/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633370" y="2004426"/>
              <a:ext cx="7807570" cy="27160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Taoism </a:t>
              </a:r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388B8374-2439-4BE9-973A-086242A72383}"/>
              </a:ext>
            </a:extLst>
          </p:cNvPr>
          <p:cNvGrpSpPr/>
          <p:nvPr/>
        </p:nvGrpSpPr>
        <p:grpSpPr>
          <a:xfrm>
            <a:off x="2814327" y="3167102"/>
            <a:ext cx="1828800" cy="1188720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28" name="Rectangle 27">
              <a:extLst>
                <a:ext uri="{FF2B5EF4-FFF2-40B4-BE49-F238E27FC236}">
                  <a16:creationId xmlns:a16="http://schemas.microsoft.com/office/drawing/2014/main" id="{F5B6BBA0-7CB7-4F71-AC57-4F2169A67068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29" name="TextBox 28">
              <a:extLst>
                <a:ext uri="{FF2B5EF4-FFF2-40B4-BE49-F238E27FC236}">
                  <a16:creationId xmlns:a16="http://schemas.microsoft.com/office/drawing/2014/main" id="{4DA17E79-EACC-4E5E-B7F2-5A36D3ED377B}"/>
                </a:ext>
              </a:extLst>
            </p:cNvPr>
            <p:cNvSpPr txBox="1"/>
            <p:nvPr/>
          </p:nvSpPr>
          <p:spPr>
            <a:xfrm>
              <a:off x="633044" y="2017539"/>
              <a:ext cx="7807570" cy="27160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Judaism </a:t>
              </a:r>
            </a:p>
          </p:txBody>
        </p:sp>
      </p:grpSp>
      <p:grpSp>
        <p:nvGrpSpPr>
          <p:cNvPr id="46" name="Group 45">
            <a:extLst>
              <a:ext uri="{FF2B5EF4-FFF2-40B4-BE49-F238E27FC236}">
                <a16:creationId xmlns:a16="http://schemas.microsoft.com/office/drawing/2014/main" id="{98811FC8-6CE9-45CB-A35A-528A19BD09EC}"/>
              </a:ext>
            </a:extLst>
          </p:cNvPr>
          <p:cNvGrpSpPr/>
          <p:nvPr/>
        </p:nvGrpSpPr>
        <p:grpSpPr>
          <a:xfrm>
            <a:off x="5181600" y="3167102"/>
            <a:ext cx="1828800" cy="1188720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82A4B9FA-43D2-44E4-BA29-7F1F4FE320B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48" name="TextBox 47">
              <a:extLst>
                <a:ext uri="{FF2B5EF4-FFF2-40B4-BE49-F238E27FC236}">
                  <a16:creationId xmlns:a16="http://schemas.microsoft.com/office/drawing/2014/main" id="{1A186010-470E-4271-982D-EDF1081F58FF}"/>
                </a:ext>
              </a:extLst>
            </p:cNvPr>
            <p:cNvSpPr txBox="1"/>
            <p:nvPr/>
          </p:nvSpPr>
          <p:spPr>
            <a:xfrm>
              <a:off x="633044" y="2017539"/>
              <a:ext cx="7807570" cy="27160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Islam </a:t>
              </a:r>
            </a:p>
          </p:txBody>
        </p:sp>
      </p:grpSp>
      <p:grpSp>
        <p:nvGrpSpPr>
          <p:cNvPr id="49" name="Group 48">
            <a:extLst>
              <a:ext uri="{FF2B5EF4-FFF2-40B4-BE49-F238E27FC236}">
                <a16:creationId xmlns:a16="http://schemas.microsoft.com/office/drawing/2014/main" id="{4C7694EB-9517-48B0-928D-902A86810443}"/>
              </a:ext>
            </a:extLst>
          </p:cNvPr>
          <p:cNvGrpSpPr/>
          <p:nvPr/>
        </p:nvGrpSpPr>
        <p:grpSpPr>
          <a:xfrm>
            <a:off x="7548873" y="3167102"/>
            <a:ext cx="1828800" cy="1188720"/>
            <a:chOff x="542923" y="1736761"/>
            <a:chExt cx="8058154" cy="806935"/>
          </a:xfrm>
          <a:solidFill>
            <a:srgbClr val="627981"/>
          </a:solidFill>
        </p:grpSpPr>
        <p:sp>
          <p:nvSpPr>
            <p:cNvPr id="50" name="Rectangle 49">
              <a:extLst>
                <a:ext uri="{FF2B5EF4-FFF2-40B4-BE49-F238E27FC236}">
                  <a16:creationId xmlns:a16="http://schemas.microsoft.com/office/drawing/2014/main" id="{6E3DED68-10D5-4157-96BA-D512EBAC0F9A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bg1"/>
                </a:solidFill>
              </a:endParaRPr>
            </a:p>
          </p:txBody>
        </p:sp>
        <p:sp>
          <p:nvSpPr>
            <p:cNvPr id="51" name="TextBox 50">
              <a:extLst>
                <a:ext uri="{FF2B5EF4-FFF2-40B4-BE49-F238E27FC236}">
                  <a16:creationId xmlns:a16="http://schemas.microsoft.com/office/drawing/2014/main" id="{607D4D6B-137A-4749-A4B8-6CCED3ECDFF3}"/>
                </a:ext>
              </a:extLst>
            </p:cNvPr>
            <p:cNvSpPr txBox="1"/>
            <p:nvPr/>
          </p:nvSpPr>
          <p:spPr>
            <a:xfrm>
              <a:off x="633044" y="2017539"/>
              <a:ext cx="7807570" cy="271605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sz="2000" dirty="0">
                  <a:solidFill>
                    <a:schemeClr val="bg1"/>
                  </a:solidFill>
                </a:rPr>
                <a:t>Christianity 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393423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1859169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524000" y="1410227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1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66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17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68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1237</TotalTime>
  <Words>158</Words>
  <Application>Microsoft Office PowerPoint</Application>
  <PresentationFormat>Widescreen</PresentationFormat>
  <Paragraphs>28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 Juber</cp:lastModifiedBy>
  <cp:revision>129</cp:revision>
  <dcterms:created xsi:type="dcterms:W3CDTF">2014-11-06T15:36:04Z</dcterms:created>
  <dcterms:modified xsi:type="dcterms:W3CDTF">2022-06-17T17:26:28Z</dcterms:modified>
</cp:coreProperties>
</file>