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6" r:id="rId1"/>
  </p:sldMasterIdLst>
  <p:notesMasterIdLst>
    <p:notesMasterId r:id="rId11"/>
  </p:notesMasterIdLst>
  <p:sldIdLst>
    <p:sldId id="293" r:id="rId2"/>
    <p:sldId id="351" r:id="rId3"/>
    <p:sldId id="352" r:id="rId4"/>
    <p:sldId id="353" r:id="rId5"/>
    <p:sldId id="354" r:id="rId6"/>
    <p:sldId id="356" r:id="rId7"/>
    <p:sldId id="357" r:id="rId8"/>
    <p:sldId id="359" r:id="rId9"/>
    <p:sldId id="340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Title Slide" id="{C20EFC2B-9051-4829-A227-F214F56605EE}">
          <p14:sldIdLst>
            <p14:sldId id="293"/>
          </p14:sldIdLst>
        </p14:section>
        <p14:section name="Basic Template" id="{7905D23A-0D7F-465E-9A2A-8136E59C1D3A}">
          <p14:sldIdLst>
            <p14:sldId id="351"/>
          </p14:sldIdLst>
        </p14:section>
        <p14:section name="Bullet Lists" id="{75E99226-54C6-4B40-9F9B-803C5E10A6BA}">
          <p14:sldIdLst>
            <p14:sldId id="352"/>
            <p14:sldId id="353"/>
            <p14:sldId id="354"/>
            <p14:sldId id="356"/>
            <p14:sldId id="357"/>
            <p14:sldId id="359"/>
          </p14:sldIdLst>
        </p14:section>
        <p14:section name="Final Screen" id="{941AB549-D318-4A60-B111-F18247015FD3}">
          <p14:sldIdLst>
            <p14:sldId id="34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86546"/>
    <a:srgbClr val="627981"/>
    <a:srgbClr val="C7D4CB"/>
    <a:srgbClr val="314C57"/>
    <a:srgbClr val="F3EDE7"/>
    <a:srgbClr val="CCA49C"/>
    <a:srgbClr val="F2E2D2"/>
    <a:srgbClr val="318295"/>
    <a:srgbClr val="5A7E83"/>
    <a:srgbClr val="8856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169" autoAdjust="0"/>
    <p:restoredTop sz="72495" autoAdjust="0"/>
  </p:normalViewPr>
  <p:slideViewPr>
    <p:cSldViewPr snapToGrid="0">
      <p:cViewPr varScale="1">
        <p:scale>
          <a:sx n="107" d="100"/>
          <a:sy n="107" d="100"/>
        </p:scale>
        <p:origin x="684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C9FB46-776F-458B-BE24-C1DBD833A5F8}" type="datetimeFigureOut">
              <a:rPr lang="en-US" smtClean="0"/>
              <a:t>6/18/2022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71DFCD-A39D-4EA6-BDEA-66CE727208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38631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Public school alternatives to traditional schools include private schools, vocational schools, special education schools, magnet schools, charter schools, alternative schools, early college schools, virtual schools, and homeschooling.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71DFCD-A39D-4EA6-BDEA-66CE727208FC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51481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843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80865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78281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1840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05993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83847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6/18/2022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92702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6/18/2022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6487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6/18/2022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68248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93379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11611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6/18/2022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71989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1"/>
            <a:ext cx="12192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24000" y="2618119"/>
            <a:ext cx="9144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5400" dirty="0">
                <a:latin typeface="Century Gothic" panose="020B0502020202020204" pitchFamily="34" charset="0"/>
              </a:rPr>
              <a:t>Issues in Education</a:t>
            </a:r>
          </a:p>
        </p:txBody>
      </p:sp>
      <p:cxnSp>
        <p:nvCxnSpPr>
          <p:cNvPr id="14" name="Straight Connector 13"/>
          <p:cNvCxnSpPr/>
          <p:nvPr/>
        </p:nvCxnSpPr>
        <p:spPr>
          <a:xfrm>
            <a:off x="3071447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81648" y="320478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3071447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19877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80493"/>
            <a:ext cx="9144001" cy="6090580"/>
            <a:chOff x="-1" y="705180"/>
            <a:chExt cx="9144001" cy="6090580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705180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Lesson Goals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1748659" y="1621221"/>
            <a:ext cx="869468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Equal education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Transfers and busing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No Child Left Behind and Every Student Succeeds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Students with disabilities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School choice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Remote and hybrid schooling</a:t>
            </a:r>
          </a:p>
        </p:txBody>
      </p:sp>
    </p:spTree>
    <p:extLst>
      <p:ext uri="{BB962C8B-B14F-4D97-AF65-F5344CB8AC3E}">
        <p14:creationId xmlns:p14="http://schemas.microsoft.com/office/powerpoint/2010/main" val="4434565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62563"/>
            <a:ext cx="9144001" cy="6108510"/>
            <a:chOff x="-1" y="687250"/>
            <a:chExt cx="9144001" cy="6108510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687250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Equal Education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2" y="1616772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4" y="1787509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Before </a:t>
              </a:r>
              <a:r>
                <a:rPr lang="en-US" sz="2000" i="1" dirty="0">
                  <a:solidFill>
                    <a:schemeClr val="bg1"/>
                  </a:solidFill>
                </a:rPr>
                <a:t>Brown v. Board of Education </a:t>
              </a:r>
              <a:r>
                <a:rPr lang="en-US" sz="2000" dirty="0">
                  <a:solidFill>
                    <a:schemeClr val="bg1"/>
                  </a:solidFill>
                </a:rPr>
                <a:t>in 1954, schools allowed racial segregation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2066922" y="2508124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1" name="Rectangle 20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33045" y="1780481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Gaps in education from long-term embedded effects of racism, discrimination, and disadvantage</a:t>
              </a:r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2CD52030-85E8-466A-9311-62BDAE8E439C}"/>
              </a:ext>
            </a:extLst>
          </p:cNvPr>
          <p:cNvGrpSpPr/>
          <p:nvPr/>
        </p:nvGrpSpPr>
        <p:grpSpPr>
          <a:xfrm>
            <a:off x="2066922" y="3394856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D8145F45-CD39-480B-B911-CB1AF0BB00E6}"/>
                </a:ext>
              </a:extLst>
            </p:cNvPr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0402C08A-D092-4ECF-9408-E02F5B4365B9}"/>
                </a:ext>
              </a:extLst>
            </p:cNvPr>
            <p:cNvSpPr txBox="1"/>
            <p:nvPr/>
          </p:nvSpPr>
          <p:spPr>
            <a:xfrm>
              <a:off x="633045" y="1803341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solidFill>
                    <a:schemeClr val="bg1"/>
                  </a:solidFill>
                </a:rPr>
                <a:t>Universal access</a:t>
              </a:r>
              <a:r>
                <a:rPr lang="en-US" sz="2000" dirty="0">
                  <a:solidFill>
                    <a:schemeClr val="bg1"/>
                  </a:solidFill>
                </a:rPr>
                <a:t>: the public school system is mandated to accept and retain all students regardless of race, ethnicity, religion, social class, etc.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7671783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71528"/>
            <a:ext cx="9144001" cy="6099545"/>
            <a:chOff x="-1" y="696215"/>
            <a:chExt cx="9144001" cy="6099545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696215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Transfers and Busing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3" y="2495891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5" y="1780481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U.S. courts ordered schools to begin “busing” and brought students from outside their neighborhoods to balance racial diversity</a:t>
              </a:r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2BA09E8F-D76B-438E-8161-905C6E9F6C2D}"/>
              </a:ext>
            </a:extLst>
          </p:cNvPr>
          <p:cNvGrpSpPr/>
          <p:nvPr/>
        </p:nvGrpSpPr>
        <p:grpSpPr>
          <a:xfrm>
            <a:off x="2071962" y="1613457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B5302086-5647-4ACB-B09F-0CFEB1A9004C}"/>
                </a:ext>
              </a:extLst>
            </p:cNvPr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5D93684C-F5F4-44C6-A9E6-61C76A5485A1}"/>
                </a:ext>
              </a:extLst>
            </p:cNvPr>
            <p:cNvSpPr txBox="1"/>
            <p:nvPr/>
          </p:nvSpPr>
          <p:spPr>
            <a:xfrm>
              <a:off x="633045" y="1803341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After </a:t>
              </a:r>
              <a:r>
                <a:rPr lang="en-US" sz="2000" i="1" dirty="0">
                  <a:solidFill>
                    <a:schemeClr val="bg1"/>
                  </a:solidFill>
                </a:rPr>
                <a:t>Brown v. Board of Education</a:t>
              </a:r>
              <a:r>
                <a:rPr lang="en-US" sz="2000" dirty="0">
                  <a:solidFill>
                    <a:schemeClr val="bg1"/>
                  </a:solidFill>
                </a:rPr>
                <a:t>, students in certain New York City neighborhoods were still receiving inferior education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9018556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143000" y="562563"/>
            <a:ext cx="952500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latin typeface="Century Gothic" panose="020B0502020202020204" pitchFamily="34" charset="0"/>
              </a:rPr>
              <a:t>No Child Left Behind and Every Student Succeeds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2" y="1616772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5" y="1786874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solidFill>
                    <a:schemeClr val="bg1"/>
                  </a:solidFill>
                </a:rPr>
                <a:t>No Child Left Behind </a:t>
              </a:r>
              <a:r>
                <a:rPr lang="en-US" sz="2000" dirty="0">
                  <a:solidFill>
                    <a:schemeClr val="bg1"/>
                  </a:solidFill>
                </a:rPr>
                <a:t>(2001): required states to test students in designated grades, with results determining federal funding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2066922" y="2519968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4" name="Rectangle 23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>
                <a:solidFill>
                  <a:schemeClr val="bg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01072" y="1786285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solidFill>
                    <a:schemeClr val="bg1"/>
                  </a:solidFill>
                </a:rPr>
                <a:t>Every Student Succeeds Act </a:t>
              </a:r>
              <a:r>
                <a:rPr lang="en-US" sz="2000" dirty="0">
                  <a:solidFill>
                    <a:schemeClr val="bg1"/>
                  </a:solidFill>
                </a:rPr>
                <a:t>(2015): decreased federal role in education; annual testing still required, but states had accountability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6452883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71528"/>
            <a:ext cx="9144001" cy="6099545"/>
            <a:chOff x="-1" y="696215"/>
            <a:chExt cx="9144001" cy="6099545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696215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Students with Disabilities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2" y="1616772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5" y="1780481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Schools continuously increase investment in the quality of education for students with disabilities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2066922" y="2522763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4" name="Rectangle 23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33045" y="1940501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No Child Left Behind had mixed results for students with disabilities</a:t>
              </a:r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2066922" y="3428754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8" name="Rectangle 27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633043" y="1940173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Financial concerns and the gaps in diagnosis are concerns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0364931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71529"/>
            <a:ext cx="9144001" cy="6099544"/>
            <a:chOff x="-1" y="696216"/>
            <a:chExt cx="9144001" cy="6099544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696216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School Choice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0" name="Group 19"/>
          <p:cNvGrpSpPr/>
          <p:nvPr/>
        </p:nvGrpSpPr>
        <p:grpSpPr>
          <a:xfrm>
            <a:off x="2031750" y="1483920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1" name="Rectangle 20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33045" y="1780481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Having choices allows parents and students to have a more effective educational experience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2031750" y="2416495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4" name="Rectangle 23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33043" y="1786285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Many reasons for seeking out alternative options, such as philosophy, previous school experiences, or career preparation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2638322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71527"/>
            <a:ext cx="9144001" cy="6099546"/>
            <a:chOff x="-1" y="696214"/>
            <a:chExt cx="9144001" cy="6099546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696214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Remote and Hybrid Schooling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2" y="1616772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5" y="1780481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COVID-19 was among the most disruptive events in U.S. education; everyone was affected, from K-12 through college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2066922" y="2508124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1" name="Rectangle 20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33045" y="1780481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Most outcomes were negative; the pandemic amplified other challenges in education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2066922" y="3397030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4" name="Rectangle 23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33045" y="1780481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Positive outcomes include promotion of new techniques of teaching, learning, connection, and caretaking for students and teachers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7669660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1859169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524000" y="1410227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72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1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6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8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30297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1219</TotalTime>
  <Words>363</Words>
  <Application>Microsoft Office PowerPoint</Application>
  <PresentationFormat>Widescreen</PresentationFormat>
  <Paragraphs>39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Century Gothic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Chelsie Messenger</dc:creator>
  <cp:lastModifiedBy>Sara Juber</cp:lastModifiedBy>
  <cp:revision>132</cp:revision>
  <dcterms:created xsi:type="dcterms:W3CDTF">2014-11-06T15:36:04Z</dcterms:created>
  <dcterms:modified xsi:type="dcterms:W3CDTF">2022-06-18T20:21:38Z</dcterms:modified>
</cp:coreProperties>
</file>