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48" r:id="rId4"/>
    <p:sldId id="367" r:id="rId5"/>
    <p:sldId id="368" r:id="rId6"/>
    <p:sldId id="369" r:id="rId7"/>
    <p:sldId id="353" r:id="rId8"/>
    <p:sldId id="370" r:id="rId9"/>
    <p:sldId id="365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48"/>
            <p14:sldId id="367"/>
            <p14:sldId id="368"/>
            <p14:sldId id="369"/>
            <p14:sldId id="353"/>
            <p14:sldId id="370"/>
          </p14:sldIdLst>
        </p14:section>
        <p14:section name="Boxes" id="{BC8DCA9B-1D1A-45EE-A36C-A4F5E0816D56}">
          <p14:sldIdLst>
            <p14:sldId id="365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Approaches to Sociological Research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46654"/>
            <a:ext cx="9144003" cy="6124419"/>
            <a:chOff x="-3" y="671341"/>
            <a:chExt cx="9144003" cy="6124419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7134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894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6357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Using the scientific method to conduct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Using an interpretive framework to conduct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Ethical responsibility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2" y="582747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Scientific Method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756209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Involves developing and testing theories about the world based on empirical evidence using a series of steps that have been established over centuries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C8EDE05-AFA0-D740-BEEC-12CEE37A523F}"/>
              </a:ext>
            </a:extLst>
          </p:cNvPr>
          <p:cNvGrpSpPr/>
          <p:nvPr/>
        </p:nvGrpSpPr>
        <p:grpSpPr>
          <a:xfrm>
            <a:off x="2066922" y="2854396"/>
            <a:ext cx="2080340" cy="133115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FE45171-F36C-454E-A4FC-7BC0112E785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32AE951-3C34-4147-B8C0-78015C565FD3}"/>
                </a:ext>
              </a:extLst>
            </p:cNvPr>
            <p:cNvSpPr txBox="1"/>
            <p:nvPr/>
          </p:nvSpPr>
          <p:spPr>
            <a:xfrm>
              <a:off x="1357203" y="1883303"/>
              <a:ext cx="1664514" cy="13466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1.</a:t>
              </a:r>
              <a:br>
                <a:rPr lang="en-US" sz="2200" dirty="0"/>
              </a:br>
              <a:r>
                <a:rPr lang="en-US" sz="2200" dirty="0"/>
                <a:t>Ask a question.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5E93FAE-74AE-9841-A1E4-422F4C7AC16F}"/>
              </a:ext>
            </a:extLst>
          </p:cNvPr>
          <p:cNvGrpSpPr/>
          <p:nvPr/>
        </p:nvGrpSpPr>
        <p:grpSpPr>
          <a:xfrm>
            <a:off x="5055828" y="2854396"/>
            <a:ext cx="2080341" cy="1331150"/>
            <a:chOff x="1149290" y="1753237"/>
            <a:chExt cx="2080341" cy="1617913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F40A977-6015-BF4E-950A-28E6455A8A0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C6D2B8-FF1C-E742-BF0E-F2B70385E6E3}"/>
                </a:ext>
              </a:extLst>
            </p:cNvPr>
            <p:cNvSpPr txBox="1"/>
            <p:nvPr/>
          </p:nvSpPr>
          <p:spPr>
            <a:xfrm>
              <a:off x="1149290" y="1883302"/>
              <a:ext cx="2080340" cy="13466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2.</a:t>
              </a:r>
              <a:br>
                <a:rPr lang="en-US" sz="2200" dirty="0"/>
              </a:br>
              <a:r>
                <a:rPr lang="en-US" sz="2200" dirty="0"/>
                <a:t>Research existing sources.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AAA059F-2A2E-2E40-BFD6-F49C7FCD35DD}"/>
              </a:ext>
            </a:extLst>
          </p:cNvPr>
          <p:cNvGrpSpPr/>
          <p:nvPr/>
        </p:nvGrpSpPr>
        <p:grpSpPr>
          <a:xfrm>
            <a:off x="8044736" y="2854396"/>
            <a:ext cx="2080340" cy="133115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C3C104D-7C82-DA40-A055-F9AB676C5663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4D3F4BF-0656-F240-A67A-08C27193B421}"/>
                </a:ext>
              </a:extLst>
            </p:cNvPr>
            <p:cNvSpPr txBox="1"/>
            <p:nvPr/>
          </p:nvSpPr>
          <p:spPr>
            <a:xfrm>
              <a:off x="1357203" y="1883303"/>
              <a:ext cx="1664514" cy="13466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3.</a:t>
              </a:r>
              <a:br>
                <a:rPr lang="en-US" sz="2200" dirty="0"/>
              </a:br>
              <a:r>
                <a:rPr lang="en-US" sz="2200" dirty="0"/>
                <a:t>Formulate a hypothesis.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F181169-40EB-CD45-BD20-CA8FCE28B1FD}"/>
              </a:ext>
            </a:extLst>
          </p:cNvPr>
          <p:cNvGrpSpPr/>
          <p:nvPr/>
        </p:nvGrpSpPr>
        <p:grpSpPr>
          <a:xfrm>
            <a:off x="2066922" y="4357466"/>
            <a:ext cx="2080340" cy="133115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FDABCB6-DE97-5D47-AC3D-5F246148AD8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41576AD-856B-504B-A0BE-2CD12EA7CD0F}"/>
                </a:ext>
              </a:extLst>
            </p:cNvPr>
            <p:cNvSpPr txBox="1"/>
            <p:nvPr/>
          </p:nvSpPr>
          <p:spPr>
            <a:xfrm>
              <a:off x="1149291" y="1883302"/>
              <a:ext cx="2080338" cy="13466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4.</a:t>
              </a:r>
              <a:br>
                <a:rPr lang="en-US" sz="2200" dirty="0"/>
              </a:br>
              <a:r>
                <a:rPr lang="en-US" sz="2200" dirty="0"/>
                <a:t>Design and conduct a study.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0CB5CEF-924C-2C43-9738-EA9F33510BBD}"/>
              </a:ext>
            </a:extLst>
          </p:cNvPr>
          <p:cNvGrpSpPr/>
          <p:nvPr/>
        </p:nvGrpSpPr>
        <p:grpSpPr>
          <a:xfrm>
            <a:off x="5055828" y="4348336"/>
            <a:ext cx="2080340" cy="1331150"/>
            <a:chOff x="1149291" y="1358590"/>
            <a:chExt cx="2080340" cy="1617913"/>
          </a:xfrm>
          <a:solidFill>
            <a:srgbClr val="C7D4CB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76FA9C0-17F9-1E4B-811F-CC9E3B5389C2}"/>
                </a:ext>
              </a:extLst>
            </p:cNvPr>
            <p:cNvSpPr/>
            <p:nvPr/>
          </p:nvSpPr>
          <p:spPr>
            <a:xfrm>
              <a:off x="1149291" y="13585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1FF0AE6-1F18-2B44-B3A5-56241ED08E2C}"/>
                </a:ext>
              </a:extLst>
            </p:cNvPr>
            <p:cNvSpPr txBox="1"/>
            <p:nvPr/>
          </p:nvSpPr>
          <p:spPr>
            <a:xfrm>
              <a:off x="1364273" y="1494203"/>
              <a:ext cx="1664514" cy="13466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5.</a:t>
              </a:r>
              <a:br>
                <a:rPr lang="en-US" sz="2200" dirty="0"/>
              </a:br>
              <a:r>
                <a:rPr lang="en-US" sz="2200" dirty="0"/>
                <a:t>Draw conclusions.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22FBE43-8F82-334F-9B2B-880D134DE91A}"/>
              </a:ext>
            </a:extLst>
          </p:cNvPr>
          <p:cNvGrpSpPr/>
          <p:nvPr/>
        </p:nvGrpSpPr>
        <p:grpSpPr>
          <a:xfrm>
            <a:off x="8044734" y="4359887"/>
            <a:ext cx="2080340" cy="1331151"/>
            <a:chOff x="1149289" y="1372631"/>
            <a:chExt cx="2080340" cy="1617913"/>
          </a:xfrm>
          <a:solidFill>
            <a:srgbClr val="C7D4CB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74C13CB-E0B7-B145-B192-B31880066363}"/>
                </a:ext>
              </a:extLst>
            </p:cNvPr>
            <p:cNvSpPr/>
            <p:nvPr/>
          </p:nvSpPr>
          <p:spPr>
            <a:xfrm>
              <a:off x="1149289" y="1372631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6EBF52-4B72-734E-AEDC-67B7C6986CAE}"/>
                </a:ext>
              </a:extLst>
            </p:cNvPr>
            <p:cNvSpPr txBox="1"/>
            <p:nvPr/>
          </p:nvSpPr>
          <p:spPr>
            <a:xfrm>
              <a:off x="1357202" y="1494204"/>
              <a:ext cx="1664514" cy="13466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6.</a:t>
              </a:r>
              <a:br>
                <a:rPr lang="en-US" sz="2200" dirty="0"/>
              </a:br>
              <a:r>
                <a:rPr lang="en-US" sz="2200" dirty="0"/>
                <a:t>Report results.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2" y="56781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Ask a Question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77751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1" y="1827883"/>
              <a:ext cx="7807571" cy="6246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Should also develop an operational definition by defining the physical or concrete steps it takes to objectively measure it</a:t>
              </a:r>
              <a:endParaRPr lang="en-US" sz="24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96324"/>
            <a:ext cx="8058154" cy="914400"/>
            <a:chOff x="542923" y="1588599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588599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0" y="1694783"/>
              <a:ext cx="7807571" cy="6246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Topic should be narrow enough to study within a geography and time frame, but also broad enough to have universal merit.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Other terms</a:t>
              </a:r>
              <a:r>
                <a:rPr lang="en-US" sz="2000" dirty="0"/>
                <a:t>: describing a problem or identifying a specific area of interest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296CE8-369A-43CA-A5FF-1AC16F53C9E2}"/>
              </a:ext>
            </a:extLst>
          </p:cNvPr>
          <p:cNvGrpSpPr/>
          <p:nvPr/>
        </p:nvGrpSpPr>
        <p:grpSpPr>
          <a:xfrm>
            <a:off x="2066922" y="4859178"/>
            <a:ext cx="8058154" cy="914400"/>
            <a:chOff x="542923" y="1736761"/>
            <a:chExt cx="8058154" cy="691154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0DC6B18-14A7-45CE-862C-1969B623DC15}"/>
                </a:ext>
              </a:extLst>
            </p:cNvPr>
            <p:cNvSpPr/>
            <p:nvPr/>
          </p:nvSpPr>
          <p:spPr>
            <a:xfrm>
              <a:off x="542923" y="1736761"/>
              <a:ext cx="8058154" cy="69115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0184B79-AD5C-4D64-B86C-0D2E70F58573}"/>
                </a:ext>
              </a:extLst>
            </p:cNvPr>
            <p:cNvSpPr txBox="1"/>
            <p:nvPr/>
          </p:nvSpPr>
          <p:spPr>
            <a:xfrm>
              <a:off x="633042" y="1888721"/>
              <a:ext cx="7807571" cy="27646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Operational definition</a:t>
              </a:r>
              <a:r>
                <a:rPr lang="en-US" sz="2000" dirty="0"/>
                <a:t>: identifies an observable condition of the concept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1605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0037"/>
            <a:ext cx="9144000" cy="6111036"/>
            <a:chOff x="0" y="684724"/>
            <a:chExt cx="9144000" cy="6111036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8472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Research Existing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583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55790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Helps researchers gain a broad understanding of work previously conducted on the topic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0646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Literature review</a:t>
              </a:r>
              <a:r>
                <a:rPr lang="en-US" sz="2000" dirty="0"/>
                <a:t>: a review of any existing similar or related studies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6FCC194-7E4B-7149-A53E-0474B8622CE3}"/>
              </a:ext>
            </a:extLst>
          </p:cNvPr>
          <p:cNvGrpSpPr/>
          <p:nvPr/>
        </p:nvGrpSpPr>
        <p:grpSpPr>
          <a:xfrm>
            <a:off x="2066922" y="410321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0ABABF-D414-B342-B67B-127CC3E4E5F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2423D89-3AE1-7A43-B3BC-6B77C7DB2DFD}"/>
                </a:ext>
              </a:extLst>
            </p:cNvPr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Using existing sources educates researchers and helps refine and improve the planned study.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9879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59"/>
            <a:ext cx="9144001" cy="6108514"/>
            <a:chOff x="-1" y="687246"/>
            <a:chExt cx="9144001" cy="610851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Formulate a Hypothesis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894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3753479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Will often predict how one form of human behavior influences another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679974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3" y="1780083"/>
              <a:ext cx="7807571" cy="59321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000" b="1" dirty="0"/>
                <a:t>Independent variables </a:t>
              </a:r>
              <a:r>
                <a:rPr lang="en-US" sz="2000" dirty="0"/>
                <a:t>are the cause of the change</a:t>
              </a:r>
            </a:p>
            <a:p>
              <a:pPr marL="342900" indent="-34290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sz="2000" b="1" dirty="0"/>
                <a:t>Dependent variable </a:t>
              </a:r>
              <a:r>
                <a:rPr lang="en-US" sz="2000" dirty="0"/>
                <a:t>is the effect, or thing that is changed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06469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3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Hypothesis</a:t>
              </a:r>
              <a:r>
                <a:rPr lang="en-US" sz="2000" dirty="0"/>
                <a:t>: an assumption about how two or more variables are related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6B0861-CA9F-BF42-9AC7-9E71B087BDED}"/>
              </a:ext>
            </a:extLst>
          </p:cNvPr>
          <p:cNvGrpSpPr/>
          <p:nvPr/>
        </p:nvGrpSpPr>
        <p:grpSpPr>
          <a:xfrm>
            <a:off x="2066922" y="4826984"/>
            <a:ext cx="8058154" cy="91440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502833B-3CCE-2244-86E1-C131FDF7F0F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495CAB0-6556-D048-ABDB-46D81FD89B85}"/>
                </a:ext>
              </a:extLst>
            </p:cNvPr>
            <p:cNvSpPr txBox="1"/>
            <p:nvPr/>
          </p:nvSpPr>
          <p:spPr>
            <a:xfrm>
              <a:off x="633042" y="1843884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Next research steps: designing and conducting a study and drawing conclusions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4336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563201"/>
            <a:ext cx="9144002" cy="6107872"/>
            <a:chOff x="-2" y="687888"/>
            <a:chExt cx="9144002" cy="6107872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68788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Interpretive Framework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904565" y="1617739"/>
            <a:ext cx="3074551" cy="1617913"/>
            <a:chOff x="1149290" y="1753237"/>
            <a:chExt cx="2080341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0" y="2048814"/>
              <a:ext cx="2080340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/>
                <a:t>Understand world from point of view of participants</a:t>
              </a:r>
              <a:r>
                <a:rPr lang="en-US" sz="2400" dirty="0"/>
                <a:t> </a:t>
              </a:r>
              <a:endParaRPr lang="en-US" sz="22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904565" y="3482030"/>
            <a:ext cx="307455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3246" y="4053844"/>
              <a:ext cx="1872427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/>
                <a:t>Uses observation or interaction with subjects</a:t>
              </a:r>
              <a:r>
                <a:rPr lang="en-US" sz="2400" dirty="0"/>
                <a:t> </a:t>
              </a: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09" y="3480015"/>
            <a:ext cx="3074549" cy="1617913"/>
            <a:chOff x="3531825" y="3615513"/>
            <a:chExt cx="2080342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5" y="3961512"/>
              <a:ext cx="2080340" cy="92333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/>
                <a:t>Can adjust research methods or processes midway </a:t>
              </a:r>
              <a:endParaRPr lang="en-US" sz="2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1" y="1612192"/>
            <a:ext cx="3074550" cy="1617913"/>
            <a:chOff x="3531826" y="1747690"/>
            <a:chExt cx="2080341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6" y="2182032"/>
              <a:ext cx="2080340" cy="7386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/>
                <a:t>More descriptive or narrative than the scientific method</a:t>
              </a:r>
              <a:r>
                <a:rPr lang="en-US" sz="2400" dirty="0"/>
                <a:t> </a:t>
              </a:r>
              <a:endParaRPr lang="en-US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5981"/>
            <a:ext cx="9144000" cy="6105092"/>
            <a:chOff x="0" y="690668"/>
            <a:chExt cx="9144000" cy="6105092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066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Ethical Responsibility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1014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759431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American Sociological Association’s </a:t>
              </a:r>
              <a:r>
                <a:rPr lang="en-US" sz="2000" b="1" dirty="0"/>
                <a:t>code of ethics</a:t>
              </a:r>
              <a:r>
                <a:rPr lang="en-US" sz="2000" dirty="0"/>
                <a:t>: formal guidelines for conducting sociological research, with principles and ethical standards to be used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Sociologists must consider their ethical obligation to avoid harming subjects or groups while conducting their research.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FC078D-B94D-B049-B9A2-FA46505EA825}"/>
              </a:ext>
            </a:extLst>
          </p:cNvPr>
          <p:cNvGrpSpPr/>
          <p:nvPr/>
        </p:nvGrpSpPr>
        <p:grpSpPr>
          <a:xfrm>
            <a:off x="2066920" y="4113539"/>
            <a:ext cx="2080342" cy="1371600"/>
            <a:chOff x="1149289" y="1753237"/>
            <a:chExt cx="2080342" cy="1617913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0F8491-6E18-3544-946C-1267854196C8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A72B447-5E5F-F043-A759-A1483F99D2EC}"/>
                </a:ext>
              </a:extLst>
            </p:cNvPr>
            <p:cNvSpPr txBox="1"/>
            <p:nvPr/>
          </p:nvSpPr>
          <p:spPr>
            <a:xfrm>
              <a:off x="1149289" y="2171926"/>
              <a:ext cx="2080340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Be skillful and fair-minded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D5CD7AF-CF05-AA4B-845C-F6A6CA9A2450}"/>
              </a:ext>
            </a:extLst>
          </p:cNvPr>
          <p:cNvGrpSpPr/>
          <p:nvPr/>
        </p:nvGrpSpPr>
        <p:grpSpPr>
          <a:xfrm>
            <a:off x="5055829" y="4107991"/>
            <a:ext cx="2080342" cy="1371600"/>
            <a:chOff x="1149289" y="1753237"/>
            <a:chExt cx="2080342" cy="1617913"/>
          </a:xfrm>
          <a:solidFill>
            <a:srgbClr val="C7D4CB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15CEAA5-BA69-9F45-9176-6324FC03AF4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0EFF81E-5BA4-B44E-AFBB-049304F3D9F1}"/>
                </a:ext>
              </a:extLst>
            </p:cNvPr>
            <p:cNvSpPr txBox="1"/>
            <p:nvPr/>
          </p:nvSpPr>
          <p:spPr>
            <a:xfrm>
              <a:off x="1149289" y="2171926"/>
              <a:ext cx="2080340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Obtain informed consent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A474AE4-EAE8-EB4B-B588-635D1321C6FF}"/>
              </a:ext>
            </a:extLst>
          </p:cNvPr>
          <p:cNvGrpSpPr/>
          <p:nvPr/>
        </p:nvGrpSpPr>
        <p:grpSpPr>
          <a:xfrm>
            <a:off x="8044736" y="4113539"/>
            <a:ext cx="2080344" cy="1371600"/>
            <a:chOff x="1149287" y="1753237"/>
            <a:chExt cx="2080344" cy="1617913"/>
          </a:xfrm>
          <a:solidFill>
            <a:srgbClr val="C7D4CB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45E0B60-5218-F645-A243-FE030307370A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15921A3-A476-9045-8726-678FD615153A}"/>
                </a:ext>
              </a:extLst>
            </p:cNvPr>
            <p:cNvSpPr txBox="1"/>
            <p:nvPr/>
          </p:nvSpPr>
          <p:spPr>
            <a:xfrm>
              <a:off x="1149287" y="2171925"/>
              <a:ext cx="2080340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Ensure safety of participants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1174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6474"/>
            <a:ext cx="9144001" cy="6054722"/>
            <a:chOff x="-1" y="741038"/>
            <a:chExt cx="9144001" cy="605472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4103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Value Neutrality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619686"/>
            <a:ext cx="9273061" cy="2286000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3" y="1646088"/>
            <a:ext cx="8627790" cy="1891287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The concept of setting aside personal values and being completely objective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Sociological studies may contain a certain amount of value bias.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Avoiding skewing data in order to match a predetermined outcome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Investigators are ethically obligated to report results.</a:t>
            </a:r>
          </a:p>
        </p:txBody>
      </p:sp>
    </p:spTree>
    <p:extLst>
      <p:ext uri="{BB962C8B-B14F-4D97-AF65-F5344CB8AC3E}">
        <p14:creationId xmlns:p14="http://schemas.microsoft.com/office/powerpoint/2010/main" val="273659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1272</TotalTime>
  <Words>397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123</cp:revision>
  <dcterms:created xsi:type="dcterms:W3CDTF">2014-11-06T15:36:04Z</dcterms:created>
  <dcterms:modified xsi:type="dcterms:W3CDTF">2022-02-10T16:36:16Z</dcterms:modified>
</cp:coreProperties>
</file>