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9" r:id="rId4"/>
    <p:sldId id="324" r:id="rId5"/>
    <p:sldId id="367" r:id="rId6"/>
    <p:sldId id="371" r:id="rId7"/>
    <p:sldId id="374" r:id="rId8"/>
    <p:sldId id="369" r:id="rId9"/>
    <p:sldId id="370" r:id="rId10"/>
    <p:sldId id="373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9"/>
            <p14:sldId id="324"/>
            <p14:sldId id="367"/>
            <p14:sldId id="371"/>
            <p14:sldId id="374"/>
            <p14:sldId id="369"/>
            <p14:sldId id="370"/>
            <p14:sldId id="373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Research Methods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389780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82465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Secondary Data Analysis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Analyzing existing research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091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Also includes analyzing government data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Nonreactive research</a:t>
              </a:r>
              <a:r>
                <a:rPr lang="en-US" sz="2000" dirty="0">
                  <a:solidFill>
                    <a:schemeClr val="bg1"/>
                  </a:solidFill>
                </a:rPr>
                <a:t>: does not include direct contact with subjects and will not alter or influence people’s behaviors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77207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Important to consider date of publication, attitudes and common cultural ideas of the 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5960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19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Discuss research methods: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Surveys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Field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Experiments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Secondary data analysis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34121" y="110204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Research methods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Study design</a:t>
              </a:r>
            </a:p>
          </p:txBody>
        </p:sp>
      </p:grpSp>
      <p:sp>
        <p:nvSpPr>
          <p:cNvPr id="3" name="Left-Right Arrow 2">
            <a:extLst>
              <a:ext uri="{FF2B5EF4-FFF2-40B4-BE49-F238E27FC236}">
                <a16:creationId xmlns:a16="http://schemas.microsoft.com/office/drawing/2014/main" id="{2C001E31-6B9A-4345-911F-102078C4D733}"/>
              </a:ext>
            </a:extLst>
          </p:cNvPr>
          <p:cNvSpPr/>
          <p:nvPr/>
        </p:nvSpPr>
        <p:spPr>
          <a:xfrm>
            <a:off x="5817474" y="3063935"/>
            <a:ext cx="565943" cy="246825"/>
          </a:xfrm>
          <a:prstGeom prst="left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Surveys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101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Survey</a:t>
              </a:r>
              <a:r>
                <a:rPr lang="en-US" sz="2000" dirty="0">
                  <a:solidFill>
                    <a:schemeClr val="bg1"/>
                  </a:solidFill>
                </a:rPr>
                <a:t>: collects data from subjects who respond to a series of questions about behaviors and opinions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350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Can track preferences, individual behavior, or factual information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207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Random samples represent the population as a whole.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Surveys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063203" y="1611255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5" y="2277491"/>
              <a:ext cx="1872427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Questionnaire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063202" y="3475546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2" y="4087193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>
                  <a:solidFill>
                    <a:schemeClr val="bg1"/>
                  </a:solidFill>
                </a:rPr>
                <a:t>Interview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445739" y="3473531"/>
            <a:ext cx="402950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3833278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One-on-one conversation; need trust of the subject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45738" y="1605708"/>
            <a:ext cx="4029501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23576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Can gather quantitative or qualitative 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600"/>
            <a:ext cx="9144001" cy="6117473"/>
            <a:chOff x="-1" y="678287"/>
            <a:chExt cx="9144001" cy="61174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Field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0759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28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996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61DECF7-92A5-7F42-A575-7AC212F0E378}"/>
              </a:ext>
            </a:extLst>
          </p:cNvPr>
          <p:cNvSpPr txBox="1"/>
          <p:nvPr/>
        </p:nvSpPr>
        <p:spPr>
          <a:xfrm>
            <a:off x="2227385" y="1666296"/>
            <a:ext cx="75485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Gathers </a:t>
            </a:r>
            <a:r>
              <a:rPr lang="en-US" sz="2000" b="1" dirty="0">
                <a:solidFill>
                  <a:schemeClr val="bg1"/>
                </a:solidFill>
              </a:rPr>
              <a:t>primary data </a:t>
            </a:r>
            <a:r>
              <a:rPr lang="en-US" sz="2000" dirty="0">
                <a:solidFill>
                  <a:schemeClr val="bg1"/>
                </a:solidFill>
              </a:rPr>
              <a:t>from a natural environment without doing a lab experiment or survey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D2BBCFA-9B46-5048-9B21-C5C55751EC1B}"/>
              </a:ext>
            </a:extLst>
          </p:cNvPr>
          <p:cNvSpPr txBox="1"/>
          <p:nvPr/>
        </p:nvSpPr>
        <p:spPr>
          <a:xfrm>
            <a:off x="2227385" y="2557438"/>
            <a:ext cx="75485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Researcher interacts with or observes a person or people and gathers data along the way.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C1CA650-3CAE-F142-88EB-39D1A83DDE83}"/>
              </a:ext>
            </a:extLst>
          </p:cNvPr>
          <p:cNvSpPr txBox="1"/>
          <p:nvPr/>
        </p:nvSpPr>
        <p:spPr>
          <a:xfrm>
            <a:off x="2227385" y="3435819"/>
            <a:ext cx="75485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Correlation</a:t>
            </a:r>
            <a:r>
              <a:rPr lang="en-US" sz="2000" dirty="0">
                <a:solidFill>
                  <a:schemeClr val="bg1"/>
                </a:solidFill>
              </a:rPr>
              <a:t>: when a change in one variable coincides with a change in another variable but does not necessarily indicate causation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598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600"/>
            <a:ext cx="9144001" cy="6117473"/>
            <a:chOff x="-1" y="678287"/>
            <a:chExt cx="9144001" cy="61174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Field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0759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28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996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61DECF7-92A5-7F42-A575-7AC212F0E378}"/>
              </a:ext>
            </a:extLst>
          </p:cNvPr>
          <p:cNvSpPr txBox="1"/>
          <p:nvPr/>
        </p:nvSpPr>
        <p:spPr>
          <a:xfrm>
            <a:off x="2227385" y="1666296"/>
            <a:ext cx="75485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Participant observation</a:t>
            </a:r>
            <a:r>
              <a:rPr lang="en-US" sz="2000" dirty="0">
                <a:solidFill>
                  <a:schemeClr val="bg1"/>
                </a:solidFill>
              </a:rPr>
              <a:t>: when a researcher immerses themselves in a group or social setting in order to make observations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D2BBCFA-9B46-5048-9B21-C5C55751EC1B}"/>
              </a:ext>
            </a:extLst>
          </p:cNvPr>
          <p:cNvSpPr txBox="1"/>
          <p:nvPr/>
        </p:nvSpPr>
        <p:spPr>
          <a:xfrm>
            <a:off x="2227385" y="2711326"/>
            <a:ext cx="75485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Ethnography</a:t>
            </a:r>
            <a:r>
              <a:rPr lang="en-US" sz="2000" dirty="0">
                <a:solidFill>
                  <a:schemeClr val="bg1"/>
                </a:solidFill>
              </a:rPr>
              <a:t>: observing a complete social setting and all that it entails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C1CA650-3CAE-F142-88EB-39D1A83DDE83}"/>
              </a:ext>
            </a:extLst>
          </p:cNvPr>
          <p:cNvSpPr txBox="1"/>
          <p:nvPr/>
        </p:nvSpPr>
        <p:spPr>
          <a:xfrm>
            <a:off x="2227385" y="3446554"/>
            <a:ext cx="75485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Case study</a:t>
            </a:r>
            <a:r>
              <a:rPr lang="en-US" sz="2000" dirty="0">
                <a:solidFill>
                  <a:schemeClr val="bg1"/>
                </a:solidFill>
              </a:rPr>
              <a:t>: an in-depth analysis of a single event, situation, or individual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46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54152"/>
            <a:ext cx="9144000" cy="6116921"/>
            <a:chOff x="0" y="678839"/>
            <a:chExt cx="9144000" cy="6116921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7883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Experiments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When a researcher tests a social theory by investigating relationships to test a hypothesis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1353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Two main types: lab-based and natural/field experiments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1157041"/>
            <a:chOff x="542923" y="1736761"/>
            <a:chExt cx="8058154" cy="1157041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115704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79158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bg1"/>
                  </a:solidFill>
                </a:rPr>
                <a:t>Lab-based</a:t>
              </a:r>
              <a:r>
                <a:rPr lang="en-US" sz="2000" dirty="0">
                  <a:solidFill>
                    <a:schemeClr val="bg1"/>
                  </a:solidFill>
                </a:rPr>
                <a:t> can be controlled, may allow for more data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bg1"/>
                  </a:solidFill>
                </a:rPr>
                <a:t>Natural/field</a:t>
              </a:r>
              <a:r>
                <a:rPr lang="en-US" sz="2000" dirty="0">
                  <a:solidFill>
                    <a:schemeClr val="bg1"/>
                  </a:solidFill>
                </a:rPr>
                <a:t> may be considered more accurate, because collected without interference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640693"/>
            <a:ext cx="8058154" cy="806935"/>
            <a:chOff x="542923" y="137934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37934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562056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Both are useful for testing if-then statements.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370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Lab-Based Experiments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2066922" y="2619032"/>
            <a:ext cx="3482231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71275" y="3646772"/>
              <a:ext cx="2032630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Experimental: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exposed to independent variable(s)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42845" y="2600761"/>
            <a:ext cx="3482231" cy="1636184"/>
            <a:chOff x="3531827" y="3641489"/>
            <a:chExt cx="2080340" cy="1636184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5976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3641489"/>
              <a:ext cx="2080339" cy="15633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Control: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not exposed to independent variable(s)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F9D2D41-4933-41AB-B009-E90C033BFA7C}"/>
              </a:ext>
            </a:extLst>
          </p:cNvPr>
          <p:cNvGrpSpPr/>
          <p:nvPr/>
        </p:nvGrpSpPr>
        <p:grpSpPr>
          <a:xfrm>
            <a:off x="2066922" y="161095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B5AA72-F5B6-4E6A-B01F-39C98AEFB49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618138B-2053-4CB3-9BF0-1EEB11E9CD9C}"/>
                </a:ext>
              </a:extLst>
            </p:cNvPr>
            <p:cNvSpPr txBox="1"/>
            <p:nvPr/>
          </p:nvSpPr>
          <p:spPr>
            <a:xfrm>
              <a:off x="633044" y="177473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Sociologists create artificial situations that allow them to manipulate variables.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5894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1520</TotalTime>
  <Words>333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122</cp:revision>
  <dcterms:created xsi:type="dcterms:W3CDTF">2014-11-06T15:36:04Z</dcterms:created>
  <dcterms:modified xsi:type="dcterms:W3CDTF">2022-02-10T19:21:04Z</dcterms:modified>
</cp:coreProperties>
</file>