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0"/>
  </p:notesMasterIdLst>
  <p:sldIdLst>
    <p:sldId id="293" r:id="rId2"/>
    <p:sldId id="351" r:id="rId3"/>
    <p:sldId id="356" r:id="rId4"/>
    <p:sldId id="354" r:id="rId5"/>
    <p:sldId id="357" r:id="rId6"/>
    <p:sldId id="358" r:id="rId7"/>
    <p:sldId id="353" r:id="rId8"/>
    <p:sldId id="34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Slide" id="{C20EFC2B-9051-4829-A227-F214F56605EE}">
          <p14:sldIdLst>
            <p14:sldId id="293"/>
          </p14:sldIdLst>
        </p14:section>
        <p14:section name="Basic Template" id="{7905D23A-0D7F-465E-9A2A-8136E59C1D3A}">
          <p14:sldIdLst>
            <p14:sldId id="351"/>
          </p14:sldIdLst>
        </p14:section>
        <p14:section name="Bullet Lists" id="{75E99226-54C6-4B40-9F9B-803C5E10A6BA}">
          <p14:sldIdLst>
            <p14:sldId id="356"/>
            <p14:sldId id="354"/>
            <p14:sldId id="357"/>
            <p14:sldId id="358"/>
            <p14:sldId id="353"/>
          </p14:sldIdLst>
        </p14:section>
        <p14:section name="Final Screen" id="{941AB549-D318-4A60-B111-F18247015FD3}">
          <p14:sldIdLst>
            <p14:sldId id="340"/>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86546"/>
    <a:srgbClr val="627981"/>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69" autoAdjust="0"/>
    <p:restoredTop sz="67942" autoAdjust="0"/>
  </p:normalViewPr>
  <p:slideViewPr>
    <p:cSldViewPr snapToGrid="0">
      <p:cViewPr varScale="1">
        <p:scale>
          <a:sx n="111" d="100"/>
          <a:sy n="111" d="100"/>
        </p:scale>
        <p:origin x="528"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890CB1-C4E2-44CA-A156-E103403B0939}" type="datetimeFigureOut">
              <a:rPr lang="en-US" smtClean="0"/>
              <a:t>6/20/2022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005968-5D7E-4C5E-9D68-1CFB279D2319}" type="slidenum">
              <a:rPr lang="en-US" smtClean="0"/>
              <a:t>‹#›</a:t>
            </a:fld>
            <a:endParaRPr lang="en-US"/>
          </a:p>
        </p:txBody>
      </p:sp>
    </p:spTree>
    <p:extLst>
      <p:ext uri="{BB962C8B-B14F-4D97-AF65-F5344CB8AC3E}">
        <p14:creationId xmlns:p14="http://schemas.microsoft.com/office/powerpoint/2010/main" val="3779735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Malthusian theory- Earth has a carrying capacity</a:t>
            </a:r>
          </a:p>
          <a:p>
            <a:pPr marL="171450" indent="-171450">
              <a:buFont typeface="Arial" panose="020B0604020202020204" pitchFamily="34" charset="0"/>
              <a:buChar char="•"/>
            </a:pPr>
            <a:r>
              <a:rPr lang="en-US" dirty="0"/>
              <a:t>Zero population growth (ZPG)- when the number of people entering a population through birth or immigration is equal to the number of people leaving it via death or emigration</a:t>
            </a:r>
          </a:p>
          <a:p>
            <a:pPr marL="171450" indent="-171450">
              <a:buFont typeface="Arial" panose="020B0604020202020204" pitchFamily="34" charset="0"/>
              <a:buChar char="•"/>
            </a:pPr>
            <a:r>
              <a:rPr lang="en-US" dirty="0"/>
              <a:t>Cornucopian theory- human ingenuity can resolve any environmental or social issue</a:t>
            </a:r>
          </a:p>
          <a:p>
            <a:pPr marL="171450" indent="-171450">
              <a:buFont typeface="Arial" panose="020B0604020202020204" pitchFamily="34" charset="0"/>
              <a:buChar char="•"/>
            </a:pPr>
            <a:r>
              <a:rPr lang="en-US" dirty="0"/>
              <a:t>Demographic transition theory- future population growth will develop along a predictable four-stage model</a:t>
            </a:r>
          </a:p>
        </p:txBody>
      </p:sp>
      <p:sp>
        <p:nvSpPr>
          <p:cNvPr id="4" name="Slide Number Placeholder 3"/>
          <p:cNvSpPr>
            <a:spLocks noGrp="1"/>
          </p:cNvSpPr>
          <p:nvPr>
            <p:ph type="sldNum" sz="quarter" idx="10"/>
          </p:nvPr>
        </p:nvSpPr>
        <p:spPr/>
        <p:txBody>
          <a:bodyPr/>
          <a:lstStyle/>
          <a:p>
            <a:fld id="{D0005968-5D7E-4C5E-9D68-1CFB279D2319}" type="slidenum">
              <a:rPr lang="en-US" smtClean="0"/>
              <a:t>4</a:t>
            </a:fld>
            <a:endParaRPr lang="en-US"/>
          </a:p>
        </p:txBody>
      </p:sp>
    </p:spTree>
    <p:extLst>
      <p:ext uri="{BB962C8B-B14F-4D97-AF65-F5344CB8AC3E}">
        <p14:creationId xmlns:p14="http://schemas.microsoft.com/office/powerpoint/2010/main" val="4186271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Malthusian theory- Earth has a carrying capacity</a:t>
            </a:r>
          </a:p>
          <a:p>
            <a:pPr marL="171450" indent="-171450">
              <a:buFont typeface="Arial" panose="020B0604020202020204" pitchFamily="34" charset="0"/>
              <a:buChar char="•"/>
            </a:pPr>
            <a:r>
              <a:rPr lang="en-US" dirty="0"/>
              <a:t>Zero population growth (ZPG)- when the number of people entering a population through birth or immigration is equal to the number of people leaving it via death or emigration</a:t>
            </a:r>
          </a:p>
          <a:p>
            <a:pPr marL="171450" indent="-171450">
              <a:buFont typeface="Arial" panose="020B0604020202020204" pitchFamily="34" charset="0"/>
              <a:buChar char="•"/>
            </a:pPr>
            <a:r>
              <a:rPr lang="en-US" dirty="0"/>
              <a:t>Cornucopian theory- human ingenuity can resolve any environmental or social issue</a:t>
            </a:r>
          </a:p>
          <a:p>
            <a:pPr marL="171450" indent="-171450">
              <a:buFont typeface="Arial" panose="020B0604020202020204" pitchFamily="34" charset="0"/>
              <a:buChar char="•"/>
            </a:pPr>
            <a:r>
              <a:rPr lang="en-US" dirty="0"/>
              <a:t>Demographic transition theory- future population growth will develop along a predictable four-stage model</a:t>
            </a:r>
          </a:p>
        </p:txBody>
      </p:sp>
      <p:sp>
        <p:nvSpPr>
          <p:cNvPr id="4" name="Slide Number Placeholder 3"/>
          <p:cNvSpPr>
            <a:spLocks noGrp="1"/>
          </p:cNvSpPr>
          <p:nvPr>
            <p:ph type="sldNum" sz="quarter" idx="10"/>
          </p:nvPr>
        </p:nvSpPr>
        <p:spPr/>
        <p:txBody>
          <a:bodyPr/>
          <a:lstStyle/>
          <a:p>
            <a:fld id="{D0005968-5D7E-4C5E-9D68-1CFB279D2319}" type="slidenum">
              <a:rPr lang="en-US" smtClean="0"/>
              <a:t>5</a:t>
            </a:fld>
            <a:endParaRPr lang="en-US"/>
          </a:p>
        </p:txBody>
      </p:sp>
    </p:spTree>
    <p:extLst>
      <p:ext uri="{BB962C8B-B14F-4D97-AF65-F5344CB8AC3E}">
        <p14:creationId xmlns:p14="http://schemas.microsoft.com/office/powerpoint/2010/main" val="29276168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Malthusian theory- Earth has a carrying capacity</a:t>
            </a:r>
          </a:p>
          <a:p>
            <a:pPr marL="171450" indent="-171450">
              <a:buFont typeface="Arial" panose="020B0604020202020204" pitchFamily="34" charset="0"/>
              <a:buChar char="•"/>
            </a:pPr>
            <a:r>
              <a:rPr lang="en-US" dirty="0"/>
              <a:t>Zero population growth (ZPG)- when the number of people entering a population through birth or immigration is equal to the number of people leaving it via death or emigration</a:t>
            </a:r>
          </a:p>
          <a:p>
            <a:pPr marL="171450" indent="-171450">
              <a:buFont typeface="Arial" panose="020B0604020202020204" pitchFamily="34" charset="0"/>
              <a:buChar char="•"/>
            </a:pPr>
            <a:r>
              <a:rPr lang="en-US" dirty="0"/>
              <a:t>Cornucopian theory- human ingenuity can resolve any environmental or social issue</a:t>
            </a:r>
          </a:p>
          <a:p>
            <a:pPr marL="171450" indent="-171450">
              <a:buFont typeface="Arial" panose="020B0604020202020204" pitchFamily="34" charset="0"/>
              <a:buChar char="•"/>
            </a:pPr>
            <a:r>
              <a:rPr lang="en-US" dirty="0"/>
              <a:t>Demographic transition theory- future population growth will develop along a predictable four-stage model</a:t>
            </a:r>
          </a:p>
        </p:txBody>
      </p:sp>
      <p:sp>
        <p:nvSpPr>
          <p:cNvPr id="4" name="Slide Number Placeholder 3"/>
          <p:cNvSpPr>
            <a:spLocks noGrp="1"/>
          </p:cNvSpPr>
          <p:nvPr>
            <p:ph type="sldNum" sz="quarter" idx="10"/>
          </p:nvPr>
        </p:nvSpPr>
        <p:spPr/>
        <p:txBody>
          <a:bodyPr/>
          <a:lstStyle/>
          <a:p>
            <a:fld id="{D0005968-5D7E-4C5E-9D68-1CFB279D2319}" type="slidenum">
              <a:rPr lang="en-US" smtClean="0"/>
              <a:t>6</a:t>
            </a:fld>
            <a:endParaRPr lang="en-US"/>
          </a:p>
        </p:txBody>
      </p:sp>
    </p:spTree>
    <p:extLst>
      <p:ext uri="{BB962C8B-B14F-4D97-AF65-F5344CB8AC3E}">
        <p14:creationId xmlns:p14="http://schemas.microsoft.com/office/powerpoint/2010/main" val="2124625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more than two-thirds (</a:t>
            </a:r>
            <a:r>
              <a:rPr lang="en-US" sz="1200" b="0" i="0" u="none" strike="noStrike" kern="1200" dirty="0">
                <a:solidFill>
                  <a:schemeClr val="tx1"/>
                </a:solidFill>
                <a:effectLst/>
                <a:latin typeface="+mn-lt"/>
                <a:ea typeface="+mn-ea"/>
                <a:cs typeface="+mn-cs"/>
              </a:rPr>
              <a:t>69%69%</a:t>
            </a:r>
            <a:r>
              <a:rPr lang="en-US" sz="1200" b="0" i="0" kern="1200" dirty="0">
                <a:solidFill>
                  <a:schemeClr val="tx1"/>
                </a:solidFill>
                <a:effectLst/>
                <a:latin typeface="+mn-lt"/>
                <a:ea typeface="+mn-ea"/>
                <a:cs typeface="+mn-cs"/>
              </a:rPr>
              <a:t>) of people surveyed believed undocumented immigrants should have a path to citizenship, provided they meet other requirements, such as paying taxes and passing a background check.</a:t>
            </a:r>
            <a:r>
              <a:rPr lang="en-US" sz="1200" b="0" i="0" kern="1200" baseline="0" dirty="0">
                <a:solidFill>
                  <a:schemeClr val="tx1"/>
                </a:solidFill>
                <a:effectLst/>
                <a:latin typeface="+mn-lt"/>
                <a:ea typeface="+mn-ea"/>
                <a:cs typeface="+mn-cs"/>
              </a:rPr>
              <a:t> Even more people (72%) supported passing a DREAM Act, which would allow undocumented immigrants who arrived as children to obtain citizenship. Majorities of both Republicans and Democrats, as well as independents, supported the pathway to citizenship (Data for Progress &amp; </a:t>
            </a:r>
            <a:r>
              <a:rPr lang="en-US" sz="1200" b="0" i="0" kern="1200" baseline="0" dirty="0" err="1">
                <a:solidFill>
                  <a:schemeClr val="tx1"/>
                </a:solidFill>
                <a:effectLst/>
                <a:latin typeface="+mn-lt"/>
                <a:ea typeface="+mn-ea"/>
                <a:cs typeface="+mn-cs"/>
              </a:rPr>
              <a:t>Vox</a:t>
            </a:r>
            <a:r>
              <a:rPr lang="en-US" sz="1200" b="0" i="0" kern="1200" baseline="0" dirty="0">
                <a:solidFill>
                  <a:schemeClr val="tx1"/>
                </a:solidFill>
                <a:effectLst/>
                <a:latin typeface="+mn-lt"/>
                <a:ea typeface="+mn-ea"/>
                <a:cs typeface="+mn-cs"/>
              </a:rPr>
              <a:t>, 2021).</a:t>
            </a:r>
            <a:endParaRPr lang="en-US" dirty="0"/>
          </a:p>
        </p:txBody>
      </p:sp>
      <p:sp>
        <p:nvSpPr>
          <p:cNvPr id="4" name="Slide Number Placeholder 3"/>
          <p:cNvSpPr>
            <a:spLocks noGrp="1"/>
          </p:cNvSpPr>
          <p:nvPr>
            <p:ph type="sldNum" sz="quarter" idx="10"/>
          </p:nvPr>
        </p:nvSpPr>
        <p:spPr/>
        <p:txBody>
          <a:bodyPr/>
          <a:lstStyle/>
          <a:p>
            <a:fld id="{D0005968-5D7E-4C5E-9D68-1CFB279D2319}" type="slidenum">
              <a:rPr lang="en-US" smtClean="0"/>
              <a:t>7</a:t>
            </a:fld>
            <a:endParaRPr lang="en-US"/>
          </a:p>
        </p:txBody>
      </p:sp>
    </p:spTree>
    <p:extLst>
      <p:ext uri="{BB962C8B-B14F-4D97-AF65-F5344CB8AC3E}">
        <p14:creationId xmlns:p14="http://schemas.microsoft.com/office/powerpoint/2010/main" val="119796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6/20/2022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02620"/>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Demography and Population</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71527"/>
            <a:ext cx="9144001" cy="6099546"/>
            <a:chOff x="-1" y="696214"/>
            <a:chExt cx="9144001" cy="6099546"/>
          </a:xfrm>
        </p:grpSpPr>
        <p:sp>
          <p:nvSpPr>
            <p:cNvPr id="26" name="TextBox 25"/>
            <p:cNvSpPr txBox="1"/>
            <p:nvPr/>
          </p:nvSpPr>
          <p:spPr>
            <a:xfrm>
              <a:off x="-1" y="696214"/>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5583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48659" y="1621222"/>
            <a:ext cx="8694682" cy="1200329"/>
          </a:xfrm>
          <a:prstGeom prst="rect">
            <a:avLst/>
          </a:prstGeom>
          <a:noFill/>
        </p:spPr>
        <p:txBody>
          <a:bodyPr wrap="square" rtlCol="0">
            <a:spAutoFit/>
          </a:bodyPr>
          <a:lstStyle/>
          <a:p>
            <a:pPr marL="285750" indent="-285750">
              <a:buFont typeface="Arial" panose="020B0604020202020204" pitchFamily="34" charset="0"/>
              <a:buChar char="•"/>
            </a:pPr>
            <a:r>
              <a:rPr lang="en-US" sz="2400" dirty="0"/>
              <a:t>Population growth</a:t>
            </a:r>
          </a:p>
          <a:p>
            <a:pPr marL="285750" indent="-285750">
              <a:buFont typeface="Arial" panose="020B0604020202020204" pitchFamily="34" charset="0"/>
              <a:buChar char="•"/>
            </a:pPr>
            <a:r>
              <a:rPr lang="en-US" sz="2400" dirty="0"/>
              <a:t>Demographic theories</a:t>
            </a:r>
          </a:p>
          <a:p>
            <a:pPr marL="285750" indent="-285750">
              <a:buFont typeface="Arial" panose="020B0604020202020204" pitchFamily="34" charset="0"/>
              <a:buChar char="•"/>
            </a:pPr>
            <a:r>
              <a:rPr lang="en-US" sz="2400" dirty="0"/>
              <a:t>Changes in U.S. immigration patterns and attitudes</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80492"/>
            <a:ext cx="9144001" cy="6090581"/>
            <a:chOff x="-1" y="705179"/>
            <a:chExt cx="9144001" cy="6090581"/>
          </a:xfrm>
        </p:grpSpPr>
        <p:sp>
          <p:nvSpPr>
            <p:cNvPr id="26" name="TextBox 25"/>
            <p:cNvSpPr txBox="1"/>
            <p:nvPr/>
          </p:nvSpPr>
          <p:spPr>
            <a:xfrm>
              <a:off x="-1" y="705179"/>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Population Growth</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5583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61677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49243" y="1940173"/>
              <a:ext cx="7807571" cy="400110"/>
            </a:xfrm>
            <a:prstGeom prst="rect">
              <a:avLst/>
            </a:prstGeom>
            <a:grpFill/>
          </p:spPr>
          <p:txBody>
            <a:bodyPr wrap="square" rtlCol="0">
              <a:spAutoFit/>
            </a:bodyPr>
            <a:lstStyle/>
            <a:p>
              <a:r>
                <a:rPr lang="en-US" sz="2000" b="1" dirty="0">
                  <a:solidFill>
                    <a:schemeClr val="bg1"/>
                  </a:solidFill>
                </a:rPr>
                <a:t>Population composition</a:t>
              </a:r>
              <a:r>
                <a:rPr lang="en-US" sz="2000" dirty="0">
                  <a:solidFill>
                    <a:schemeClr val="bg1"/>
                  </a:solidFill>
                </a:rPr>
                <a:t>: a population’s demographic profile</a:t>
              </a:r>
              <a:endParaRPr lang="en-US" sz="2000" b="1" dirty="0">
                <a:solidFill>
                  <a:schemeClr val="bg1"/>
                </a:solidFill>
              </a:endParaRPr>
            </a:p>
          </p:txBody>
        </p:sp>
      </p:grpSp>
      <p:grpSp>
        <p:nvGrpSpPr>
          <p:cNvPr id="20" name="Group 19"/>
          <p:cNvGrpSpPr/>
          <p:nvPr/>
        </p:nvGrpSpPr>
        <p:grpSpPr>
          <a:xfrm>
            <a:off x="2473642" y="2508124"/>
            <a:ext cx="7244716"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68215" y="1938950"/>
              <a:ext cx="7807571" cy="400110"/>
            </a:xfrm>
            <a:prstGeom prst="rect">
              <a:avLst/>
            </a:prstGeom>
            <a:grpFill/>
          </p:spPr>
          <p:txBody>
            <a:bodyPr wrap="square" rtlCol="0">
              <a:spAutoFit/>
            </a:bodyPr>
            <a:lstStyle/>
            <a:p>
              <a:r>
                <a:rPr lang="en-US" sz="2000" dirty="0">
                  <a:solidFill>
                    <a:schemeClr val="bg1"/>
                  </a:solidFill>
                </a:rPr>
                <a:t>Includes fertility rate, mortality rate, and migration</a:t>
              </a:r>
            </a:p>
          </p:txBody>
        </p:sp>
      </p:grpSp>
      <p:grpSp>
        <p:nvGrpSpPr>
          <p:cNvPr id="23" name="Group 22"/>
          <p:cNvGrpSpPr/>
          <p:nvPr/>
        </p:nvGrpSpPr>
        <p:grpSpPr>
          <a:xfrm>
            <a:off x="2473642" y="3397030"/>
            <a:ext cx="7244716"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68215" y="1940173"/>
              <a:ext cx="7807571" cy="400110"/>
            </a:xfrm>
            <a:prstGeom prst="rect">
              <a:avLst/>
            </a:prstGeom>
            <a:grpFill/>
          </p:spPr>
          <p:txBody>
            <a:bodyPr wrap="square" rtlCol="0">
              <a:spAutoFit/>
            </a:bodyPr>
            <a:lstStyle/>
            <a:p>
              <a:r>
                <a:rPr lang="en-US" sz="2000" b="1" dirty="0">
                  <a:solidFill>
                    <a:schemeClr val="bg1"/>
                  </a:solidFill>
                </a:rPr>
                <a:t>Sex ratio</a:t>
              </a:r>
              <a:r>
                <a:rPr lang="en-US" sz="2000" dirty="0">
                  <a:solidFill>
                    <a:schemeClr val="bg1"/>
                  </a:solidFill>
                </a:rPr>
                <a:t>: number of men for every hundred women (U.S. is 1:1)</a:t>
              </a:r>
            </a:p>
          </p:txBody>
        </p:sp>
      </p:grpSp>
    </p:spTree>
    <p:extLst>
      <p:ext uri="{BB962C8B-B14F-4D97-AF65-F5344CB8AC3E}">
        <p14:creationId xmlns:p14="http://schemas.microsoft.com/office/powerpoint/2010/main" val="2682659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71527"/>
            <a:ext cx="9144001" cy="6099546"/>
            <a:chOff x="-1" y="696214"/>
            <a:chExt cx="9144001" cy="6099546"/>
          </a:xfrm>
        </p:grpSpPr>
        <p:sp>
          <p:nvSpPr>
            <p:cNvPr id="26" name="TextBox 25"/>
            <p:cNvSpPr txBox="1"/>
            <p:nvPr/>
          </p:nvSpPr>
          <p:spPr>
            <a:xfrm>
              <a:off x="-1" y="696214"/>
              <a:ext cx="9144000" cy="553998"/>
            </a:xfrm>
            <a:prstGeom prst="rect">
              <a:avLst/>
            </a:prstGeom>
            <a:noFill/>
          </p:spPr>
          <p:txBody>
            <a:bodyPr wrap="square" rtlCol="0">
              <a:spAutoFit/>
            </a:bodyPr>
            <a:lstStyle/>
            <a:p>
              <a:pPr algn="ctr"/>
              <a:r>
                <a:rPr lang="en-US" sz="3000" dirty="0">
                  <a:latin typeface="Century Gothic" panose="020B0502020202020204" pitchFamily="34" charset="0"/>
                </a:rPr>
                <a:t>Demographic Theories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5583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92D239BE-E2C9-4CA1-A54B-DFB029439FDB}"/>
              </a:ext>
            </a:extLst>
          </p:cNvPr>
          <p:cNvGrpSpPr/>
          <p:nvPr/>
        </p:nvGrpSpPr>
        <p:grpSpPr>
          <a:xfrm>
            <a:off x="2066922" y="1630798"/>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A170C967-2649-4C80-9FE6-7F33EDEAB0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281ECA5F-541A-4657-8614-276F30D7F605}"/>
                </a:ext>
              </a:extLst>
            </p:cNvPr>
            <p:cNvSpPr txBox="1"/>
            <p:nvPr/>
          </p:nvSpPr>
          <p:spPr>
            <a:xfrm>
              <a:off x="633042" y="1786285"/>
              <a:ext cx="7807571" cy="707886"/>
            </a:xfrm>
            <a:prstGeom prst="rect">
              <a:avLst/>
            </a:prstGeom>
            <a:grpFill/>
          </p:spPr>
          <p:txBody>
            <a:bodyPr wrap="square" rtlCol="0">
              <a:spAutoFit/>
            </a:bodyPr>
            <a:lstStyle/>
            <a:p>
              <a:r>
                <a:rPr lang="en-US" sz="2000" dirty="0">
                  <a:solidFill>
                    <a:schemeClr val="bg1"/>
                  </a:solidFill>
                </a:rPr>
                <a:t>Carrying Capacity: the maximum amount of life that can be sustained by the resources within an area</a:t>
              </a:r>
            </a:p>
          </p:txBody>
        </p:sp>
      </p:grpSp>
      <p:grpSp>
        <p:nvGrpSpPr>
          <p:cNvPr id="34" name="Group 33">
            <a:extLst>
              <a:ext uri="{FF2B5EF4-FFF2-40B4-BE49-F238E27FC236}">
                <a16:creationId xmlns:a16="http://schemas.microsoft.com/office/drawing/2014/main" id="{1ACD0918-23CF-41C5-BF7C-206444716DD3}"/>
              </a:ext>
            </a:extLst>
          </p:cNvPr>
          <p:cNvGrpSpPr/>
          <p:nvPr/>
        </p:nvGrpSpPr>
        <p:grpSpPr>
          <a:xfrm>
            <a:off x="2066922" y="2540112"/>
            <a:ext cx="8058154" cy="806935"/>
            <a:chOff x="542923" y="1736761"/>
            <a:chExt cx="8058154" cy="806935"/>
          </a:xfrm>
          <a:solidFill>
            <a:srgbClr val="627981"/>
          </a:solidFill>
        </p:grpSpPr>
        <p:sp>
          <p:nvSpPr>
            <p:cNvPr id="35" name="Rectangle 34">
              <a:extLst>
                <a:ext uri="{FF2B5EF4-FFF2-40B4-BE49-F238E27FC236}">
                  <a16:creationId xmlns:a16="http://schemas.microsoft.com/office/drawing/2014/main" id="{6BDBC703-DD0B-4B9A-87F0-B6AEE0E70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a:extLst>
                <a:ext uri="{FF2B5EF4-FFF2-40B4-BE49-F238E27FC236}">
                  <a16:creationId xmlns:a16="http://schemas.microsoft.com/office/drawing/2014/main" id="{94F5E582-E203-4C37-80C2-C0940554F84D}"/>
                </a:ext>
              </a:extLst>
            </p:cNvPr>
            <p:cNvSpPr txBox="1"/>
            <p:nvPr/>
          </p:nvSpPr>
          <p:spPr>
            <a:xfrm>
              <a:off x="633042" y="1939948"/>
              <a:ext cx="7807571" cy="400110"/>
            </a:xfrm>
            <a:prstGeom prst="rect">
              <a:avLst/>
            </a:prstGeom>
            <a:grpFill/>
          </p:spPr>
          <p:txBody>
            <a:bodyPr wrap="square" rtlCol="0">
              <a:spAutoFit/>
            </a:bodyPr>
            <a:lstStyle/>
            <a:p>
              <a:r>
                <a:rPr lang="en-US" sz="2000" dirty="0">
                  <a:solidFill>
                    <a:schemeClr val="bg1"/>
                  </a:solidFill>
                </a:rPr>
                <a:t>Sociologists cite three reasons why the population continues to expand</a:t>
              </a:r>
            </a:p>
          </p:txBody>
        </p:sp>
      </p:grpSp>
      <p:grpSp>
        <p:nvGrpSpPr>
          <p:cNvPr id="20" name="Group 19">
            <a:extLst>
              <a:ext uri="{FF2B5EF4-FFF2-40B4-BE49-F238E27FC236}">
                <a16:creationId xmlns:a16="http://schemas.microsoft.com/office/drawing/2014/main" id="{FA4D88A1-47A1-3251-19F0-0BB484A199AD}"/>
              </a:ext>
            </a:extLst>
          </p:cNvPr>
          <p:cNvGrpSpPr/>
          <p:nvPr/>
        </p:nvGrpSpPr>
        <p:grpSpPr>
          <a:xfrm>
            <a:off x="2826676" y="3459342"/>
            <a:ext cx="6441598" cy="806935"/>
            <a:chOff x="542923" y="1736761"/>
            <a:chExt cx="8058154" cy="806935"/>
          </a:xfrm>
          <a:solidFill>
            <a:srgbClr val="627981"/>
          </a:solidFill>
        </p:grpSpPr>
        <p:sp>
          <p:nvSpPr>
            <p:cNvPr id="21" name="Rectangle 20">
              <a:extLst>
                <a:ext uri="{FF2B5EF4-FFF2-40B4-BE49-F238E27FC236}">
                  <a16:creationId xmlns:a16="http://schemas.microsoft.com/office/drawing/2014/main" id="{EAD7098A-1E74-3056-16BB-26D2730C4CD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A233C6CD-9211-E5C3-8C62-C26820328536}"/>
                </a:ext>
              </a:extLst>
            </p:cNvPr>
            <p:cNvSpPr txBox="1"/>
            <p:nvPr/>
          </p:nvSpPr>
          <p:spPr>
            <a:xfrm>
              <a:off x="651513" y="1940173"/>
              <a:ext cx="7807571" cy="400110"/>
            </a:xfrm>
            <a:prstGeom prst="rect">
              <a:avLst/>
            </a:prstGeom>
            <a:grpFill/>
          </p:spPr>
          <p:txBody>
            <a:bodyPr wrap="square" rtlCol="0">
              <a:spAutoFit/>
            </a:bodyPr>
            <a:lstStyle/>
            <a:p>
              <a:r>
                <a:rPr lang="en-US" sz="2000" dirty="0">
                  <a:solidFill>
                    <a:schemeClr val="bg1"/>
                  </a:solidFill>
                </a:rPr>
                <a:t>1. Technological increases</a:t>
              </a:r>
            </a:p>
          </p:txBody>
        </p:sp>
      </p:grpSp>
      <p:grpSp>
        <p:nvGrpSpPr>
          <p:cNvPr id="23" name="Group 22">
            <a:extLst>
              <a:ext uri="{FF2B5EF4-FFF2-40B4-BE49-F238E27FC236}">
                <a16:creationId xmlns:a16="http://schemas.microsoft.com/office/drawing/2014/main" id="{5C33374A-6601-7A68-45DC-FF6962D85D9E}"/>
              </a:ext>
            </a:extLst>
          </p:cNvPr>
          <p:cNvGrpSpPr/>
          <p:nvPr/>
        </p:nvGrpSpPr>
        <p:grpSpPr>
          <a:xfrm>
            <a:off x="2826676" y="4362538"/>
            <a:ext cx="6441598" cy="806935"/>
            <a:chOff x="542923" y="1736761"/>
            <a:chExt cx="8058154" cy="806935"/>
          </a:xfrm>
          <a:solidFill>
            <a:srgbClr val="627981"/>
          </a:solidFill>
        </p:grpSpPr>
        <p:sp>
          <p:nvSpPr>
            <p:cNvPr id="24" name="Rectangle 23">
              <a:extLst>
                <a:ext uri="{FF2B5EF4-FFF2-40B4-BE49-F238E27FC236}">
                  <a16:creationId xmlns:a16="http://schemas.microsoft.com/office/drawing/2014/main" id="{2A641D51-B103-CD6B-CE18-320A2CF1A32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A6936168-D87B-03A2-FF6D-21B4A96B0C3C}"/>
                </a:ext>
              </a:extLst>
            </p:cNvPr>
            <p:cNvSpPr txBox="1"/>
            <p:nvPr/>
          </p:nvSpPr>
          <p:spPr>
            <a:xfrm>
              <a:off x="651513" y="1940173"/>
              <a:ext cx="7807571" cy="400110"/>
            </a:xfrm>
            <a:prstGeom prst="rect">
              <a:avLst/>
            </a:prstGeom>
            <a:grpFill/>
          </p:spPr>
          <p:txBody>
            <a:bodyPr wrap="square" rtlCol="0">
              <a:spAutoFit/>
            </a:bodyPr>
            <a:lstStyle/>
            <a:p>
              <a:r>
                <a:rPr lang="en-US" sz="2000" dirty="0">
                  <a:solidFill>
                    <a:schemeClr val="bg1"/>
                  </a:solidFill>
                </a:rPr>
                <a:t>2. Human ingenuity </a:t>
              </a:r>
            </a:p>
          </p:txBody>
        </p:sp>
      </p:grpSp>
      <p:grpSp>
        <p:nvGrpSpPr>
          <p:cNvPr id="27" name="Group 26">
            <a:extLst>
              <a:ext uri="{FF2B5EF4-FFF2-40B4-BE49-F238E27FC236}">
                <a16:creationId xmlns:a16="http://schemas.microsoft.com/office/drawing/2014/main" id="{FFAECEF0-BDC4-3C0E-51D0-99BC7B9A2698}"/>
              </a:ext>
            </a:extLst>
          </p:cNvPr>
          <p:cNvGrpSpPr/>
          <p:nvPr/>
        </p:nvGrpSpPr>
        <p:grpSpPr>
          <a:xfrm>
            <a:off x="2826676" y="5267984"/>
            <a:ext cx="6441598" cy="806935"/>
            <a:chOff x="542923" y="1736761"/>
            <a:chExt cx="8058154" cy="806935"/>
          </a:xfrm>
          <a:solidFill>
            <a:srgbClr val="627981"/>
          </a:solidFill>
        </p:grpSpPr>
        <p:sp>
          <p:nvSpPr>
            <p:cNvPr id="28" name="Rectangle 27">
              <a:extLst>
                <a:ext uri="{FF2B5EF4-FFF2-40B4-BE49-F238E27FC236}">
                  <a16:creationId xmlns:a16="http://schemas.microsoft.com/office/drawing/2014/main" id="{2B081C73-B50E-DF4C-AE72-4A5FCB882A7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7B529DB5-1461-C74A-76E1-FA5C541557A9}"/>
                </a:ext>
              </a:extLst>
            </p:cNvPr>
            <p:cNvSpPr txBox="1"/>
            <p:nvPr/>
          </p:nvSpPr>
          <p:spPr>
            <a:xfrm>
              <a:off x="651513" y="1940173"/>
              <a:ext cx="7807571" cy="400110"/>
            </a:xfrm>
            <a:prstGeom prst="rect">
              <a:avLst/>
            </a:prstGeom>
            <a:grpFill/>
          </p:spPr>
          <p:txBody>
            <a:bodyPr wrap="square" rtlCol="0">
              <a:spAutoFit/>
            </a:bodyPr>
            <a:lstStyle/>
            <a:p>
              <a:r>
                <a:rPr lang="en-US" sz="2000" dirty="0">
                  <a:solidFill>
                    <a:schemeClr val="bg1"/>
                  </a:solidFill>
                </a:rPr>
                <a:t>3. Family planning development</a:t>
              </a:r>
            </a:p>
          </p:txBody>
        </p:sp>
      </p:grpSp>
    </p:spTree>
    <p:extLst>
      <p:ext uri="{BB962C8B-B14F-4D97-AF65-F5344CB8AC3E}">
        <p14:creationId xmlns:p14="http://schemas.microsoft.com/office/powerpoint/2010/main" val="3347567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71527"/>
            <a:ext cx="9144001" cy="6099546"/>
            <a:chOff x="-1" y="696214"/>
            <a:chExt cx="9144001" cy="6099546"/>
          </a:xfrm>
        </p:grpSpPr>
        <p:sp>
          <p:nvSpPr>
            <p:cNvPr id="26" name="TextBox 25"/>
            <p:cNvSpPr txBox="1"/>
            <p:nvPr/>
          </p:nvSpPr>
          <p:spPr>
            <a:xfrm>
              <a:off x="-1" y="696214"/>
              <a:ext cx="9144000" cy="553998"/>
            </a:xfrm>
            <a:prstGeom prst="rect">
              <a:avLst/>
            </a:prstGeom>
            <a:noFill/>
          </p:spPr>
          <p:txBody>
            <a:bodyPr wrap="square" rtlCol="0">
              <a:spAutoFit/>
            </a:bodyPr>
            <a:lstStyle/>
            <a:p>
              <a:pPr algn="ctr"/>
              <a:r>
                <a:rPr lang="en-US" sz="3000" dirty="0">
                  <a:latin typeface="Century Gothic" panose="020B0502020202020204" pitchFamily="34" charset="0"/>
                </a:rPr>
                <a:t>Demographic Theories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5583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066922" y="1611652"/>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r>
                <a:rPr lang="en-US" sz="2000" b="1" dirty="0">
                  <a:solidFill>
                    <a:schemeClr val="bg1"/>
                  </a:solidFill>
                </a:rPr>
                <a:t>Zero population growth theory</a:t>
              </a:r>
              <a:r>
                <a:rPr lang="en-US" sz="2000" dirty="0">
                  <a:solidFill>
                    <a:schemeClr val="bg1"/>
                  </a:solidFill>
                </a:rPr>
                <a:t>: when the number of people entering the population is equal to the number of people leaving the population</a:t>
              </a:r>
              <a:endParaRPr lang="en-US" sz="2000" b="1" dirty="0">
                <a:solidFill>
                  <a:schemeClr val="bg1"/>
                </a:solidFill>
              </a:endParaRPr>
            </a:p>
          </p:txBody>
        </p:sp>
      </p:grpSp>
      <p:grpSp>
        <p:nvGrpSpPr>
          <p:cNvPr id="23" name="Group 22"/>
          <p:cNvGrpSpPr/>
          <p:nvPr/>
        </p:nvGrpSpPr>
        <p:grpSpPr>
          <a:xfrm>
            <a:off x="2066922" y="2571301"/>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1" y="1940862"/>
              <a:ext cx="7807571" cy="400110"/>
            </a:xfrm>
            <a:prstGeom prst="rect">
              <a:avLst/>
            </a:prstGeom>
            <a:grpFill/>
          </p:spPr>
          <p:txBody>
            <a:bodyPr wrap="square" rtlCol="0">
              <a:spAutoFit/>
            </a:bodyPr>
            <a:lstStyle/>
            <a:p>
              <a:r>
                <a:rPr lang="en-US" sz="2000" dirty="0">
                  <a:solidFill>
                    <a:schemeClr val="bg1"/>
                  </a:solidFill>
                </a:rPr>
                <a:t>Mixed support, but still considered a possible solution</a:t>
              </a:r>
            </a:p>
          </p:txBody>
        </p:sp>
      </p:grpSp>
    </p:spTree>
    <p:extLst>
      <p:ext uri="{BB962C8B-B14F-4D97-AF65-F5344CB8AC3E}">
        <p14:creationId xmlns:p14="http://schemas.microsoft.com/office/powerpoint/2010/main" val="2165927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571527"/>
            <a:ext cx="9144001" cy="6099546"/>
            <a:chOff x="-1" y="696214"/>
            <a:chExt cx="9144001" cy="6099546"/>
          </a:xfrm>
        </p:grpSpPr>
        <p:sp>
          <p:nvSpPr>
            <p:cNvPr id="26" name="TextBox 25"/>
            <p:cNvSpPr txBox="1"/>
            <p:nvPr/>
          </p:nvSpPr>
          <p:spPr>
            <a:xfrm>
              <a:off x="-1" y="696214"/>
              <a:ext cx="9144000" cy="553998"/>
            </a:xfrm>
            <a:prstGeom prst="rect">
              <a:avLst/>
            </a:prstGeom>
            <a:noFill/>
          </p:spPr>
          <p:txBody>
            <a:bodyPr wrap="square" rtlCol="0">
              <a:spAutoFit/>
            </a:bodyPr>
            <a:lstStyle/>
            <a:p>
              <a:pPr algn="ctr"/>
              <a:r>
                <a:rPr lang="en-US" sz="3000" dirty="0">
                  <a:latin typeface="Century Gothic" panose="020B0502020202020204" pitchFamily="34" charset="0"/>
                </a:rPr>
                <a:t>Demographic Theories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5583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1613055"/>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786285"/>
              <a:ext cx="7807571" cy="707886"/>
            </a:xfrm>
            <a:prstGeom prst="rect">
              <a:avLst/>
            </a:prstGeom>
            <a:grpFill/>
          </p:spPr>
          <p:txBody>
            <a:bodyPr wrap="square" rtlCol="0">
              <a:spAutoFit/>
            </a:bodyPr>
            <a:lstStyle/>
            <a:p>
              <a:r>
                <a:rPr lang="en-US" sz="2000" b="1" dirty="0">
                  <a:solidFill>
                    <a:schemeClr val="bg1"/>
                  </a:solidFill>
                </a:rPr>
                <a:t>Cornucopian theory</a:t>
              </a:r>
              <a:r>
                <a:rPr lang="en-US" sz="2000" dirty="0">
                  <a:solidFill>
                    <a:schemeClr val="bg1"/>
                  </a:solidFill>
                </a:rPr>
                <a:t>: human ingenuity can resolve any environmental or social issue</a:t>
              </a:r>
              <a:endParaRPr lang="en-US" sz="2000" b="1" dirty="0">
                <a:solidFill>
                  <a:schemeClr val="bg1"/>
                </a:solidFill>
              </a:endParaRPr>
            </a:p>
          </p:txBody>
        </p:sp>
      </p:grpSp>
      <p:grpSp>
        <p:nvGrpSpPr>
          <p:cNvPr id="18" name="Group 17">
            <a:extLst>
              <a:ext uri="{FF2B5EF4-FFF2-40B4-BE49-F238E27FC236}">
                <a16:creationId xmlns:a16="http://schemas.microsoft.com/office/drawing/2014/main" id="{E9E7DA96-96D1-4E05-A20D-47215EB53B40}"/>
              </a:ext>
            </a:extLst>
          </p:cNvPr>
          <p:cNvGrpSpPr/>
          <p:nvPr/>
        </p:nvGrpSpPr>
        <p:grpSpPr>
          <a:xfrm>
            <a:off x="2066922" y="254325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BFC70A80-4C03-4106-BBDA-6905E2E24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4E1F3732-CFD3-4F5E-8EC2-7E6A2147E3F3}"/>
                </a:ext>
              </a:extLst>
            </p:cNvPr>
            <p:cNvSpPr txBox="1"/>
            <p:nvPr/>
          </p:nvSpPr>
          <p:spPr>
            <a:xfrm>
              <a:off x="633042" y="1786285"/>
              <a:ext cx="7807571" cy="707886"/>
            </a:xfrm>
            <a:prstGeom prst="rect">
              <a:avLst/>
            </a:prstGeom>
            <a:grpFill/>
          </p:spPr>
          <p:txBody>
            <a:bodyPr wrap="square" rtlCol="0">
              <a:spAutoFit/>
            </a:bodyPr>
            <a:lstStyle/>
            <a:p>
              <a:r>
                <a:rPr lang="en-US" sz="2000" b="1" dirty="0">
                  <a:solidFill>
                    <a:schemeClr val="bg1"/>
                  </a:solidFill>
                </a:rPr>
                <a:t>Demographic transition theory</a:t>
              </a:r>
              <a:r>
                <a:rPr lang="en-US" sz="2000" dirty="0">
                  <a:solidFill>
                    <a:schemeClr val="bg1"/>
                  </a:solidFill>
                </a:rPr>
                <a:t>: future population growth will develop along a predictable four-stage model</a:t>
              </a:r>
              <a:endParaRPr lang="en-US" sz="2000" b="1" dirty="0">
                <a:solidFill>
                  <a:schemeClr val="bg1"/>
                </a:solidFill>
              </a:endParaRPr>
            </a:p>
          </p:txBody>
        </p:sp>
      </p:grpSp>
    </p:spTree>
    <p:extLst>
      <p:ext uri="{BB962C8B-B14F-4D97-AF65-F5344CB8AC3E}">
        <p14:creationId xmlns:p14="http://schemas.microsoft.com/office/powerpoint/2010/main" val="2643148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398494" y="582736"/>
            <a:ext cx="9529482" cy="553998"/>
          </a:xfrm>
          <a:prstGeom prst="rect">
            <a:avLst/>
          </a:prstGeom>
          <a:noFill/>
        </p:spPr>
        <p:txBody>
          <a:bodyPr wrap="square" rtlCol="0">
            <a:spAutoFit/>
          </a:bodyPr>
          <a:lstStyle/>
          <a:p>
            <a:pPr algn="ctr"/>
            <a:r>
              <a:rPr lang="en-US" sz="3000" dirty="0">
                <a:latin typeface="Century Gothic" panose="020B0502020202020204" pitchFamily="34" charset="0"/>
              </a:rPr>
              <a:t>Changes in U.S. Immigration Patterns and Attitudes</a:t>
            </a:r>
          </a:p>
        </p:txBody>
      </p:sp>
      <p:cxnSp>
        <p:nvCxnSpPr>
          <p:cNvPr id="55" name="Straight Connector 54"/>
          <p:cNvCxnSpPr/>
          <p:nvPr/>
        </p:nvCxnSpPr>
        <p:spPr>
          <a:xfrm>
            <a:off x="1881188" y="115583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61677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56526" y="1940173"/>
              <a:ext cx="7807571" cy="400110"/>
            </a:xfrm>
            <a:prstGeom prst="rect">
              <a:avLst/>
            </a:prstGeom>
            <a:grpFill/>
          </p:spPr>
          <p:txBody>
            <a:bodyPr wrap="square" rtlCol="0">
              <a:spAutoFit/>
            </a:bodyPr>
            <a:lstStyle/>
            <a:p>
              <a:r>
                <a:rPr lang="en-US" sz="2000" dirty="0">
                  <a:solidFill>
                    <a:schemeClr val="bg1"/>
                  </a:solidFill>
                </a:rPr>
                <a:t>Changes worldwide; United States is the most popular destination</a:t>
              </a:r>
            </a:p>
          </p:txBody>
        </p:sp>
      </p:grpSp>
      <p:grpSp>
        <p:nvGrpSpPr>
          <p:cNvPr id="20" name="Group 19"/>
          <p:cNvGrpSpPr/>
          <p:nvPr/>
        </p:nvGrpSpPr>
        <p:grpSpPr>
          <a:xfrm>
            <a:off x="2656522" y="2508124"/>
            <a:ext cx="6878956"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68214" y="1940173"/>
              <a:ext cx="7932863" cy="400110"/>
            </a:xfrm>
            <a:prstGeom prst="rect">
              <a:avLst/>
            </a:prstGeom>
            <a:grpFill/>
          </p:spPr>
          <p:txBody>
            <a:bodyPr wrap="square" rtlCol="0">
              <a:spAutoFit/>
            </a:bodyPr>
            <a:lstStyle/>
            <a:p>
              <a:r>
                <a:rPr lang="en-US" sz="2000" dirty="0">
                  <a:solidFill>
                    <a:schemeClr val="bg1"/>
                  </a:solidFill>
                </a:rPr>
                <a:t>2013: 45 million foreign-born; 3 million U.S. citizens live abroad</a:t>
              </a:r>
            </a:p>
          </p:txBody>
        </p:sp>
      </p:grpSp>
      <p:grpSp>
        <p:nvGrpSpPr>
          <p:cNvPr id="23" name="Group 22"/>
          <p:cNvGrpSpPr/>
          <p:nvPr/>
        </p:nvGrpSpPr>
        <p:grpSpPr>
          <a:xfrm>
            <a:off x="2656522" y="3397030"/>
            <a:ext cx="6878956"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68214" y="1938990"/>
              <a:ext cx="7807571" cy="400110"/>
            </a:xfrm>
            <a:prstGeom prst="rect">
              <a:avLst/>
            </a:prstGeom>
            <a:grpFill/>
          </p:spPr>
          <p:txBody>
            <a:bodyPr wrap="square" rtlCol="0">
              <a:spAutoFit/>
            </a:bodyPr>
            <a:lstStyle/>
            <a:p>
              <a:r>
                <a:rPr lang="en-US" sz="2000" dirty="0">
                  <a:solidFill>
                    <a:schemeClr val="bg1"/>
                  </a:solidFill>
                </a:rPr>
                <a:t>2017: 10.5 million people without legal status</a:t>
              </a:r>
            </a:p>
          </p:txBody>
        </p:sp>
      </p:grpSp>
      <p:grpSp>
        <p:nvGrpSpPr>
          <p:cNvPr id="27" name="Group 26"/>
          <p:cNvGrpSpPr/>
          <p:nvPr/>
        </p:nvGrpSpPr>
        <p:grpSpPr>
          <a:xfrm>
            <a:off x="2656522" y="4285976"/>
            <a:ext cx="6878956"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68214" y="1940173"/>
              <a:ext cx="7807571" cy="400110"/>
            </a:xfrm>
            <a:prstGeom prst="rect">
              <a:avLst/>
            </a:prstGeom>
            <a:grpFill/>
          </p:spPr>
          <p:txBody>
            <a:bodyPr wrap="square" rtlCol="0">
              <a:spAutoFit/>
            </a:bodyPr>
            <a:lstStyle/>
            <a:p>
              <a:r>
                <a:rPr lang="en-US" sz="2000" dirty="0">
                  <a:solidFill>
                    <a:schemeClr val="bg1"/>
                  </a:solidFill>
                </a:rPr>
                <a:t>Small number of refugees (18,000 in 2020)</a:t>
              </a:r>
            </a:p>
          </p:txBody>
        </p:sp>
      </p:grpSp>
    </p:spTree>
    <p:extLst>
      <p:ext uri="{BB962C8B-B14F-4D97-AF65-F5344CB8AC3E}">
        <p14:creationId xmlns:p14="http://schemas.microsoft.com/office/powerpoint/2010/main" val="3524079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1261</TotalTime>
  <Words>502</Words>
  <Application>Microsoft Office PowerPoint</Application>
  <PresentationFormat>Widescreen</PresentationFormat>
  <Paragraphs>50</Paragraphs>
  <Slides>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 Juber</cp:lastModifiedBy>
  <cp:revision>126</cp:revision>
  <dcterms:created xsi:type="dcterms:W3CDTF">2014-11-06T15:36:04Z</dcterms:created>
  <dcterms:modified xsi:type="dcterms:W3CDTF">2022-06-20T15:29:57Z</dcterms:modified>
</cp:coreProperties>
</file>