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8"/>
  </p:notesMasterIdLst>
  <p:sldIdLst>
    <p:sldId id="293" r:id="rId2"/>
    <p:sldId id="351" r:id="rId3"/>
    <p:sldId id="354" r:id="rId4"/>
    <p:sldId id="353" r:id="rId5"/>
    <p:sldId id="355" r:id="rId6"/>
    <p:sldId id="34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54"/>
            <p14:sldId id="353"/>
            <p14:sldId id="355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66120" autoAdjust="0"/>
  </p:normalViewPr>
  <p:slideViewPr>
    <p:cSldViewPr snapToGrid="0">
      <p:cViewPr varScale="1">
        <p:scale>
          <a:sx n="111" d="100"/>
          <a:sy n="111" d="100"/>
        </p:scale>
        <p:origin x="52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E022B1-CDD9-44CA-A5F9-1A665BA145F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7BA86A-EE78-49A0-8977-A30111D78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850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Casual- People who are in the same place at the same time but who aren't really interacting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Standing</a:t>
            </a:r>
            <a:r>
              <a:rPr lang="en-US" baseline="0" dirty="0"/>
              <a:t> in line at the post office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Conventional- People who gather for a scheduled event that occurs regularly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Religious service, school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Expressive- People who gather to express emotion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Funerals, weddings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Acting-</a:t>
            </a:r>
            <a:r>
              <a:rPr lang="en-US" baseline="0" dirty="0"/>
              <a:t> People who gather to focus on a specific goal or action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Protest movements, riots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7BA86A-EE78-49A0-8977-A30111D7816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255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Value Added Theory conditions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Structural conduciveness occurs when people are aware of a problem and have the opportunity to gather, ideally in an open area.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Structural strain occurs when people's expectations about the situation are unmet, causing tension and strain.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Growth and spread of a generalized belief occur, wherein a problem is clearly identified and attributed to a person or group.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Precipitating factors spur collective behavior; this is the emergence of a dramatic event.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Mobilization for action occurs when leaders emerge to direct a crowd to action.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Social control is the only way to end the collective behavior episode.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7BA86A-EE78-49A0-8977-A30111D7816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1112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Value Added Theory conditions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Structural conduciveness occurs when people are aware of a problem and have the opportunity to gather, ideally in an open area.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Structural strain occurs when people's expectations about the situation are unmet, causing tension and strain.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Growth and spread of a generalized belief occur, wherein a problem is clearly identified and attributed to a person or group.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Precipitating factors spur collective behavior; this is the emergence of a dramatic event.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Mobilization for action occurs when leaders emerge to direct a crowd to action.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Social control is the only way to end the collective behavior episode.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7BA86A-EE78-49A0-8977-A30111D7816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215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Collective Behavior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130062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130062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1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Collective behavior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Theoretical perspectives on collective behavior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2"/>
            <a:ext cx="9144001" cy="6108511"/>
            <a:chOff x="-1" y="687249"/>
            <a:chExt cx="9144001" cy="610851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4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Collective Behavior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Collective behavior</a:t>
              </a:r>
              <a:r>
                <a:rPr lang="en-US" sz="2000" dirty="0">
                  <a:solidFill>
                    <a:schemeClr val="bg1"/>
                  </a:solidFill>
                </a:rPr>
                <a:t>: noninstitutionalized activity in which multiple people voluntarily engage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37747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Three primary forms: the crowd, the mass, and the public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0864" y="1936478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Four types of </a:t>
              </a:r>
              <a:r>
                <a:rPr lang="en-US" sz="2000" b="1" dirty="0">
                  <a:solidFill>
                    <a:schemeClr val="bg1"/>
                  </a:solidFill>
                </a:rPr>
                <a:t>crowds</a:t>
              </a:r>
              <a:r>
                <a:rPr lang="en-US" sz="2000" dirty="0">
                  <a:solidFill>
                    <a:schemeClr val="bg1"/>
                  </a:solidFill>
                </a:rPr>
                <a:t>: casual, conventional, expressive, and acting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859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0864" y="1940173"/>
              <a:ext cx="7970213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 </a:t>
              </a:r>
              <a:r>
                <a:rPr lang="en-US" sz="2000" b="1" dirty="0">
                  <a:solidFill>
                    <a:schemeClr val="bg1"/>
                  </a:solidFill>
                </a:rPr>
                <a:t>mass</a:t>
              </a:r>
              <a:r>
                <a:rPr lang="en-US" sz="2000" dirty="0">
                  <a:solidFill>
                    <a:schemeClr val="bg1"/>
                  </a:solidFill>
                </a:rPr>
                <a:t>: large number of people with a common interest; may not be close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64544" y="5169896"/>
            <a:ext cx="8075772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 </a:t>
              </a:r>
              <a:r>
                <a:rPr lang="en-US" sz="2000" b="1" dirty="0">
                  <a:solidFill>
                    <a:schemeClr val="bg1"/>
                  </a:solidFill>
                </a:rPr>
                <a:t>public</a:t>
              </a:r>
              <a:r>
                <a:rPr lang="en-US" sz="2000" dirty="0">
                  <a:solidFill>
                    <a:schemeClr val="bg1"/>
                  </a:solidFill>
                </a:rPr>
                <a:t>: unorganized, relatively diffused group who share ideas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57914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Theoretical Perspectives on Collective Behavior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Emergent norm theory</a:t>
              </a:r>
              <a:r>
                <a:rPr lang="en-US" sz="2000" dirty="0">
                  <a:solidFill>
                    <a:schemeClr val="bg1"/>
                  </a:solidFill>
                </a:rPr>
                <a:t>: the norms experienced by people in a crowd may fluctuate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48290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People respond with their own set of norms, which can change as the situation evolves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7209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Theoretical Perspectives on Collective Behavior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066922" y="161165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4292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Value-added theory</a:t>
              </a:r>
              <a:r>
                <a:rPr lang="en-US" sz="2000" dirty="0">
                  <a:solidFill>
                    <a:schemeClr val="bg1"/>
                  </a:solidFill>
                </a:rPr>
                <a:t>: a functionalist perspective where several conditions must be met for collective behavior to occur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500555"/>
            <a:ext cx="8058154" cy="2036940"/>
            <a:chOff x="542923" y="1736758"/>
            <a:chExt cx="8058154" cy="1925924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58"/>
              <a:ext cx="8058154" cy="192592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86285"/>
              <a:ext cx="7807571" cy="15707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Structural conduciveness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Structural strain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Growth and spread of a generalized belief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Precipitating factors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Mobilization for action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Social control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29166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1183</TotalTime>
  <Words>450</Words>
  <Application>Microsoft Office PowerPoint</Application>
  <PresentationFormat>Widescreen</PresentationFormat>
  <Paragraphs>52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126</cp:revision>
  <dcterms:created xsi:type="dcterms:W3CDTF">2014-11-06T15:36:04Z</dcterms:created>
  <dcterms:modified xsi:type="dcterms:W3CDTF">2022-06-20T15:43:31Z</dcterms:modified>
</cp:coreProperties>
</file>