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2"/>
  </p:notesMasterIdLst>
  <p:sldIdLst>
    <p:sldId id="293" r:id="rId2"/>
    <p:sldId id="351" r:id="rId3"/>
    <p:sldId id="355" r:id="rId4"/>
    <p:sldId id="360" r:id="rId5"/>
    <p:sldId id="356" r:id="rId6"/>
    <p:sldId id="357" r:id="rId7"/>
    <p:sldId id="358" r:id="rId8"/>
    <p:sldId id="359" r:id="rId9"/>
    <p:sldId id="361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5"/>
            <p14:sldId id="360"/>
            <p14:sldId id="356"/>
            <p14:sldId id="357"/>
            <p14:sldId id="358"/>
            <p14:sldId id="359"/>
            <p14:sldId id="361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66120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022B1-CDD9-44CA-A5F9-1A665BA145FB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BA86A-EE78-49A0-8977-A30111D78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50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89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47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Reform- Change something specific about the social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Revolutionary- Completely change every aspect of society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Religious/Redemptive- Provoke inner change or spiritual growth in individuals ("meaning seeking“)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Alternative- Self-improvement and limited, specific changes to individual beliefs and behaviors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Resistance- Prevent or undo changes to the social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99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96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92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2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BA86A-EE78-49A0-8977-A30111D781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58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Social Movements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Levels of social movements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Types of social movements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Stage of social movements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media and social movements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Theoretical perspectives on social movements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Levels of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1764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 movements occur at all levels of society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Local</a:t>
              </a:r>
              <a:r>
                <a:rPr lang="en-US" sz="2000" dirty="0">
                  <a:solidFill>
                    <a:schemeClr val="bg1"/>
                  </a:solidFill>
                </a:rPr>
                <a:t>: schools, towns, cities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Colleges can be smaller hubs of national movements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966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Levels of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State and National</a:t>
              </a:r>
              <a:r>
                <a:rPr lang="en-US" sz="2000" dirty="0">
                  <a:solidFill>
                    <a:schemeClr val="bg1"/>
                  </a:solidFill>
                </a:rPr>
                <a:t>: states can have individual movements or be affected by national decisions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Texas secession discussions, legalization of same-sex marriage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7830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Global</a:t>
              </a:r>
              <a:r>
                <a:rPr lang="en-US" sz="2000" dirty="0">
                  <a:solidFill>
                    <a:schemeClr val="bg1"/>
                  </a:solidFill>
                </a:rPr>
                <a:t>: social organizations take on worldwide issues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2693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7366"/>
            <a:ext cx="8058154" cy="3017520"/>
            <a:chOff x="542923" y="1736760"/>
            <a:chExt cx="8058154" cy="3017520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0"/>
              <a:ext cx="8058154" cy="30175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838211"/>
              <a:ext cx="7807571" cy="28146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Categories for type and degree of change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Reform movements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Revolutionary movements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Religious/redemptive movements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Alternative movements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Resistance movements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006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Stages of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408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6981" y="1940173"/>
              <a:ext cx="7944096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Process for how movements emerge, grow, and die out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67952" y="2505432"/>
            <a:ext cx="6856096" cy="662961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4290" y="1896727"/>
              <a:ext cx="7807571" cy="4870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Preliminary stage: awareness; leaders emerge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67952" y="3257179"/>
            <a:ext cx="6856096" cy="66008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4289" y="1895668"/>
              <a:ext cx="7807571" cy="4891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Coalescence stage: publicize issue and get organized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67952" y="4008965"/>
            <a:ext cx="6856096" cy="71112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4287" y="1906894"/>
              <a:ext cx="7807571" cy="454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Institutionalization stage: established organization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660332" y="4801444"/>
            <a:ext cx="6871336" cy="67308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3" y="1900390"/>
              <a:ext cx="7807571" cy="4796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Decline stage: people fall away and move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6390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Media and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1764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Social media is widely used in social movements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794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Adds a different dynamic to each stage; accelerative, transformative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039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Resource mobilization theory</a:t>
              </a:r>
              <a:r>
                <a:rPr lang="en-US" sz="2000" dirty="0">
                  <a:solidFill>
                    <a:schemeClr val="bg1"/>
                  </a:solidFill>
                </a:rPr>
                <a:t>: movement success in terms of the ability to acquire and mobilize members and resources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When </a:t>
              </a:r>
              <a:r>
                <a:rPr lang="en-US" sz="2000" b="1" dirty="0">
                  <a:solidFill>
                    <a:schemeClr val="bg1"/>
                  </a:solidFill>
                </a:rPr>
                <a:t>social movement organizations </a:t>
              </a:r>
              <a:r>
                <a:rPr lang="en-US" sz="2000" dirty="0">
                  <a:solidFill>
                    <a:schemeClr val="bg1"/>
                  </a:solidFill>
                </a:rPr>
                <a:t>(SMOs) have the same goals, they constitute a </a:t>
              </a:r>
              <a:r>
                <a:rPr lang="en-US" sz="2000" b="1" dirty="0">
                  <a:solidFill>
                    <a:schemeClr val="bg1"/>
                  </a:solidFill>
                </a:rPr>
                <a:t>social movement industry</a:t>
              </a:r>
              <a:r>
                <a:rPr lang="en-US" sz="2000" dirty="0">
                  <a:solidFill>
                    <a:schemeClr val="bg1"/>
                  </a:solidFill>
                </a:rPr>
                <a:t> (SMI).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66922" y="3399476"/>
            <a:ext cx="8058154" cy="804672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3045" y="1919554"/>
              <a:ext cx="7807571" cy="25663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Civil Rights Movement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711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Social Movements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1165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Framing/frame analysis</a:t>
              </a:r>
              <a:r>
                <a:rPr lang="en-US" sz="2000" dirty="0">
                  <a:solidFill>
                    <a:schemeClr val="bg1"/>
                  </a:solidFill>
                </a:rPr>
                <a:t>: manipulation of a message so that it is identified and understood in a specific way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C7D0D32-5853-46AD-ABDC-BF7947D9E4BC}"/>
              </a:ext>
            </a:extLst>
          </p:cNvPr>
          <p:cNvGrpSpPr/>
          <p:nvPr/>
        </p:nvGrpSpPr>
        <p:grpSpPr>
          <a:xfrm>
            <a:off x="2066922" y="2472064"/>
            <a:ext cx="8058154" cy="804672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ADA5C26-5546-49A1-8C25-2DF618A4222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51C3B5E-83AE-48DD-BB25-48BC32709D1A}"/>
                </a:ext>
              </a:extLst>
            </p:cNvPr>
            <p:cNvSpPr txBox="1"/>
            <p:nvPr/>
          </p:nvSpPr>
          <p:spPr>
            <a:xfrm>
              <a:off x="633043" y="1785290"/>
              <a:ext cx="7807571" cy="7098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Frame alignment process</a:t>
              </a:r>
              <a:r>
                <a:rPr lang="en-US" sz="2000" dirty="0">
                  <a:solidFill>
                    <a:schemeClr val="bg1"/>
                  </a:solidFill>
                </a:rPr>
                <a:t>: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groups with similar diagnostic frames may join together to maximize impact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233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1233</TotalTime>
  <Words>348</Words>
  <Application>Microsoft Office PowerPoint</Application>
  <PresentationFormat>Widescreen</PresentationFormat>
  <Paragraphs>60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137</cp:revision>
  <dcterms:created xsi:type="dcterms:W3CDTF">2014-11-06T15:36:04Z</dcterms:created>
  <dcterms:modified xsi:type="dcterms:W3CDTF">2022-06-20T15:47:16Z</dcterms:modified>
</cp:coreProperties>
</file>