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4" r:id="rId4"/>
    <p:sldId id="368" r:id="rId5"/>
    <p:sldId id="369" r:id="rId6"/>
    <p:sldId id="367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68"/>
            <p14:sldId id="369"/>
          </p14:sldIdLst>
        </p14:section>
        <p14:section name="Boxes" id="{BC8DCA9B-1D1A-45EE-A36C-A4F5E0816D56}">
          <p14:sldIdLst>
            <p14:sldId id="367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Culture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0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Culture through the major theoretical perspectives: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theory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interactionism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6"/>
            <a:ext cx="9144001" cy="6117477"/>
            <a:chOff x="-1" y="678283"/>
            <a:chExt cx="9144001" cy="611747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0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Views </a:t>
              </a:r>
              <a:r>
                <a:rPr lang="en-US" sz="2000" b="1" dirty="0">
                  <a:solidFill>
                    <a:schemeClr val="bg1"/>
                  </a:solidFill>
                </a:rPr>
                <a:t>society</a:t>
              </a:r>
              <a:r>
                <a:rPr lang="en-US" sz="2000" dirty="0">
                  <a:solidFill>
                    <a:schemeClr val="bg1"/>
                  </a:solidFill>
                </a:rPr>
                <a:t> as a system in which all parts work together to create society as a whole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2346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Emphasizes the importance of structures and institutions in society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Studies culture in terms of values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54E59A-D840-46CC-8528-85609CFDA1D0}"/>
              </a:ext>
            </a:extLst>
          </p:cNvPr>
          <p:cNvGrpSpPr/>
          <p:nvPr/>
        </p:nvGrpSpPr>
        <p:grpSpPr>
          <a:xfrm>
            <a:off x="2066922" y="429082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5279BEC-E704-4339-A21B-EFE6AC5D5BF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02209EF-EB95-48EA-A706-2542578D82D2}"/>
                </a:ext>
              </a:extLst>
            </p:cNvPr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education in the United States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5"/>
            <a:ext cx="9144001" cy="6108508"/>
            <a:chOff x="-1" y="687252"/>
            <a:chExt cx="9144001" cy="610850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74017"/>
              <a:ext cx="7968032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Views </a:t>
              </a:r>
              <a:r>
                <a:rPr lang="en-US" sz="2000" b="1" dirty="0">
                  <a:solidFill>
                    <a:schemeClr val="bg1"/>
                  </a:solidFill>
                </a:rPr>
                <a:t>social structure</a:t>
              </a:r>
              <a:r>
                <a:rPr lang="en-US" sz="2000" dirty="0">
                  <a:solidFill>
                    <a:schemeClr val="bg1"/>
                  </a:solidFill>
                </a:rPr>
                <a:t> as inherently unequal, based on power differentials in issues like class, gender, race, and age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Culture is seen as reinforcing issues of privilege for certain groups based upon race, sex, class, and so on. 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429082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At its core: the effect of economic production and materialism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30EBB78-E48F-4ABB-9C33-E36BD263CE68}"/>
              </a:ext>
            </a:extLst>
          </p:cNvPr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A0DF5D9-52EC-408C-8781-E7B46D04BF1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4822BC2-98D4-4403-A682-FF146A8DDB60}"/>
                </a:ext>
              </a:extLst>
            </p:cNvPr>
            <p:cNvSpPr txBox="1"/>
            <p:nvPr/>
          </p:nvSpPr>
          <p:spPr>
            <a:xfrm>
              <a:off x="633044" y="191634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society’s cultural norms benefit some people but hurt others.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1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2298"/>
            <a:ext cx="9144000" cy="6108775"/>
            <a:chOff x="0" y="686985"/>
            <a:chExt cx="9144000" cy="6108775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8698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164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Sees </a:t>
              </a:r>
              <a:r>
                <a:rPr lang="en-US" sz="2000" b="1" dirty="0">
                  <a:solidFill>
                    <a:schemeClr val="bg1"/>
                  </a:solidFill>
                </a:rPr>
                <a:t>culture</a:t>
              </a:r>
              <a:r>
                <a:rPr lang="en-US" sz="2000" dirty="0">
                  <a:solidFill>
                    <a:schemeClr val="bg1"/>
                  </a:solidFill>
                </a:rPr>
                <a:t> as being created and maintained by the ways people interact and how individuals interpret each other's actions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1337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Every object and action have a symbolic meaning, and language is how people represent and communicate their interpretations.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F2B4D3-3D35-4C05-9D60-ADDF5EE1D2B9}"/>
              </a:ext>
            </a:extLst>
          </p:cNvPr>
          <p:cNvGrpSpPr/>
          <p:nvPr/>
        </p:nvGrpSpPr>
        <p:grpSpPr>
          <a:xfrm>
            <a:off x="2066922" y="25136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E6860C2-BBDD-4592-B1B0-E2045214EE1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9D07F54-6DAB-4301-9778-A086221A5A27}"/>
                </a:ext>
              </a:extLst>
            </p:cNvPr>
            <p:cNvSpPr txBox="1"/>
            <p:nvPr/>
          </p:nvSpPr>
          <p:spPr>
            <a:xfrm>
              <a:off x="633043" y="192871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Culture is highly dynamic and fluid.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934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7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Summary of Culture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1997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46079" y="1609165"/>
            <a:ext cx="2487168" cy="182880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5754" y="2257836"/>
              <a:ext cx="1927412" cy="6262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Culture is a social comfort.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158911" y="3556043"/>
            <a:ext cx="2487168" cy="1828800"/>
            <a:chOff x="1149289" y="3617527"/>
            <a:chExt cx="2080341" cy="1828800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7"/>
              <a:ext cx="2080340" cy="18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89" y="3956485"/>
              <a:ext cx="2080340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We can question values and make decisions.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546079" y="3557503"/>
            <a:ext cx="2487168" cy="1828800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701621"/>
              <a:ext cx="1664514" cy="14431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The more we study it, the more we understand our own.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158912" y="1609165"/>
            <a:ext cx="2483065" cy="1828800"/>
            <a:chOff x="3531827" y="1702509"/>
            <a:chExt cx="2080340" cy="1938992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02509"/>
              <a:ext cx="2080340" cy="1938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Culture is preserved through transmission between generations.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1260</TotalTime>
  <Words>225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120</cp:revision>
  <dcterms:created xsi:type="dcterms:W3CDTF">2014-11-06T15:36:04Z</dcterms:created>
  <dcterms:modified xsi:type="dcterms:W3CDTF">2022-02-18T18:27:52Z</dcterms:modified>
</cp:coreProperties>
</file>