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93" r:id="rId2"/>
    <p:sldId id="351" r:id="rId3"/>
    <p:sldId id="367" r:id="rId4"/>
    <p:sldId id="353" r:id="rId5"/>
    <p:sldId id="348" r:id="rId6"/>
    <p:sldId id="370" r:id="rId7"/>
    <p:sldId id="371" r:id="rId8"/>
    <p:sldId id="372" r:id="rId9"/>
    <p:sldId id="373" r:id="rId10"/>
    <p:sldId id="365" r:id="rId11"/>
    <p:sldId id="368" r:id="rId12"/>
    <p:sldId id="34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</p14:sldIdLst>
        </p14:section>
        <p14:section name="Bullet Lists" id="{75E99226-54C6-4B40-9F9B-803C5E10A6BA}">
          <p14:sldIdLst>
            <p14:sldId id="367"/>
            <p14:sldId id="353"/>
            <p14:sldId id="348"/>
            <p14:sldId id="370"/>
            <p14:sldId id="371"/>
            <p14:sldId id="372"/>
            <p14:sldId id="373"/>
            <p14:sldId id="365"/>
            <p14:sldId id="368"/>
          </p14:sldIdLst>
        </p14:section>
        <p14:section name="Boxes" id="{BC8DCA9B-1D1A-45EE-A36C-A4F5E0816D56}">
          <p14:sldIdLst/>
        </p14:section>
        <p14:section name="Extended Examples" id="{F578CCFA-269D-485F-9ADF-C586276AD30E}">
          <p14:sldIdLst/>
        </p14:section>
        <p14:section name="Relationships" id="{E41BCD9A-AE81-4FD5-9202-F453DADCAF33}">
          <p14:sldIdLst/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D4CB"/>
    <a:srgbClr val="386546"/>
    <a:srgbClr val="627981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6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49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05670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Types of Societies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3861948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73501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567587"/>
            <a:ext cx="9144000" cy="6053609"/>
            <a:chOff x="0" y="742151"/>
            <a:chExt cx="9144000" cy="6053609"/>
          </a:xfrm>
        </p:grpSpPr>
        <p:sp>
          <p:nvSpPr>
            <p:cNvPr id="26" name="TextBox 25"/>
            <p:cNvSpPr txBox="1"/>
            <p:nvPr/>
          </p:nvSpPr>
          <p:spPr>
            <a:xfrm>
              <a:off x="0" y="742151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Industrial Society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28944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A3C89F5-5AC7-42CA-B269-E0EF8850E061}"/>
              </a:ext>
            </a:extLst>
          </p:cNvPr>
          <p:cNvSpPr txBox="1"/>
          <p:nvPr/>
        </p:nvSpPr>
        <p:spPr>
          <a:xfrm>
            <a:off x="1459469" y="1610723"/>
            <a:ext cx="9273061" cy="4708981"/>
          </a:xfrm>
          <a:prstGeom prst="rect">
            <a:avLst/>
          </a:prstGeom>
          <a:solidFill>
            <a:srgbClr val="C7D4CB"/>
          </a:solidFill>
        </p:spPr>
        <p:txBody>
          <a:bodyPr wrap="square" rtlCol="0" anchor="ctr">
            <a:spAutoFit/>
          </a:bodyPr>
          <a:lstStyle/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E8372D-36D2-456F-8C12-2DB123C1456A}"/>
              </a:ext>
            </a:extLst>
          </p:cNvPr>
          <p:cNvSpPr txBox="1"/>
          <p:nvPr/>
        </p:nvSpPr>
        <p:spPr>
          <a:xfrm>
            <a:off x="1523999" y="1626523"/>
            <a:ext cx="9144000" cy="4102533"/>
          </a:xfrm>
          <a:prstGeom prst="rect">
            <a:avLst/>
          </a:prstGeom>
          <a:solidFill>
            <a:srgbClr val="C7D4CB"/>
          </a:solidFill>
        </p:spPr>
        <p:txBody>
          <a:bodyPr wrap="square" rtlCol="0" anchor="ctr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/>
              <a:t>Came about in the eighteenth century, when Europe experienced a dramatic rise in technological invention.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/>
              <a:t>New inventions: steam power, textile mills, gas lights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/>
              <a:t>Increased productivity and technology = the rise of urban centers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/>
              <a:t>Capitalism and social mobility spread.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b="1" dirty="0"/>
              <a:t>Sociology</a:t>
            </a:r>
            <a:r>
              <a:rPr lang="en-US" sz="2200" dirty="0"/>
              <a:t> was born during this time.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/>
              <a:t>Much of our current social structure and social ideas have basis in industrial society.</a:t>
            </a:r>
          </a:p>
        </p:txBody>
      </p:sp>
    </p:spTree>
    <p:extLst>
      <p:ext uri="{BB962C8B-B14F-4D97-AF65-F5344CB8AC3E}">
        <p14:creationId xmlns:p14="http://schemas.microsoft.com/office/powerpoint/2010/main" val="27365981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8"/>
            <a:ext cx="9144001" cy="6099545"/>
            <a:chOff x="-1" y="696215"/>
            <a:chExt cx="9144001" cy="609954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Postindustrial Society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3858467"/>
            <a:ext cx="8058154" cy="909017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3" y="1979936"/>
              <a:ext cx="7807571" cy="35517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Power lies with those in charge of storing and distributing information. 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739393"/>
            <a:ext cx="8058154" cy="909016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3" y="1821404"/>
              <a:ext cx="7807571" cy="62839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Rooted in the production of information and services instead of material goods 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614898"/>
            <a:ext cx="8058154" cy="911888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3" y="1827022"/>
              <a:ext cx="7807571" cy="62641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Information societies</a:t>
              </a:r>
              <a:r>
                <a:rPr lang="en-US" sz="2000" dirty="0"/>
                <a:t>: recent development; sometimes known as postindustrial or digital societies 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6E86899D-7D4F-304E-9D5A-BB502440C9B6}"/>
              </a:ext>
            </a:extLst>
          </p:cNvPr>
          <p:cNvGrpSpPr/>
          <p:nvPr/>
        </p:nvGrpSpPr>
        <p:grpSpPr>
          <a:xfrm>
            <a:off x="2066922" y="4977542"/>
            <a:ext cx="8058154" cy="909018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3988598-C4E3-CB4F-B06C-8CEBB2466722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514FBE8-D491-F447-8F13-07EF59BEF8D7}"/>
                </a:ext>
              </a:extLst>
            </p:cNvPr>
            <p:cNvSpPr txBox="1"/>
            <p:nvPr/>
          </p:nvSpPr>
          <p:spPr>
            <a:xfrm>
              <a:off x="633043" y="1945955"/>
              <a:ext cx="7807571" cy="35517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Social classes are divided by access to education.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361241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8"/>
            <a:ext cx="9144001" cy="6099545"/>
            <a:chOff x="-1" y="696215"/>
            <a:chExt cx="9144001" cy="609954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621221"/>
            <a:ext cx="86946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Preindustrial society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Industrial society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Postindustrial society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62563"/>
            <a:ext cx="9144001" cy="6108510"/>
            <a:chOff x="-1" y="687250"/>
            <a:chExt cx="9144001" cy="610851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8725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Introduction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898776" y="1617739"/>
            <a:ext cx="4462876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204022" y="2072667"/>
              <a:ext cx="1972411" cy="96795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b="1" dirty="0"/>
                <a:t>Society</a:t>
              </a:r>
              <a:r>
                <a:rPr lang="en-US" sz="2000" dirty="0"/>
                <a:t>: people who live in a definable community and share a culture 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471055" y="3429000"/>
            <a:ext cx="2080340" cy="1617913"/>
            <a:chOff x="1149290" y="35629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5629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3811137"/>
              <a:ext cx="1664514" cy="105548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Society advances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649571" y="3423293"/>
            <a:ext cx="2080340" cy="1623620"/>
            <a:chOff x="3531827" y="3581214"/>
            <a:chExt cx="2080340" cy="1623620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586921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3581214"/>
              <a:ext cx="1664514" cy="156331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Use of technology advances</a:t>
              </a:r>
            </a:p>
          </p:txBody>
        </p:sp>
      </p:grpSp>
      <p:sp>
        <p:nvSpPr>
          <p:cNvPr id="3" name="Right Arrow 2">
            <a:extLst>
              <a:ext uri="{FF2B5EF4-FFF2-40B4-BE49-F238E27FC236}">
                <a16:creationId xmlns:a16="http://schemas.microsoft.com/office/drawing/2014/main" id="{215F87BF-86E7-E84F-A000-1512BE3739CA}"/>
              </a:ext>
            </a:extLst>
          </p:cNvPr>
          <p:cNvSpPr/>
          <p:nvPr/>
        </p:nvSpPr>
        <p:spPr>
          <a:xfrm>
            <a:off x="5694496" y="4014048"/>
            <a:ext cx="835572" cy="557016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4187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0" y="574146"/>
            <a:ext cx="9144002" cy="6096927"/>
            <a:chOff x="-2" y="698833"/>
            <a:chExt cx="9144002" cy="6096927"/>
          </a:xfrm>
        </p:grpSpPr>
        <p:sp>
          <p:nvSpPr>
            <p:cNvPr id="26" name="TextBox 25"/>
            <p:cNvSpPr txBox="1"/>
            <p:nvPr/>
          </p:nvSpPr>
          <p:spPr>
            <a:xfrm>
              <a:off x="-2" y="698833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Preindustrial Society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898776" y="1617739"/>
            <a:ext cx="2080340" cy="1371600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49291" y="2199778"/>
              <a:ext cx="2080340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Hunter-gatherer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637534" y="3193140"/>
            <a:ext cx="2080340" cy="1371600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078603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Horticultural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612192"/>
            <a:ext cx="2080340" cy="1371600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14145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Pastoral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B7EFF53-B68C-0E4F-9370-B9DE67B7F079}"/>
              </a:ext>
            </a:extLst>
          </p:cNvPr>
          <p:cNvGrpSpPr/>
          <p:nvPr/>
        </p:nvGrpSpPr>
        <p:grpSpPr>
          <a:xfrm>
            <a:off x="7474126" y="3193140"/>
            <a:ext cx="2080340" cy="1371600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7C846C7C-C0B8-CE43-991A-7828198E6994}"/>
                </a:ext>
              </a:extLst>
            </p:cNvPr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EDE0EC69-5BB2-6548-8E99-906BA535C68A}"/>
                </a:ext>
              </a:extLst>
            </p:cNvPr>
            <p:cNvSpPr txBox="1"/>
            <p:nvPr/>
          </p:nvSpPr>
          <p:spPr>
            <a:xfrm>
              <a:off x="3739740" y="4076586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Feudal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B5907C59-DADA-C04F-8933-A06F0CBA4662}"/>
              </a:ext>
            </a:extLst>
          </p:cNvPr>
          <p:cNvGrpSpPr/>
          <p:nvPr/>
        </p:nvGrpSpPr>
        <p:grpSpPr>
          <a:xfrm>
            <a:off x="5055830" y="3198687"/>
            <a:ext cx="2080340" cy="1371600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39B5AADB-1CB0-484C-80EF-BD2B0BBA9B5B}"/>
                </a:ext>
              </a:extLst>
            </p:cNvPr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4ADCF69F-1C69-1D4E-BDC4-E3A6CB3630CC}"/>
                </a:ext>
              </a:extLst>
            </p:cNvPr>
            <p:cNvSpPr txBox="1"/>
            <p:nvPr/>
          </p:nvSpPr>
          <p:spPr>
            <a:xfrm>
              <a:off x="3739740" y="4070044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Agricultural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33954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62564"/>
            <a:ext cx="9144001" cy="6108509"/>
            <a:chOff x="-1" y="687251"/>
            <a:chExt cx="9144001" cy="6108509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87251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Preindustrial Society: Hunter-Gatherer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16562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3743241"/>
            <a:ext cx="8058154" cy="785792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3" y="1948855"/>
              <a:ext cx="7807571" cy="41087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Nomadic</a:t>
              </a:r>
              <a:r>
                <a:rPr lang="en-US" sz="2000" dirty="0"/>
                <a:t>: when resources became scarce, they moved to find sustenance 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679069"/>
            <a:ext cx="8058154" cy="785791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4" y="1934790"/>
              <a:ext cx="7807571" cy="41087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Group members dependent on the environment. 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614898"/>
            <a:ext cx="8058154" cy="785790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3" y="1776761"/>
              <a:ext cx="7807571" cy="72693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Basic structure of most human societies until about 10,000–12,000 years ago 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639A3E5-58D9-EA4B-A736-688BF33E482B}"/>
              </a:ext>
            </a:extLst>
          </p:cNvPr>
          <p:cNvGrpSpPr/>
          <p:nvPr/>
        </p:nvGrpSpPr>
        <p:grpSpPr>
          <a:xfrm>
            <a:off x="2066922" y="4807414"/>
            <a:ext cx="8058154" cy="785792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CC50E6E-3941-BC43-AF95-D1AC117275C6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1DD0EE65-773A-4341-AF39-FFDB622D8027}"/>
                </a:ext>
              </a:extLst>
            </p:cNvPr>
            <p:cNvSpPr txBox="1"/>
            <p:nvPr/>
          </p:nvSpPr>
          <p:spPr>
            <a:xfrm>
              <a:off x="633042" y="1934791"/>
              <a:ext cx="7807571" cy="41087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A few hundred remain in existence today.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53596"/>
            <a:ext cx="9144001" cy="6117477"/>
            <a:chOff x="-1" y="678283"/>
            <a:chExt cx="9144001" cy="6117477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78283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Preindustrial Society: Pastoral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3743241"/>
            <a:ext cx="8058154" cy="785792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34791"/>
              <a:ext cx="7807571" cy="41087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Remained nomadic; they followed their animals to fresh feeding grounds. 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679069"/>
            <a:ext cx="8058154" cy="785791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3" y="1776761"/>
              <a:ext cx="7807571" cy="72693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Bred livestock for food, clothing, and transportation—created a surplus of goods 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614898"/>
            <a:ext cx="8058154" cy="785790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4" y="1934790"/>
              <a:ext cx="7807571" cy="4108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Developed roughly 7,500 years ago 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639A3E5-58D9-EA4B-A736-688BF33E482B}"/>
              </a:ext>
            </a:extLst>
          </p:cNvPr>
          <p:cNvGrpSpPr/>
          <p:nvPr/>
        </p:nvGrpSpPr>
        <p:grpSpPr>
          <a:xfrm>
            <a:off x="2066922" y="4807414"/>
            <a:ext cx="8058154" cy="785792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CC50E6E-3941-BC43-AF95-D1AC117275C6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1DD0EE65-773A-4341-AF39-FFDB622D8027}"/>
                </a:ext>
              </a:extLst>
            </p:cNvPr>
            <p:cNvSpPr txBox="1"/>
            <p:nvPr/>
          </p:nvSpPr>
          <p:spPr>
            <a:xfrm>
              <a:off x="633042" y="1753774"/>
              <a:ext cx="7807571" cy="72693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When specialized occupations began to develop, societies commenced trading with local groups.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83228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3999" y="558375"/>
            <a:ext cx="9144003" cy="6112698"/>
            <a:chOff x="-3" y="683062"/>
            <a:chExt cx="9144003" cy="6112698"/>
          </a:xfrm>
        </p:grpSpPr>
        <p:sp>
          <p:nvSpPr>
            <p:cNvPr id="26" name="TextBox 25"/>
            <p:cNvSpPr txBox="1"/>
            <p:nvPr/>
          </p:nvSpPr>
          <p:spPr>
            <a:xfrm>
              <a:off x="-3" y="68306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Preindustrial Society: Horticultural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3743241"/>
            <a:ext cx="8058154" cy="785792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4" y="1776762"/>
              <a:ext cx="7807571" cy="72693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Can start permanent settlements to create more stability and more material goods 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679069"/>
            <a:ext cx="8058154" cy="785791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4" y="1784904"/>
              <a:ext cx="7807571" cy="72693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Depend on the environment for survival but don’t abandon their location to follow resources 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614898"/>
            <a:ext cx="8058154" cy="785790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44270"/>
              <a:ext cx="7807571" cy="4108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Based on the capacity to grow and cultivate plants 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639A3E5-58D9-EA4B-A736-688BF33E482B}"/>
              </a:ext>
            </a:extLst>
          </p:cNvPr>
          <p:cNvGrpSpPr/>
          <p:nvPr/>
        </p:nvGrpSpPr>
        <p:grpSpPr>
          <a:xfrm>
            <a:off x="2066922" y="4807414"/>
            <a:ext cx="8058154" cy="785792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CC50E6E-3941-BC43-AF95-D1AC117275C6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1DD0EE65-773A-4341-AF39-FFDB622D8027}"/>
                </a:ext>
              </a:extLst>
            </p:cNvPr>
            <p:cNvSpPr txBox="1"/>
            <p:nvPr/>
          </p:nvSpPr>
          <p:spPr>
            <a:xfrm>
              <a:off x="633044" y="1776762"/>
              <a:ext cx="7807571" cy="72693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This environment provided the basis for this first revolution in human survival.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96887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7"/>
            <a:ext cx="9144001" cy="6099546"/>
            <a:chOff x="-1" y="696214"/>
            <a:chExt cx="9144001" cy="6099546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4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Preindustrial Society: Agricultural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42844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3743241"/>
            <a:ext cx="8058154" cy="785792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34791"/>
              <a:ext cx="7807571" cy="41087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Human settlements grew into towns and cities. 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679069"/>
            <a:ext cx="8058154" cy="785791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3" y="1772187"/>
              <a:ext cx="7807571" cy="72693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Farmers learned to rotate the types of crops grown and use fertilizer, which led to better harvests and bigger food surpluses.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614898"/>
            <a:ext cx="8058154" cy="785790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4" y="1774968"/>
              <a:ext cx="7807571" cy="72693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Developed around 3000 BCE; Agricultural Revolution made farming possible. 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639A3E5-58D9-EA4B-A736-688BF33E482B}"/>
              </a:ext>
            </a:extLst>
          </p:cNvPr>
          <p:cNvGrpSpPr/>
          <p:nvPr/>
        </p:nvGrpSpPr>
        <p:grpSpPr>
          <a:xfrm>
            <a:off x="2066922" y="4807414"/>
            <a:ext cx="8058154" cy="785792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CC50E6E-3941-BC43-AF95-D1AC117275C6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1DD0EE65-773A-4341-AF39-FFDB622D8027}"/>
                </a:ext>
              </a:extLst>
            </p:cNvPr>
            <p:cNvSpPr txBox="1"/>
            <p:nvPr/>
          </p:nvSpPr>
          <p:spPr>
            <a:xfrm>
              <a:off x="633045" y="1776762"/>
              <a:ext cx="7807571" cy="72693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Social classes </a:t>
              </a:r>
              <a:r>
                <a:rPr lang="en-US" sz="2000" dirty="0"/>
                <a:t>became more distinct; ownership and preservation of resources became a pressing concern.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92565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564434"/>
            <a:ext cx="9144000" cy="6106639"/>
            <a:chOff x="0" y="689121"/>
            <a:chExt cx="9144000" cy="6106639"/>
          </a:xfrm>
        </p:grpSpPr>
        <p:sp>
          <p:nvSpPr>
            <p:cNvPr id="26" name="TextBox 25"/>
            <p:cNvSpPr txBox="1"/>
            <p:nvPr/>
          </p:nvSpPr>
          <p:spPr>
            <a:xfrm>
              <a:off x="0" y="689121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Preindustrial Society: Feudal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6" y="1118432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3743241"/>
            <a:ext cx="8058154" cy="785792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4" y="1776762"/>
              <a:ext cx="7807571" cy="72693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Power was handed down through family lines; peasant families served lords for generations. 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679069"/>
            <a:ext cx="8058154" cy="785791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775012"/>
              <a:ext cx="7807571" cy="72693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Had strict hierarchical system of power based on land ownership and protection </a:t>
              </a:r>
              <a:r>
                <a:rPr lang="en-US" sz="2000" dirty="0">
                  <a:sym typeface="Wingdings" panose="05000000000000000000" pitchFamily="2" charset="2"/>
                </a:rPr>
                <a:t> lords, vassals, and peasants</a:t>
              </a:r>
              <a:endParaRPr lang="en-US" sz="2000" dirty="0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614898"/>
            <a:ext cx="8058154" cy="785790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32451"/>
              <a:ext cx="7807571" cy="4108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Began around the ninth century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639A3E5-58D9-EA4B-A736-688BF33E482B}"/>
              </a:ext>
            </a:extLst>
          </p:cNvPr>
          <p:cNvGrpSpPr/>
          <p:nvPr/>
        </p:nvGrpSpPr>
        <p:grpSpPr>
          <a:xfrm>
            <a:off x="2066922" y="4807414"/>
            <a:ext cx="8058154" cy="785792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CC50E6E-3941-BC43-AF95-D1AC117275C6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1DD0EE65-773A-4341-AF39-FFDB622D8027}"/>
                </a:ext>
              </a:extLst>
            </p:cNvPr>
            <p:cNvSpPr txBox="1"/>
            <p:nvPr/>
          </p:nvSpPr>
          <p:spPr>
            <a:xfrm>
              <a:off x="633043" y="1776762"/>
              <a:ext cx="7807571" cy="72693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Social and economic system of feudalism failed in Western society and was replaced by </a:t>
              </a:r>
              <a:r>
                <a:rPr lang="en-US" sz="2000" b="1" dirty="0"/>
                <a:t>capitalism</a:t>
              </a:r>
              <a:r>
                <a:rPr lang="en-US" sz="2000" dirty="0"/>
                <a:t>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596092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1208</TotalTime>
  <Words>443</Words>
  <Application>Microsoft Office PowerPoint</Application>
  <PresentationFormat>Widescreen</PresentationFormat>
  <Paragraphs>77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Riley Covaleski</cp:lastModifiedBy>
  <cp:revision>119</cp:revision>
  <dcterms:created xsi:type="dcterms:W3CDTF">2014-11-06T15:36:04Z</dcterms:created>
  <dcterms:modified xsi:type="dcterms:W3CDTF">2022-02-18T18:24:31Z</dcterms:modified>
</cp:coreProperties>
</file>