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24" r:id="rId4"/>
    <p:sldId id="368" r:id="rId5"/>
    <p:sldId id="367" r:id="rId6"/>
    <p:sldId id="369" r:id="rId7"/>
    <p:sldId id="371" r:id="rId8"/>
    <p:sldId id="372" r:id="rId9"/>
    <p:sldId id="329" r:id="rId10"/>
    <p:sldId id="34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4"/>
            <p14:sldId id="368"/>
            <p14:sldId id="367"/>
            <p14:sldId id="369"/>
            <p14:sldId id="371"/>
            <p14:sldId id="372"/>
          </p14:sldIdLst>
        </p14:section>
        <p14:section name="Boxes" id="{BC8DCA9B-1D1A-45EE-A36C-A4F5E0816D56}">
          <p14:sldIdLst>
            <p14:sldId id="329"/>
          </p14:sldIdLst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7981"/>
    <a:srgbClr val="386546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Theoretical Perspectives on Society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621223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Society through the major theoretical perspectives: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Functionalism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Conflict Theory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Interactionism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6256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Émile Durkheim and Functionalism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Collective conscience</a:t>
              </a:r>
              <a:r>
                <a:rPr lang="en-US" sz="2000" dirty="0">
                  <a:solidFill>
                    <a:schemeClr val="bg1"/>
                  </a:solidFill>
                </a:rPr>
                <a:t>: the communal beliefs, morals, and attitudes of a society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9194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Social integration</a:t>
              </a:r>
              <a:r>
                <a:rPr lang="en-US" sz="2000" dirty="0">
                  <a:solidFill>
                    <a:schemeClr val="bg1"/>
                  </a:solidFill>
                </a:rPr>
                <a:t>: how strongly a person is connected to their social group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600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Preindustrial societies: </a:t>
              </a:r>
              <a:r>
                <a:rPr lang="en-US" sz="2000" b="1" dirty="0">
                  <a:solidFill>
                    <a:schemeClr val="bg1"/>
                  </a:solidFill>
                </a:rPr>
                <a:t>mechanical solidarity </a:t>
              </a:r>
              <a:r>
                <a:rPr lang="en-US" sz="2000" dirty="0">
                  <a:solidFill>
                    <a:schemeClr val="bg1"/>
                  </a:solidFill>
                </a:rPr>
                <a:t>(low division of labor)</a:t>
              </a:r>
              <a:br>
                <a:rPr lang="en-US" sz="2000" b="1" dirty="0">
                  <a:solidFill>
                    <a:schemeClr val="bg1"/>
                  </a:solidFill>
                </a:rPr>
              </a:br>
              <a:r>
                <a:rPr lang="en-US" sz="2000" dirty="0">
                  <a:solidFill>
                    <a:schemeClr val="bg1"/>
                  </a:solidFill>
                </a:rPr>
                <a:t>Industrial societies: </a:t>
              </a:r>
              <a:r>
                <a:rPr lang="en-US" sz="2000" b="1" dirty="0">
                  <a:solidFill>
                    <a:schemeClr val="bg1"/>
                  </a:solidFill>
                </a:rPr>
                <a:t>organic solidarity </a:t>
              </a:r>
              <a:r>
                <a:rPr lang="en-US" sz="2000" dirty="0">
                  <a:solidFill>
                    <a:schemeClr val="bg1"/>
                  </a:solidFill>
                </a:rPr>
                <a:t>(high division of labor)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Anomie</a:t>
              </a:r>
              <a:r>
                <a:rPr lang="en-US" sz="2000" dirty="0">
                  <a:solidFill>
                    <a:schemeClr val="bg1"/>
                  </a:solidFill>
                </a:rPr>
                <a:t>: without law; experienced in times of social uncertainty, like war or a large change in the economy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2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Karl Marx and Conflict Theory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715001" y="1609424"/>
            <a:ext cx="4953000" cy="879861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2" y="1805720"/>
              <a:ext cx="7807569" cy="64921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Conflict as the primary means of social change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715002" y="2682842"/>
            <a:ext cx="4952999" cy="879861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38" y="1808707"/>
              <a:ext cx="7807570" cy="64921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Saw conflict between owners of the means of production and laborers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715001" y="3756260"/>
            <a:ext cx="4952999" cy="879861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0" y="1798480"/>
              <a:ext cx="7807572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Believed conflict happened in times of social revolution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715000" y="4829678"/>
            <a:ext cx="4952998" cy="879861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920884"/>
              <a:ext cx="7807570" cy="3669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Capitalism</a:t>
              </a:r>
              <a:r>
                <a:rPr lang="en-US" sz="2000" dirty="0">
                  <a:solidFill>
                    <a:schemeClr val="bg1"/>
                  </a:solidFill>
                </a:rPr>
                <a:t>: “dictatorship of the bourgeoisie”</a:t>
              </a:r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B7FA9E65-A757-624A-8539-B187624B58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8239" y="2066486"/>
            <a:ext cx="4953000" cy="288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62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3999" y="561781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Karl Marx and Conflict Theory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96358" y="2620482"/>
            <a:ext cx="3582757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977068"/>
              <a:ext cx="1664514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Alienation from the product of one’s labor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96358" y="4441252"/>
            <a:ext cx="3582757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51231"/>
              <a:ext cx="1664514" cy="5476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Alienation from others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4439237"/>
            <a:ext cx="3582756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652003" y="4051167"/>
              <a:ext cx="1839986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Alienation from one’s self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09" y="2622433"/>
            <a:ext cx="3582757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77068"/>
              <a:ext cx="1664514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Alienation from the process of one’s labor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027E3C7-B8C7-49FC-9218-901B1EA23DA9}"/>
              </a:ext>
            </a:extLst>
          </p:cNvPr>
          <p:cNvGrpSpPr/>
          <p:nvPr/>
        </p:nvGrpSpPr>
        <p:grpSpPr>
          <a:xfrm>
            <a:off x="2066922" y="161060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7CFB665-5DE5-4AF5-B4EA-C6E58017B04D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E3B6A97-5B12-48B2-B0D5-6E5CB644F4E9}"/>
                </a:ext>
              </a:extLst>
            </p:cNvPr>
            <p:cNvSpPr txBox="1"/>
            <p:nvPr/>
          </p:nvSpPr>
          <p:spPr>
            <a:xfrm>
              <a:off x="551330" y="178324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Alienation</a:t>
              </a:r>
              <a:r>
                <a:rPr lang="en-US" sz="2000" dirty="0">
                  <a:solidFill>
                    <a:schemeClr val="bg1"/>
                  </a:solidFill>
                </a:rPr>
                <a:t>: the condition in which the individual is separated emotionally and psychologically from their society, work, and sense of self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6"/>
            <a:ext cx="9144001" cy="6099547"/>
            <a:chOff x="-1" y="696213"/>
            <a:chExt cx="9144001" cy="609954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Karl Marx and Conflict Theory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0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False consciousness</a:t>
              </a:r>
              <a:r>
                <a:rPr lang="en-US" sz="2000" dirty="0">
                  <a:solidFill>
                    <a:schemeClr val="bg1"/>
                  </a:solidFill>
                </a:rPr>
                <a:t>: a condition in which a person's beliefs, ideals, or ideology are not in their own best interest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Class consciousness</a:t>
              </a:r>
              <a:r>
                <a:rPr lang="en-US" sz="2000" dirty="0">
                  <a:solidFill>
                    <a:schemeClr val="bg1"/>
                  </a:solidFill>
                </a:rPr>
                <a:t>: the awareness of one's rank in society; a way to overcome false consciousness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FF690E2-0D37-4F45-B0CA-35556A2CAAE3}"/>
              </a:ext>
            </a:extLst>
          </p:cNvPr>
          <p:cNvGrpSpPr/>
          <p:nvPr/>
        </p:nvGrpSpPr>
        <p:grpSpPr>
          <a:xfrm>
            <a:off x="2066922" y="340918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9A1798B-804F-4413-A8E3-CD603EBC5CD5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0B597A3-A342-4BD3-B641-C11A371F7621}"/>
                </a:ext>
              </a:extLst>
            </p:cNvPr>
            <p:cNvSpPr txBox="1"/>
            <p:nvPr/>
          </p:nvSpPr>
          <p:spPr>
            <a:xfrm>
              <a:off x="633045" y="193996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Class as advocate for social improvements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4190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Max Weber and Social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Status based on noneconomic factors: education, kinship, religion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8256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Both status and class determine someone’s power or influence; status class and power are base of society.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Rational society</a:t>
              </a:r>
              <a:r>
                <a:rPr lang="en-US" sz="2000" dirty="0">
                  <a:solidFill>
                    <a:schemeClr val="bg1"/>
                  </a:solidFill>
                </a:rPr>
                <a:t>: built around logic and efficiency, not morality and tradition; societies can become too rational.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1" y="192869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If rationality and efficiency are the main focuses, it can be dehumanizing.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2480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3999" y="567693"/>
            <a:ext cx="9144003" cy="6103380"/>
            <a:chOff x="-3" y="692380"/>
            <a:chExt cx="9144003" cy="6103380"/>
          </a:xfrm>
        </p:grpSpPr>
        <p:sp>
          <p:nvSpPr>
            <p:cNvPr id="26" name="TextBox 25"/>
            <p:cNvSpPr txBox="1"/>
            <p:nvPr/>
          </p:nvSpPr>
          <p:spPr>
            <a:xfrm>
              <a:off x="-3" y="6923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Max Weber and Social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6480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Iron cage</a:t>
              </a:r>
              <a:r>
                <a:rPr lang="en-US" sz="2000" dirty="0">
                  <a:solidFill>
                    <a:schemeClr val="bg1"/>
                  </a:solidFill>
                </a:rPr>
                <a:t>: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result of industrialization and rationalization; where the individual is trapped by institutions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Disenchantment of the world</a:t>
              </a:r>
              <a:r>
                <a:rPr lang="en-US" sz="2000" dirty="0">
                  <a:solidFill>
                    <a:schemeClr val="bg1"/>
                  </a:solidFill>
                </a:rPr>
                <a:t>: final condition of humanity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83734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Rationalized, modern society</a:t>
              </a:r>
              <a:r>
                <a:rPr lang="en-US" sz="2000" dirty="0">
                  <a:solidFill>
                    <a:schemeClr val="bg1"/>
                  </a:solidFill>
                </a:rPr>
                <a:t>: more supermarkets than family-owned stores </a:t>
              </a:r>
              <a:r>
                <a:rPr lang="en-US" sz="2000" dirty="0">
                  <a:solidFill>
                    <a:schemeClr val="bg1"/>
                  </a:solidFill>
                  <a:sym typeface="Wingdings" panose="05000000000000000000" pitchFamily="2" charset="2"/>
                </a:rPr>
                <a:t> is it universally desirable?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2169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2" y="565980"/>
            <a:ext cx="9144000" cy="6105093"/>
            <a:chOff x="0" y="690667"/>
            <a:chExt cx="9144000" cy="6105093"/>
          </a:xfrm>
        </p:grpSpPr>
        <p:sp>
          <p:nvSpPr>
            <p:cNvPr id="26" name="TextBox 25"/>
            <p:cNvSpPr txBox="1"/>
            <p:nvPr/>
          </p:nvSpPr>
          <p:spPr>
            <a:xfrm>
              <a:off x="0" y="69066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Protestant Work Ethic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1"/>
            <a:chOff x="365111" y="1821206"/>
            <a:chExt cx="8443024" cy="3298656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6"/>
              <a:chOff x="365111" y="1821206"/>
              <a:chExt cx="8443024" cy="329865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7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1944550"/>
              <a:ext cx="3325552" cy="681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Predestination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845507" y="1944551"/>
              <a:ext cx="3749495" cy="6814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Protestant Work Ethic</a:t>
              </a:r>
            </a:p>
          </p:txBody>
        </p:sp>
      </p:grpSp>
      <p:sp>
        <p:nvSpPr>
          <p:cNvPr id="3" name="Right Arrow 2">
            <a:extLst>
              <a:ext uri="{FF2B5EF4-FFF2-40B4-BE49-F238E27FC236}">
                <a16:creationId xmlns:a16="http://schemas.microsoft.com/office/drawing/2014/main" id="{1E08F3E2-7D92-FF49-8B65-E1A21EAA560B}"/>
              </a:ext>
            </a:extLst>
          </p:cNvPr>
          <p:cNvSpPr/>
          <p:nvPr/>
        </p:nvSpPr>
        <p:spPr>
          <a:xfrm>
            <a:off x="5895156" y="2883227"/>
            <a:ext cx="436139" cy="58332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9937E0-EC0E-5E43-B4EC-B9BF68989104}"/>
              </a:ext>
            </a:extLst>
          </p:cNvPr>
          <p:cNvSpPr txBox="1"/>
          <p:nvPr/>
        </p:nvSpPr>
        <p:spPr>
          <a:xfrm>
            <a:off x="2393575" y="2459504"/>
            <a:ext cx="327706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All events have already been decided by God.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Hardworking and successful: chosen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Lazy or indifferent: damned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2E30D6-EA21-D04F-94CC-DC7817AA183B}"/>
              </a:ext>
            </a:extLst>
          </p:cNvPr>
          <p:cNvSpPr txBox="1"/>
          <p:nvPr/>
        </p:nvSpPr>
        <p:spPr>
          <a:xfrm>
            <a:off x="6513171" y="2459504"/>
            <a:ext cx="328525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People are encouraged to work hard for personal gain and forego helping others.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Became foundation of capitalism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2201</TotalTime>
  <Words>406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Riley Covaleski</cp:lastModifiedBy>
  <cp:revision>121</cp:revision>
  <dcterms:created xsi:type="dcterms:W3CDTF">2014-11-06T15:36:04Z</dcterms:created>
  <dcterms:modified xsi:type="dcterms:W3CDTF">2022-02-18T18:55:41Z</dcterms:modified>
</cp:coreProperties>
</file>