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68" r:id="rId4"/>
    <p:sldId id="326" r:id="rId5"/>
    <p:sldId id="361" r:id="rId6"/>
    <p:sldId id="369" r:id="rId7"/>
    <p:sldId id="363" r:id="rId8"/>
    <p:sldId id="34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68"/>
            <p14:sldId id="326"/>
            <p14:sldId id="361"/>
          </p14:sldIdLst>
        </p14:section>
        <p14:section name="Boxes" id="{BC8DCA9B-1D1A-45EE-A36C-A4F5E0816D56}">
          <p14:sldIdLst>
            <p14:sldId id="369"/>
            <p14:sldId id="363"/>
          </p14:sldIdLst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5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Social Constructions of Reality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2894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621220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Roles and status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Presentation of self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6480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8" y="1617739"/>
            <a:ext cx="4097928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71950" y="2001141"/>
              <a:ext cx="1835020" cy="9679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 err="1">
                  <a:solidFill>
                    <a:schemeClr val="bg1"/>
                  </a:solidFill>
                </a:rPr>
                <a:t>Habitualization</a:t>
              </a:r>
              <a:r>
                <a:rPr lang="en-US" sz="2000" dirty="0">
                  <a:solidFill>
                    <a:schemeClr val="bg1"/>
                  </a:solidFill>
                </a:rPr>
                <a:t>: when actions get repeated and create patterns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881187" y="3482030"/>
            <a:ext cx="4097928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3669939"/>
              <a:ext cx="2080340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>
                  <a:solidFill>
                    <a:schemeClr val="bg1"/>
                  </a:solidFill>
                </a:rPr>
                <a:t>Thomas theorem</a:t>
              </a:r>
              <a:r>
                <a:rPr lang="en-US" sz="2000" dirty="0">
                  <a:solidFill>
                    <a:schemeClr val="bg1"/>
                  </a:solidFill>
                </a:rPr>
                <a:t>: people's behavior can be determined by subjective reality rather than objective reality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402950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27" y="3669939"/>
              <a:ext cx="2080340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>
                  <a:solidFill>
                    <a:schemeClr val="bg1"/>
                  </a:solidFill>
                </a:rPr>
                <a:t>Self-fulfilling prophecy</a:t>
              </a:r>
              <a:r>
                <a:rPr lang="en-US" sz="2000" dirty="0">
                  <a:solidFill>
                    <a:schemeClr val="bg1"/>
                  </a:solidFill>
                </a:rPr>
                <a:t>: one false idea can become true if it is acted upon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402950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8" y="1770309"/>
              <a:ext cx="2080339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>
                  <a:solidFill>
                    <a:schemeClr val="bg1"/>
                  </a:solidFill>
                </a:rPr>
                <a:t>Institutionalization</a:t>
              </a:r>
              <a:r>
                <a:rPr lang="en-US" sz="2000" dirty="0">
                  <a:solidFill>
                    <a:schemeClr val="bg1"/>
                  </a:solidFill>
                </a:rPr>
                <a:t>: act of implanting a convention or norm into society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7319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5441"/>
            <a:ext cx="9144001" cy="6045755"/>
            <a:chOff x="-1" y="750005"/>
            <a:chExt cx="9144001" cy="604575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5000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02049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619685"/>
            <a:ext cx="9273061" cy="2377440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9F3689F-72F2-4C5E-980B-6870CF3953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2590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9F3689F-72F2-4C5E-980B-6870CF3953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4800" y="2590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524001" y="1654415"/>
            <a:ext cx="8627790" cy="2071208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People use </a:t>
            </a:r>
            <a:r>
              <a:rPr lang="en-US" sz="2200" b="1" dirty="0">
                <a:solidFill>
                  <a:schemeClr val="bg1"/>
                </a:solidFill>
              </a:rPr>
              <a:t>symbols</a:t>
            </a:r>
            <a:r>
              <a:rPr lang="en-US" sz="2200" dirty="0">
                <a:solidFill>
                  <a:schemeClr val="bg1"/>
                </a:solidFill>
              </a:rPr>
              <a:t> (language, gestures, artifacts) to interact and interpret interactions with others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Body language reflects our values.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Example: a thumbs-up gesture</a:t>
            </a:r>
          </a:p>
        </p:txBody>
      </p:sp>
    </p:spTree>
    <p:extLst>
      <p:ext uri="{BB962C8B-B14F-4D97-AF65-F5344CB8AC3E}">
        <p14:creationId xmlns:p14="http://schemas.microsoft.com/office/powerpoint/2010/main" val="4267213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Roles and Status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1014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Roles</a:t>
              </a:r>
              <a:r>
                <a:rPr lang="en-US" sz="2000" dirty="0">
                  <a:solidFill>
                    <a:schemeClr val="bg1"/>
                  </a:solidFill>
                </a:rPr>
                <a:t>: patterns of behavior that represent a person's social status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Status</a:t>
              </a:r>
              <a:r>
                <a:rPr lang="en-US" sz="2000" dirty="0">
                  <a:solidFill>
                    <a:schemeClr val="bg1"/>
                  </a:solidFill>
                </a:rPr>
                <a:t>: describes ranks and roles in society; can be </a:t>
              </a:r>
              <a:r>
                <a:rPr lang="en-US" sz="2000" b="1" dirty="0">
                  <a:solidFill>
                    <a:schemeClr val="bg1"/>
                  </a:solidFill>
                </a:rPr>
                <a:t>ascribed</a:t>
              </a:r>
              <a:r>
                <a:rPr lang="en-US" sz="2000" dirty="0">
                  <a:solidFill>
                    <a:schemeClr val="bg1"/>
                  </a:solidFill>
                </a:rPr>
                <a:t> or </a:t>
              </a:r>
              <a:r>
                <a:rPr lang="en-US" sz="2000" b="1" dirty="0">
                  <a:solidFill>
                    <a:schemeClr val="bg1"/>
                  </a:solidFill>
                </a:rPr>
                <a:t>achieved</a:t>
              </a:r>
              <a:r>
                <a:rPr lang="en-US" sz="2000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Role strain</a:t>
              </a:r>
              <a:r>
                <a:rPr lang="en-US" sz="2000" dirty="0">
                  <a:solidFill>
                    <a:schemeClr val="bg1"/>
                  </a:solidFill>
                </a:rPr>
                <a:t>: when too much is required of a role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Role conflict</a:t>
              </a:r>
              <a:r>
                <a:rPr lang="en-US" sz="2000" dirty="0">
                  <a:solidFill>
                    <a:schemeClr val="bg1"/>
                  </a:solidFill>
                </a:rPr>
                <a:t>: when one or more roles are contradictory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Presentation of Self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8" y="1617739"/>
            <a:ext cx="4097928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04614" y="2064502"/>
              <a:ext cx="1973988" cy="9679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>
                  <a:solidFill>
                    <a:schemeClr val="bg1"/>
                  </a:solidFill>
                </a:rPr>
                <a:t>Role performance</a:t>
              </a:r>
              <a:r>
                <a:rPr lang="en-US" sz="2000" dirty="0">
                  <a:solidFill>
                    <a:schemeClr val="bg1"/>
                  </a:solidFill>
                </a:rPr>
                <a:t>: a person’s behavior; how one expresses a role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047036" y="3429000"/>
            <a:ext cx="4097928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42854" y="3713649"/>
              <a:ext cx="1902314" cy="1429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Individuals perform different roles depending on who is present and the setting.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402950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072667"/>
              <a:ext cx="1664514" cy="9679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Erving Goffman’s theory of</a:t>
              </a:r>
              <a:r>
                <a:rPr lang="en-US" sz="2000" i="1" dirty="0">
                  <a:solidFill>
                    <a:schemeClr val="bg1"/>
                  </a:solidFill>
                </a:rPr>
                <a:t> </a:t>
              </a:r>
              <a:r>
                <a:rPr lang="en-US" sz="2000" b="1" dirty="0">
                  <a:solidFill>
                    <a:schemeClr val="bg1"/>
                  </a:solidFill>
                </a:rPr>
                <a:t>dramaturgy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1830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Presentation of Self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1"/>
            <a:chOff x="365111" y="1821205"/>
            <a:chExt cx="8443024" cy="3298656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5"/>
              <a:ext cx="8443024" cy="3298656"/>
              <a:chOff x="365111" y="1821205"/>
              <a:chExt cx="8443024" cy="329865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5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6" y="2044426"/>
              <a:ext cx="3324390" cy="9677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Impression Management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047934"/>
              <a:ext cx="3325552" cy="6814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Looking-Glass Self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9E2253A-B0B5-774C-9C56-C05D691ADFB9}"/>
              </a:ext>
            </a:extLst>
          </p:cNvPr>
          <p:cNvSpPr txBox="1"/>
          <p:nvPr/>
        </p:nvSpPr>
        <p:spPr>
          <a:xfrm>
            <a:off x="2782739" y="3006431"/>
            <a:ext cx="27800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Individuals often use props to present a certain image of themselves to others.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DCAEBA-5DEC-1648-8D7E-EBA1C23E1226}"/>
              </a:ext>
            </a:extLst>
          </p:cNvPr>
          <p:cNvSpPr txBox="1"/>
          <p:nvPr/>
        </p:nvSpPr>
        <p:spPr>
          <a:xfrm>
            <a:off x="6520313" y="2706705"/>
            <a:ext cx="2996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We imagine how we look to others, draw conclusions based on their reactions to us, and then develop our personal sense of self.</a:t>
            </a:r>
          </a:p>
        </p:txBody>
      </p: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1195</TotalTime>
  <Words>237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Riley Covaleski</cp:lastModifiedBy>
  <cp:revision>119</cp:revision>
  <dcterms:created xsi:type="dcterms:W3CDTF">2014-11-06T15:36:04Z</dcterms:created>
  <dcterms:modified xsi:type="dcterms:W3CDTF">2022-02-18T19:12:32Z</dcterms:modified>
</cp:coreProperties>
</file>