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24" r:id="rId5"/>
    <p:sldId id="329" r:id="rId6"/>
    <p:sldId id="352" r:id="rId7"/>
    <p:sldId id="353" r:id="rId8"/>
    <p:sldId id="354" r:id="rId9"/>
    <p:sldId id="355" r:id="rId10"/>
    <p:sldId id="34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5BD34-0513-471B-BABD-459E58960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E26BA1-7E5F-4833-A964-1B2FB4966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CF805-19BE-4E85-A99A-662753ABB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69408-47A8-4D50-AA13-C93D6BBB5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A3B5F-FF59-411E-AF75-005722C1F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0B8B5-FB33-4BEF-B8BB-E737C137A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2F4036-9EC7-4C1C-AA90-52B53D65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ABB4F-704C-4A38-B8F9-1B7B3C91F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11226-04AD-48AB-806A-CB4DC805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68C92-8E19-4C14-9F8A-0D02E0625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2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8D9967-A9CC-4DCA-9E5E-5279DEF44C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13C6A8-295F-4201-8B6A-4818BF37C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4CC6E-8ACD-4ED7-BE3C-399CA1155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1DD2A-32C3-47CB-AED0-387027F71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0808A-F22E-45F3-B656-79B53CD72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41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41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24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94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574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79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888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7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99D47-500C-4114-B822-F4665FE4C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71BF7-DCD5-4C4C-9BF2-A2DC0B49F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440D1-09BB-4C6C-ABC3-F61ED13AF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576D3-F94C-4556-B860-C1FC7FFC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36FA0-90E6-42B0-A2DF-041A96A84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327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63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279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3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2A30C-7533-48FD-993F-932935FD6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93F0F8-434F-4EE0-8B7A-86119A23B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3F50E-E6E6-4E07-8899-4A5AE174B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89C1C-9793-4896-96AC-ADAB7738A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7C71E-BF39-4565-9CB7-713DABEA0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50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FC553-F9BC-4558-A242-C8E5F1E18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46886-CD61-44E5-8262-D56A656254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186A33-F495-41ED-A103-B7EEDE199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93F63-F9C3-42F2-8327-AAEB46395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601C-6A72-4B65-B9ED-DED30D38C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37AF7-0FDE-453D-B687-E172EF0A3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6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44107-9333-475F-B0D3-7FFD4AC2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96095-3DAD-466B-AABB-D864C0242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3B808-1342-4EF2-8D7F-E826CE4C4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72B99A-4265-4E8A-AFF6-529E790B51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B14AC7-574C-469F-9EF1-BCD99FAFE6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6CD557-3775-4CAE-8977-C29FB58B2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F507CA-BA97-47D0-A4A6-B7F18C824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5DE1B6-E658-460B-94FF-10D9866D8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9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6442B-E173-4C4E-8FC8-8A4283B83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879F45-4D3D-4851-BF02-1CDBF54C4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7B8237-67BD-45E2-9A0C-48179205E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6710B9-98D4-4593-9922-1AB2E315F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423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85BB97-B0D8-4EC3-A569-E9F84E6B9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29B4A5-6798-4F14-804F-B230F7066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20AF58-8D00-4839-ADA7-36AA8E8A7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5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49405-6010-4D32-BA1E-1C9095D5C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14E95-C5AB-4788-9D62-52D7F5368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F934C2-E06B-4755-85C8-F13A72EB6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E6DDAD-ADA3-47FF-9652-9305E98BE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852383-D9DB-48DA-9E42-1DEB147C5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A1DB4-6F5F-4B8B-BEEA-190250F2E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9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F217B-E2FE-46E7-A188-35701FE95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7EE669-E0AA-4B59-A6A0-83DFEFD4FD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42AA8-599D-4AFD-9647-55750BA43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B72997-7CCB-4103-921A-53BB506FC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7FD2B5-D333-4A65-99D0-42841F79D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E2C6E7-B008-4655-879D-B6849536C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62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47E121-37CE-45DF-A8C5-8BE0EAB94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AEC0D-FDD7-40C3-B6B6-9470CF9D7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310F3-A4AE-4524-A35D-203B42C8D5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36905-A511-4461-8C8A-30A6AA6F5A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A354A-6E89-485D-8088-A885510743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C09F4-5725-4A3A-AE87-7F6F9B824F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70354-B94A-4A08-A2E0-3846C6CD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31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04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Agents of Socialization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13006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13006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Social group agents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Institutional agents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Agents of Socialization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Socialization </a:t>
              </a:r>
              <a:r>
                <a:rPr lang="en-US" sz="2000" dirty="0">
                  <a:solidFill>
                    <a:schemeClr val="bg1"/>
                  </a:solidFill>
                </a:rPr>
                <a:t>allows us to function in the world around us.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956736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802363"/>
              <a:ext cx="7807571" cy="59704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We encounter many formal and informal </a:t>
              </a:r>
              <a:r>
                <a:rPr lang="en-US" sz="2000" b="1" dirty="0">
                  <a:solidFill>
                    <a:schemeClr val="bg1"/>
                  </a:solidFill>
                </a:rPr>
                <a:t>agents of socialization </a:t>
              </a:r>
              <a:r>
                <a:rPr lang="en-US" sz="2000" dirty="0">
                  <a:solidFill>
                    <a:schemeClr val="bg1"/>
                  </a:solidFill>
                </a:rPr>
                <a:t>that help us understand society’s </a:t>
              </a:r>
              <a:r>
                <a:rPr lang="en-US" sz="2000" b="1" dirty="0">
                  <a:solidFill>
                    <a:schemeClr val="bg1"/>
                  </a:solidFill>
                </a:rPr>
                <a:t>material</a:t>
              </a:r>
              <a:r>
                <a:rPr lang="en-US" sz="2000" dirty="0">
                  <a:solidFill>
                    <a:schemeClr val="bg1"/>
                  </a:solidFill>
                </a:rPr>
                <a:t> and </a:t>
              </a:r>
              <a:r>
                <a:rPr lang="en-US" sz="2000" b="1" dirty="0">
                  <a:solidFill>
                    <a:schemeClr val="bg1"/>
                  </a:solidFill>
                </a:rPr>
                <a:t>nonmaterial culture</a:t>
              </a:r>
              <a:r>
                <a:rPr lang="en-US" sz="2000" dirty="0">
                  <a:solidFill>
                    <a:schemeClr val="bg1"/>
                  </a:solidFill>
                </a:rPr>
                <a:t>.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Agents of Socialization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68002" y="2672661"/>
              <a:ext cx="3446604" cy="146728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</a:rPr>
                <a:t>Social Group Agents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72661"/>
              <a:ext cx="3325552" cy="146728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</a:rPr>
                <a:t>Institutional Agents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Group Agents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Families </a:t>
              </a:r>
              <a:r>
                <a:rPr lang="en-US" sz="2000" dirty="0">
                  <a:solidFill>
                    <a:schemeClr val="bg1"/>
                  </a:solidFill>
                </a:rPr>
                <a:t>teach children socialization in ways that reflect cultural norms as well as other social factors such as race, class, and gender.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3"/>
            <a:ext cx="8058154" cy="1081660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761378"/>
              <a:ext cx="7807571" cy="7577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Peer groups </a:t>
              </a:r>
              <a:r>
                <a:rPr lang="en-US" sz="2000" dirty="0">
                  <a:solidFill>
                    <a:schemeClr val="bg1"/>
                  </a:solidFill>
                </a:rPr>
                <a:t>typically include people of similar age, class, and interests and provide opportunities to socialize outside of the family and learn independence.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994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Institutional Agents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1097280"/>
            <a:chOff x="542923" y="1736761"/>
            <a:chExt cx="8058154" cy="1097280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10972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76919"/>
              <a:ext cx="7807571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Schools </a:t>
              </a:r>
              <a:r>
                <a:rPr lang="en-US" sz="2000" dirty="0">
                  <a:solidFill>
                    <a:schemeClr val="bg1"/>
                  </a:solidFill>
                </a:rPr>
                <a:t>have a manifest social function of educating children, but they also have a latent social function of teaching children social behaviors like teamwork. 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80921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6455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Informal teaching in schools, called the </a:t>
              </a:r>
              <a:r>
                <a:rPr lang="en-US" sz="2000" b="1" dirty="0">
                  <a:solidFill>
                    <a:schemeClr val="bg1"/>
                  </a:solidFill>
                </a:rPr>
                <a:t>hidden curriculum</a:t>
              </a:r>
              <a:r>
                <a:rPr lang="en-US" sz="2000" dirty="0">
                  <a:solidFill>
                    <a:schemeClr val="bg1"/>
                  </a:solidFill>
                </a:rPr>
                <a:t>, prepares children for adulthood.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DCE3905-BCF4-40C3-9CEE-3588CB14FE2E}"/>
              </a:ext>
            </a:extLst>
          </p:cNvPr>
          <p:cNvGrpSpPr/>
          <p:nvPr/>
        </p:nvGrpSpPr>
        <p:grpSpPr>
          <a:xfrm>
            <a:off x="2066922" y="3711313"/>
            <a:ext cx="8058154" cy="1112024"/>
            <a:chOff x="542923" y="1736761"/>
            <a:chExt cx="8058154" cy="1112024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20539EC-D592-49F3-808C-D5454281E572}"/>
                </a:ext>
              </a:extLst>
            </p:cNvPr>
            <p:cNvSpPr/>
            <p:nvPr/>
          </p:nvSpPr>
          <p:spPr>
            <a:xfrm>
              <a:off x="542923" y="1736761"/>
              <a:ext cx="8058154" cy="1112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F548025-0A7C-4CF7-B314-0827D51929C8}"/>
                </a:ext>
              </a:extLst>
            </p:cNvPr>
            <p:cNvSpPr txBox="1"/>
            <p:nvPr/>
          </p:nvSpPr>
          <p:spPr>
            <a:xfrm>
              <a:off x="633044" y="1764555"/>
              <a:ext cx="7807571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Schools also teach students how to be good citizens within a particular society, although the understanding of what it means to be a good citizen can change over time.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7551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85415"/>
            <a:ext cx="9144001" cy="6009899"/>
            <a:chOff x="-1" y="785861"/>
            <a:chExt cx="9144001" cy="600989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8586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Institutional Agents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22960"/>
            <a:chOff x="542923" y="1736761"/>
            <a:chExt cx="8058154" cy="10891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10891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81981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Workplaces </a:t>
              </a:r>
              <a:r>
                <a:rPr lang="en-US" sz="2000" dirty="0">
                  <a:solidFill>
                    <a:schemeClr val="bg1"/>
                  </a:solidFill>
                </a:rPr>
                <a:t>are formal institutions where socialization occurs. Employees need to learn each workplace’s material and nonmaterial culture.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72488"/>
            <a:ext cx="8058154" cy="1112024"/>
            <a:chOff x="542923" y="1736761"/>
            <a:chExt cx="8058154" cy="1112024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1112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64555"/>
              <a:ext cx="7807571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Religions</a:t>
              </a:r>
              <a:r>
                <a:rPr lang="en-US" sz="2000" dirty="0">
                  <a:solidFill>
                    <a:schemeClr val="bg1"/>
                  </a:solidFill>
                </a:rPr>
                <a:t> can be formal or informal. Formal religious institutions socialize members through rites, practices, beliefs, and values that are shared among members and passed from one generation to the next. 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8351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85418"/>
            <a:ext cx="9144001" cy="6009896"/>
            <a:chOff x="-1" y="785864"/>
            <a:chExt cx="9144001" cy="600989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8586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Institutional Agents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DCE3905-BCF4-40C3-9CEE-3588CB14FE2E}"/>
              </a:ext>
            </a:extLst>
          </p:cNvPr>
          <p:cNvGrpSpPr/>
          <p:nvPr/>
        </p:nvGrpSpPr>
        <p:grpSpPr>
          <a:xfrm>
            <a:off x="2066922" y="1610429"/>
            <a:ext cx="8058154" cy="779840"/>
            <a:chOff x="542923" y="2230607"/>
            <a:chExt cx="8058154" cy="1112024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20539EC-D592-49F3-808C-D5454281E572}"/>
                </a:ext>
              </a:extLst>
            </p:cNvPr>
            <p:cNvSpPr/>
            <p:nvPr/>
          </p:nvSpPr>
          <p:spPr>
            <a:xfrm>
              <a:off x="542923" y="2230607"/>
              <a:ext cx="8058154" cy="1112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F548025-0A7C-4CF7-B314-0827D51929C8}"/>
                </a:ext>
              </a:extLst>
            </p:cNvPr>
            <p:cNvSpPr txBox="1"/>
            <p:nvPr/>
          </p:nvSpPr>
          <p:spPr>
            <a:xfrm>
              <a:off x="633043" y="2283381"/>
              <a:ext cx="7807571" cy="70788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Governments </a:t>
              </a:r>
              <a:r>
                <a:rPr lang="en-US" sz="2000" dirty="0">
                  <a:solidFill>
                    <a:schemeClr val="bg1"/>
                  </a:solidFill>
                </a:rPr>
                <a:t>establish requirements that require us to learn social roles throughout our lives.  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C3269A8-DB60-4A03-A99C-01755EE1D0A9}"/>
              </a:ext>
            </a:extLst>
          </p:cNvPr>
          <p:cNvGrpSpPr/>
          <p:nvPr/>
        </p:nvGrpSpPr>
        <p:grpSpPr>
          <a:xfrm>
            <a:off x="2066922" y="2491572"/>
            <a:ext cx="8058154" cy="779840"/>
            <a:chOff x="542923" y="1736761"/>
            <a:chExt cx="8058154" cy="1112024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AF0D8A1-4A12-4841-BDD0-652FE7B58A5A}"/>
                </a:ext>
              </a:extLst>
            </p:cNvPr>
            <p:cNvSpPr/>
            <p:nvPr/>
          </p:nvSpPr>
          <p:spPr>
            <a:xfrm>
              <a:off x="542923" y="1736761"/>
              <a:ext cx="8058154" cy="111202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C76AF87-E318-468B-A464-A9F3829BDCE3}"/>
                </a:ext>
              </a:extLst>
            </p:cNvPr>
            <p:cNvSpPr txBox="1"/>
            <p:nvPr/>
          </p:nvSpPr>
          <p:spPr>
            <a:xfrm>
              <a:off x="633043" y="1783079"/>
              <a:ext cx="7807571" cy="10094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Mass media </a:t>
              </a:r>
              <a:r>
                <a:rPr lang="en-US" sz="2000" dirty="0">
                  <a:solidFill>
                    <a:schemeClr val="bg1"/>
                  </a:solidFill>
                </a:rPr>
                <a:t>shapes social norms by introducing people to material and nonmaterial culture through a constant flow of information. 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0268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290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2</cp:revision>
  <dcterms:created xsi:type="dcterms:W3CDTF">2022-03-10T13:55:22Z</dcterms:created>
  <dcterms:modified xsi:type="dcterms:W3CDTF">2022-03-10T20:53:15Z</dcterms:modified>
</cp:coreProperties>
</file>