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93" r:id="rId3"/>
    <p:sldId id="351" r:id="rId4"/>
    <p:sldId id="348" r:id="rId5"/>
    <p:sldId id="353" r:id="rId6"/>
    <p:sldId id="366" r:id="rId7"/>
    <p:sldId id="367" r:id="rId8"/>
    <p:sldId id="368" r:id="rId9"/>
    <p:sldId id="340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67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A4EDDE-74AA-490C-90C7-8083D41D021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04D4AAC-A1AA-4F80-80D2-27A7CA2AEE2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84CBBA3-EF88-4963-8DFE-A659295485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F23A-B65B-48F1-9725-68A87C755B38}" type="datetimeFigureOut">
              <a:rPr lang="en-US" smtClean="0"/>
              <a:t>3/10/2022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5DB04C-3925-45FE-97F8-6D1090141E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4658D2D-606A-466F-9D93-D653D24069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DC5BD8-92D4-4DB7-B1EA-B5D067718E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55154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755F9F-7E07-4D0E-8A66-7E72E11A90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AB04812-11E9-469E-8B1D-D5025669A00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80AD6B6-AC2E-4BC8-AEF4-B19226F347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F23A-B65B-48F1-9725-68A87C755B38}" type="datetimeFigureOut">
              <a:rPr lang="en-US" smtClean="0"/>
              <a:t>3/10/2022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A4FCB25-988E-48B5-965A-DF74073195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D4A38DD-5AA8-473F-87DC-D63E049CB0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DC5BD8-92D4-4DB7-B1EA-B5D067718E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33611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EE6830F-DD29-497F-86A6-647FCB568BB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3FE4785-A184-4E9E-8932-BD7038E54AF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9430C2-038D-4254-AD3D-268AC3312A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F23A-B65B-48F1-9725-68A87C755B38}" type="datetimeFigureOut">
              <a:rPr lang="en-US" smtClean="0"/>
              <a:t>3/10/2022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B3CD58-F30D-4E61-99C7-7FF5AF1F21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E0EF7E8-97DE-4D58-86C3-F0BE85A2E3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DC5BD8-92D4-4DB7-B1EA-B5D067718E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049330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3/10/2022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663239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3/10/2022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471575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3/10/2022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371562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3/10/2022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649267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3/10/2022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385288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3/10/2022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142014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3/10/2022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453793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3/10/2022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31141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20BB36-3FE1-4000-B940-18E8734ECD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CEAC66-E173-40EC-B3A4-1D534F4BC8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A6F4D05-1EBB-4AC2-ADBF-4B8B37D82C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F23A-B65B-48F1-9725-68A87C755B38}" type="datetimeFigureOut">
              <a:rPr lang="en-US" smtClean="0"/>
              <a:t>3/10/2022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C2316A-7193-4A98-8917-DE61CDC278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5F79F83-D3E4-44B1-A7C4-CD7841214F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DC5BD8-92D4-4DB7-B1EA-B5D067718E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268267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3/10/2022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653877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3/10/2022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494010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3/10/2022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0595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2D2C99-D229-4C66-A7EE-870B9A49E6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0FE0FCD-DA39-48A0-9363-2433EB27C87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6CD4C2A-EEA1-40BB-B500-C154E993F0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F23A-B65B-48F1-9725-68A87C755B38}" type="datetimeFigureOut">
              <a:rPr lang="en-US" smtClean="0"/>
              <a:t>3/10/2022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172C089-16C7-4997-B80E-5927EF5EA7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E0845B-483A-4E30-84FD-6736BA6F0F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DC5BD8-92D4-4DB7-B1EA-B5D067718E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58722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AA9D2F-B62D-4C04-9612-03DAE19163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FD97A4-D708-44FE-A79B-3F567C9AC3F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529BDD2-698D-4C20-BB27-A5EB417238A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D474BD8-1ADC-4BDC-8892-8380BBE41D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F23A-B65B-48F1-9725-68A87C755B38}" type="datetimeFigureOut">
              <a:rPr lang="en-US" smtClean="0"/>
              <a:t>3/10/2022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F9B5CEC-F075-4A0A-9DE3-F92D690564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5987B45-CA80-47B3-A5E0-F30093492F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DC5BD8-92D4-4DB7-B1EA-B5D067718E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2278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2E2798-5C28-40F1-87B1-0BD7E95958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D116086-C61F-42D9-8018-295784E0C6B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E2E8100-1A4D-49F6-85C6-C11F50E2E6F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B45599F-B3A6-4F47-AB81-56B2EA0F3CE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640364B-0167-4A75-9EBA-D0A5156E6BF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4629DE6-6767-4203-A1C3-EF5EEE2C07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F23A-B65B-48F1-9725-68A87C755B38}" type="datetimeFigureOut">
              <a:rPr lang="en-US" smtClean="0"/>
              <a:t>3/10/2022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B089BF1-16F8-4318-A11C-B29FBEA8B5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138A3F8-6766-4E57-8F2A-88C8B7861A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DC5BD8-92D4-4DB7-B1EA-B5D067718E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66213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7A1F82-7E4F-4507-B062-B2C1ED797E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284A7C7-C560-412A-A0C8-2C27D541CF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F23A-B65B-48F1-9725-68A87C755B38}" type="datetimeFigureOut">
              <a:rPr lang="en-US" smtClean="0"/>
              <a:t>3/10/2022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D04EFED-EA5A-4873-9D86-B969CBD0AE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AC41549-3B8D-44F9-B4CF-56C84DD78B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DC5BD8-92D4-4DB7-B1EA-B5D067718E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76316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9176ADE-E050-4C77-9A3A-D6DAD666C0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F23A-B65B-48F1-9725-68A87C755B38}" type="datetimeFigureOut">
              <a:rPr lang="en-US" smtClean="0"/>
              <a:t>3/10/2022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D70E3ED-0DC8-49B1-934F-99D8AF3416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F4A1898-0837-4A8C-9381-99ABAA3F53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DC5BD8-92D4-4DB7-B1EA-B5D067718E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14893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60C876-9C26-4524-94E5-8A442669D6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ED7C3A-85DB-4642-8B40-3BB9482D1F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6D8B556-44F5-4182-BCCF-3BDBC31A576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3F059FE-7D55-4C1E-ABCF-1300706F9F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F23A-B65B-48F1-9725-68A87C755B38}" type="datetimeFigureOut">
              <a:rPr lang="en-US" smtClean="0"/>
              <a:t>3/10/2022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A0E9524-84AB-4259-B30B-6A729AEEF4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35716B7-36C4-4BDA-8809-72DE1F7151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DC5BD8-92D4-4DB7-B1EA-B5D067718E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85918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64740A-68C9-4C37-AB90-F922DA6EF3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7747645-4886-469E-8183-6578A33AA7F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D1705ED-528F-4FD0-9C66-E90C4F1727C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E3D966D-2693-4241-AB4D-2D0747DC21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F23A-B65B-48F1-9725-68A87C755B38}" type="datetimeFigureOut">
              <a:rPr lang="en-US" smtClean="0"/>
              <a:t>3/10/2022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2A8A0E9-9E68-4BA6-A436-E9880A06B8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6219AB4-7A68-4755-B746-FFABA56412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DC5BD8-92D4-4DB7-B1EA-B5D067718E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90369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3C06D38-936C-4749-ACB5-A73CC31C57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B98588D-C39D-4F0D-B1C9-F560B8BD14F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CAF7DAD-04B9-4E4E-B3A4-3B645810490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C8F23A-B65B-48F1-9725-68A87C755B38}" type="datetimeFigureOut">
              <a:rPr lang="en-US" smtClean="0"/>
              <a:t>3/10/2022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0B8E43-D472-49B1-8DF1-143B2051F29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9627014-493B-4C1D-9C5A-D9A4870BACA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DC5BD8-92D4-4DB7-B1EA-B5D067718E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27029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E999DF-67F9-4B17-A956-0DFCA8913547}" type="datetimeFigureOut">
              <a:rPr lang="en-US" smtClean="0"/>
              <a:t>3/10/2022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20142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1"/>
            <a:ext cx="12192000" cy="1194955"/>
          </a:xfrm>
          <a:prstGeom prst="rect">
            <a:avLst/>
          </a:prstGeom>
          <a:solidFill>
            <a:srgbClr val="5A7E8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465385" y="2202620"/>
            <a:ext cx="91440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Socialization across the Life Course</a:t>
            </a:r>
          </a:p>
        </p:txBody>
      </p:sp>
      <p:cxnSp>
        <p:nvCxnSpPr>
          <p:cNvPr id="14" name="Straight Connector 13"/>
          <p:cNvCxnSpPr>
            <a:cxnSpLocks/>
          </p:cNvCxnSpPr>
          <p:nvPr/>
        </p:nvCxnSpPr>
        <p:spPr>
          <a:xfrm>
            <a:off x="3071447" y="4068137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481648" y="320478"/>
            <a:ext cx="3565361" cy="553998"/>
          </a:xfrm>
          <a:prstGeom prst="rect">
            <a:avLst/>
          </a:prstGeom>
          <a:solidFill>
            <a:srgbClr val="5A7E83"/>
          </a:solidFill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HAWKES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 LEARNING</a:t>
            </a:r>
          </a:p>
        </p:txBody>
      </p:sp>
      <p:cxnSp>
        <p:nvCxnSpPr>
          <p:cNvPr id="11" name="Straight Connector 10"/>
          <p:cNvCxnSpPr>
            <a:cxnSpLocks/>
          </p:cNvCxnSpPr>
          <p:nvPr/>
        </p:nvCxnSpPr>
        <p:spPr>
          <a:xfrm>
            <a:off x="3071447" y="2091430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619877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580493"/>
            <a:ext cx="9144001" cy="6090580"/>
            <a:chOff x="-1" y="705180"/>
            <a:chExt cx="9144001" cy="6090580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705180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3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entury Gothic" panose="020B0502020202020204" pitchFamily="34" charset="0"/>
                  <a:ea typeface="+mn-ea"/>
                  <a:cs typeface="+mn-cs"/>
                </a:rPr>
                <a:t>Lesson Goals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3000" b="1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entury Gothic" panose="020B0502020202020204" pitchFamily="34" charset="0"/>
                  <a:ea typeface="+mn-ea"/>
                  <a:cs typeface="+mn-cs"/>
                </a:rPr>
                <a:t>HAWKES</a:t>
              </a:r>
              <a:r>
                <a:rPr kumimoji="0" lang="en-US" sz="2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entury Gothic" panose="020B0502020202020204" pitchFamily="34" charset="0"/>
                  <a:ea typeface="+mn-ea"/>
                  <a:cs typeface="+mn-cs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5583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1748659" y="1621222"/>
            <a:ext cx="869468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Resocialization</a:t>
            </a:r>
          </a:p>
        </p:txBody>
      </p:sp>
    </p:spTree>
    <p:extLst>
      <p:ext uri="{BB962C8B-B14F-4D97-AF65-F5344CB8AC3E}">
        <p14:creationId xmlns:p14="http://schemas.microsoft.com/office/powerpoint/2010/main" val="4434565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580492"/>
            <a:ext cx="9144001" cy="6090581"/>
            <a:chOff x="-1" y="705179"/>
            <a:chExt cx="9144001" cy="6090581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705179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Socialization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5583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4" name="Group 33"/>
          <p:cNvGrpSpPr/>
          <p:nvPr/>
        </p:nvGrpSpPr>
        <p:grpSpPr>
          <a:xfrm>
            <a:off x="2066922" y="1614897"/>
            <a:ext cx="8058154" cy="1067579"/>
            <a:chOff x="542923" y="1736761"/>
            <a:chExt cx="8058154" cy="806935"/>
          </a:xfrm>
          <a:solidFill>
            <a:srgbClr val="C7D4CB"/>
          </a:solidFill>
        </p:grpSpPr>
        <p:sp>
          <p:nvSpPr>
            <p:cNvPr id="35" name="Rectangle 34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668214" y="1869083"/>
              <a:ext cx="7807571" cy="535059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b="1" dirty="0"/>
                <a:t>Socialization </a:t>
              </a:r>
              <a:r>
                <a:rPr lang="en-US" sz="2000" dirty="0"/>
                <a:t>is a lifelong process. As we grow older, we are expected to shift into new roles in society. </a:t>
              </a:r>
              <a:endParaRPr lang="en-US" sz="2000" b="1" dirty="0"/>
            </a:p>
          </p:txBody>
        </p:sp>
      </p:grpSp>
    </p:spTree>
    <p:extLst>
      <p:ext uri="{BB962C8B-B14F-4D97-AF65-F5344CB8AC3E}">
        <p14:creationId xmlns:p14="http://schemas.microsoft.com/office/powerpoint/2010/main" val="40089443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580492"/>
            <a:ext cx="9144001" cy="6090581"/>
            <a:chOff x="-1" y="705179"/>
            <a:chExt cx="9144001" cy="6090581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705179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Social Roles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5583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3898776" y="1617739"/>
            <a:ext cx="2080340" cy="1617913"/>
            <a:chOff x="1149291" y="1753237"/>
            <a:chExt cx="2080340" cy="1617913"/>
          </a:xfrm>
          <a:solidFill>
            <a:srgbClr val="C7D4CB"/>
          </a:solidFill>
        </p:grpSpPr>
        <p:sp>
          <p:nvSpPr>
            <p:cNvPr id="9" name="Rectangle 8"/>
            <p:cNvSpPr/>
            <p:nvPr/>
          </p:nvSpPr>
          <p:spPr>
            <a:xfrm>
              <a:off x="1149291" y="1753237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1357203" y="2277507"/>
              <a:ext cx="1664514" cy="547714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dirty="0"/>
                <a:t>Age norms</a:t>
              </a:r>
            </a:p>
          </p:txBody>
        </p:sp>
      </p:grpSp>
      <p:grpSp>
        <p:nvGrpSpPr>
          <p:cNvPr id="14" name="Group 13"/>
          <p:cNvGrpSpPr/>
          <p:nvPr/>
        </p:nvGrpSpPr>
        <p:grpSpPr>
          <a:xfrm>
            <a:off x="3898775" y="3482030"/>
            <a:ext cx="2080340" cy="1617913"/>
            <a:chOff x="1149290" y="3617528"/>
            <a:chExt cx="2080340" cy="1617913"/>
          </a:xfrm>
          <a:solidFill>
            <a:srgbClr val="C7D4CB"/>
          </a:solidFill>
        </p:grpSpPr>
        <p:sp>
          <p:nvSpPr>
            <p:cNvPr id="15" name="Rectangle 14"/>
            <p:cNvSpPr/>
            <p:nvPr/>
          </p:nvSpPr>
          <p:spPr>
            <a:xfrm>
              <a:off x="1149290" y="3617528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1357203" y="4038456"/>
              <a:ext cx="1664514" cy="769441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200" dirty="0"/>
                <a:t>Cultural expectations</a:t>
              </a:r>
            </a:p>
          </p:txBody>
        </p:sp>
      </p:grpSp>
      <p:grpSp>
        <p:nvGrpSpPr>
          <p:cNvPr id="17" name="Group 16"/>
          <p:cNvGrpSpPr/>
          <p:nvPr/>
        </p:nvGrpSpPr>
        <p:grpSpPr>
          <a:xfrm>
            <a:off x="6281312" y="3480015"/>
            <a:ext cx="2080340" cy="1617913"/>
            <a:chOff x="3531827" y="3615513"/>
            <a:chExt cx="2080340" cy="1617913"/>
          </a:xfrm>
          <a:solidFill>
            <a:srgbClr val="C7D4CB"/>
          </a:solidFill>
        </p:grpSpPr>
        <p:sp>
          <p:nvSpPr>
            <p:cNvPr id="18" name="Rectangle 17"/>
            <p:cNvSpPr/>
            <p:nvPr/>
          </p:nvSpPr>
          <p:spPr>
            <a:xfrm>
              <a:off x="3531827" y="3615513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3739346" y="4149319"/>
              <a:ext cx="1664514" cy="547714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dirty="0"/>
                <a:t>Social class</a:t>
              </a: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6281312" y="1612192"/>
            <a:ext cx="2080340" cy="1617913"/>
            <a:chOff x="3531827" y="1747690"/>
            <a:chExt cx="2080340" cy="1617913"/>
          </a:xfrm>
          <a:solidFill>
            <a:srgbClr val="C7D4CB"/>
          </a:solidFill>
        </p:grpSpPr>
        <p:sp>
          <p:nvSpPr>
            <p:cNvPr id="24" name="Rectangle 23"/>
            <p:cNvSpPr/>
            <p:nvPr/>
          </p:nvSpPr>
          <p:spPr>
            <a:xfrm>
              <a:off x="3531827" y="1747690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3739346" y="2177472"/>
              <a:ext cx="1664514" cy="769441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200" dirty="0"/>
                <a:t>Educational expectations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0339548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571528"/>
            <a:ext cx="9144001" cy="6099545"/>
            <a:chOff x="-1" y="696215"/>
            <a:chExt cx="9144001" cy="6099545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696215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Henig’s Five Milestones of Adulthood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5583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673291" y="1617739"/>
            <a:ext cx="2080340" cy="1617913"/>
            <a:chOff x="1149291" y="1753237"/>
            <a:chExt cx="2080340" cy="1617913"/>
          </a:xfrm>
          <a:solidFill>
            <a:srgbClr val="C7D4CB"/>
          </a:solidFill>
        </p:grpSpPr>
        <p:sp>
          <p:nvSpPr>
            <p:cNvPr id="9" name="Rectangle 8"/>
            <p:cNvSpPr/>
            <p:nvPr/>
          </p:nvSpPr>
          <p:spPr>
            <a:xfrm>
              <a:off x="1149291" y="1753237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1357203" y="2171926"/>
              <a:ext cx="1664514" cy="769441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200" dirty="0"/>
                <a:t>Completing education</a:t>
              </a:r>
            </a:p>
          </p:txBody>
        </p:sp>
      </p:grpSp>
      <p:grpSp>
        <p:nvGrpSpPr>
          <p:cNvPr id="11" name="Group 10"/>
          <p:cNvGrpSpPr/>
          <p:nvPr/>
        </p:nvGrpSpPr>
        <p:grpSpPr>
          <a:xfrm>
            <a:off x="7438363" y="1612192"/>
            <a:ext cx="2080340" cy="1617913"/>
            <a:chOff x="5914363" y="1747690"/>
            <a:chExt cx="2080340" cy="1617913"/>
          </a:xfrm>
          <a:solidFill>
            <a:srgbClr val="C7D4CB"/>
          </a:solidFill>
        </p:grpSpPr>
        <p:sp>
          <p:nvSpPr>
            <p:cNvPr id="12" name="Rectangle 11"/>
            <p:cNvSpPr/>
            <p:nvPr/>
          </p:nvSpPr>
          <p:spPr>
            <a:xfrm>
              <a:off x="5914363" y="1747690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6018319" y="2008195"/>
              <a:ext cx="1872427" cy="1107996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200" dirty="0"/>
                <a:t>Gaining financial independence</a:t>
              </a:r>
            </a:p>
          </p:txBody>
        </p:sp>
      </p:grpSp>
      <p:grpSp>
        <p:nvGrpSpPr>
          <p:cNvPr id="14" name="Group 13"/>
          <p:cNvGrpSpPr/>
          <p:nvPr/>
        </p:nvGrpSpPr>
        <p:grpSpPr>
          <a:xfrm>
            <a:off x="3874512" y="3429000"/>
            <a:ext cx="2080340" cy="1617913"/>
            <a:chOff x="1149290" y="3617528"/>
            <a:chExt cx="2080340" cy="1617913"/>
          </a:xfrm>
          <a:solidFill>
            <a:srgbClr val="C7D4CB"/>
          </a:solidFill>
        </p:grpSpPr>
        <p:sp>
          <p:nvSpPr>
            <p:cNvPr id="15" name="Rectangle 14"/>
            <p:cNvSpPr/>
            <p:nvPr/>
          </p:nvSpPr>
          <p:spPr>
            <a:xfrm>
              <a:off x="1149290" y="3617528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bg1"/>
                </a:solidFill>
              </a:endParaRP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1357203" y="4040471"/>
              <a:ext cx="1664514" cy="547714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dirty="0"/>
                <a:t>Marriage</a:t>
              </a:r>
            </a:p>
          </p:txBody>
        </p:sp>
      </p:grpSp>
      <p:grpSp>
        <p:nvGrpSpPr>
          <p:cNvPr id="17" name="Group 16"/>
          <p:cNvGrpSpPr/>
          <p:nvPr/>
        </p:nvGrpSpPr>
        <p:grpSpPr>
          <a:xfrm>
            <a:off x="6218208" y="3429000"/>
            <a:ext cx="2080340" cy="1617913"/>
            <a:chOff x="3531827" y="3615513"/>
            <a:chExt cx="2080340" cy="1617913"/>
          </a:xfrm>
          <a:solidFill>
            <a:srgbClr val="C7D4CB"/>
          </a:solidFill>
        </p:grpSpPr>
        <p:sp>
          <p:nvSpPr>
            <p:cNvPr id="18" name="Rectangle 17"/>
            <p:cNvSpPr/>
            <p:nvPr/>
          </p:nvSpPr>
          <p:spPr>
            <a:xfrm>
              <a:off x="3531827" y="3615513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3739740" y="4038456"/>
              <a:ext cx="1664514" cy="769441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200" dirty="0"/>
                <a:t>Having a child</a:t>
              </a: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5055827" y="1612192"/>
            <a:ext cx="2080340" cy="1617913"/>
            <a:chOff x="3531827" y="1747690"/>
            <a:chExt cx="2080340" cy="1617913"/>
          </a:xfrm>
          <a:solidFill>
            <a:srgbClr val="C7D4CB"/>
          </a:solidFill>
        </p:grpSpPr>
        <p:sp>
          <p:nvSpPr>
            <p:cNvPr id="24" name="Rectangle 23"/>
            <p:cNvSpPr/>
            <p:nvPr/>
          </p:nvSpPr>
          <p:spPr>
            <a:xfrm>
              <a:off x="3531827" y="1747690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3739740" y="2182375"/>
              <a:ext cx="1664514" cy="769441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200" dirty="0"/>
                <a:t>Leaving home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0528086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580494"/>
            <a:ext cx="9144001" cy="6090579"/>
            <a:chOff x="-1" y="705181"/>
            <a:chExt cx="9144001" cy="6090579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705181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Socialization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5583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4" name="Group 33"/>
          <p:cNvGrpSpPr/>
          <p:nvPr/>
        </p:nvGrpSpPr>
        <p:grpSpPr>
          <a:xfrm>
            <a:off x="2066923" y="1616013"/>
            <a:ext cx="8058154" cy="829466"/>
            <a:chOff x="542924" y="1771485"/>
            <a:chExt cx="8058154" cy="626956"/>
          </a:xfrm>
          <a:solidFill>
            <a:srgbClr val="C7D4CB"/>
          </a:solidFill>
        </p:grpSpPr>
        <p:sp>
          <p:nvSpPr>
            <p:cNvPr id="35" name="Rectangle 34"/>
            <p:cNvSpPr/>
            <p:nvPr/>
          </p:nvSpPr>
          <p:spPr>
            <a:xfrm>
              <a:off x="542924" y="1771485"/>
              <a:ext cx="8058154" cy="626956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668215" y="1817433"/>
              <a:ext cx="7807571" cy="535059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b="1" dirty="0"/>
                <a:t>Anticipatory socialization </a:t>
              </a:r>
              <a:r>
                <a:rPr lang="en-US" sz="2000" dirty="0"/>
                <a:t>involves planning for a transition to a future life role.  </a:t>
              </a:r>
              <a:r>
                <a:rPr lang="en-US" sz="2000" b="1" dirty="0"/>
                <a:t>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383844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571526"/>
            <a:ext cx="9144001" cy="6099547"/>
            <a:chOff x="-1" y="696213"/>
            <a:chExt cx="9144001" cy="6099547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696213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Resocialization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5583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3" name="Group 22"/>
          <p:cNvGrpSpPr/>
          <p:nvPr/>
        </p:nvGrpSpPr>
        <p:grpSpPr>
          <a:xfrm>
            <a:off x="2066922" y="4110663"/>
            <a:ext cx="8058154" cy="1188719"/>
            <a:chOff x="542923" y="1736760"/>
            <a:chExt cx="8058154" cy="898500"/>
          </a:xfrm>
          <a:solidFill>
            <a:srgbClr val="C7D4CB"/>
          </a:solidFill>
        </p:grpSpPr>
        <p:sp>
          <p:nvSpPr>
            <p:cNvPr id="24" name="Rectangle 23"/>
            <p:cNvSpPr/>
            <p:nvPr/>
          </p:nvSpPr>
          <p:spPr>
            <a:xfrm>
              <a:off x="542923" y="1736760"/>
              <a:ext cx="8058154" cy="8985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/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633043" y="1802163"/>
              <a:ext cx="7807571" cy="767694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/>
                <a:t>Resocialization often begins with a </a:t>
              </a:r>
              <a:r>
                <a:rPr lang="en-US" sz="2000" b="1" dirty="0"/>
                <a:t>degradation ceremony </a:t>
              </a:r>
              <a:r>
                <a:rPr lang="en-US" sz="2000" dirty="0"/>
                <a:t>during which new members are stripped, actually or symbolically, of aspects of their social identity. They can then build a new social identity.</a:t>
              </a:r>
            </a:p>
          </p:txBody>
        </p:sp>
      </p:grpSp>
      <p:grpSp>
        <p:nvGrpSpPr>
          <p:cNvPr id="31" name="Group 30"/>
          <p:cNvGrpSpPr/>
          <p:nvPr/>
        </p:nvGrpSpPr>
        <p:grpSpPr>
          <a:xfrm>
            <a:off x="2066922" y="2864218"/>
            <a:ext cx="8058154" cy="1067579"/>
            <a:chOff x="542923" y="1736761"/>
            <a:chExt cx="8058154" cy="806935"/>
          </a:xfrm>
          <a:solidFill>
            <a:srgbClr val="C7D4CB"/>
          </a:solidFill>
        </p:grpSpPr>
        <p:sp>
          <p:nvSpPr>
            <p:cNvPr id="32" name="Rectangle 31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633044" y="1876666"/>
              <a:ext cx="7807571" cy="535059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/>
                <a:t>Resocialization often occurs in a </a:t>
              </a:r>
              <a:r>
                <a:rPr lang="en-US" sz="2000" b="1" dirty="0"/>
                <a:t>total institution </a:t>
              </a:r>
              <a:r>
                <a:rPr lang="en-US" sz="2000" dirty="0"/>
                <a:t>where members are cut off from society and required to follow the institution’s rules.</a:t>
              </a:r>
            </a:p>
          </p:txBody>
        </p:sp>
      </p:grpSp>
      <p:grpSp>
        <p:nvGrpSpPr>
          <p:cNvPr id="34" name="Group 33"/>
          <p:cNvGrpSpPr/>
          <p:nvPr/>
        </p:nvGrpSpPr>
        <p:grpSpPr>
          <a:xfrm>
            <a:off x="2066922" y="1614897"/>
            <a:ext cx="8058154" cy="1067579"/>
            <a:chOff x="542923" y="1736761"/>
            <a:chExt cx="8058154" cy="806935"/>
          </a:xfrm>
          <a:solidFill>
            <a:srgbClr val="C7D4CB"/>
          </a:solidFill>
        </p:grpSpPr>
        <p:sp>
          <p:nvSpPr>
            <p:cNvPr id="35" name="Rectangle 34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633045" y="1872527"/>
              <a:ext cx="7807571" cy="535059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b="1" dirty="0"/>
                <a:t>Resocialization </a:t>
              </a:r>
              <a:r>
                <a:rPr lang="en-US" sz="2000" dirty="0"/>
                <a:t>occurs when someone must unlearn behaviors in order to adapt to a new social setting.</a:t>
              </a:r>
              <a:endParaRPr lang="en-US" sz="2000" b="1" dirty="0"/>
            </a:p>
          </p:txBody>
        </p:sp>
      </p:grpSp>
    </p:spTree>
    <p:extLst>
      <p:ext uri="{BB962C8B-B14F-4D97-AF65-F5344CB8AC3E}">
        <p14:creationId xmlns:p14="http://schemas.microsoft.com/office/powerpoint/2010/main" val="232082681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A7E8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10"/>
          <p:cNvCxnSpPr/>
          <p:nvPr/>
        </p:nvCxnSpPr>
        <p:spPr>
          <a:xfrm>
            <a:off x="1859169" y="2729726"/>
            <a:ext cx="8429625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1524000" y="1410227"/>
            <a:ext cx="9144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HAWKES</a:t>
            </a:r>
            <a:r>
              <a:rPr kumimoji="0" lang="en-US" sz="7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 LEARNING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81108" y="3050910"/>
            <a:ext cx="609600" cy="6096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6179" y="3050910"/>
            <a:ext cx="609600" cy="6096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7122" y="3050910"/>
            <a:ext cx="609600" cy="6096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68065" y="305091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30297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37</TotalTime>
  <Words>161</Words>
  <Application>Microsoft Office PowerPoint</Application>
  <PresentationFormat>Widescreen</PresentationFormat>
  <Paragraphs>30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Arial</vt:lpstr>
      <vt:lpstr>Calibri</vt:lpstr>
      <vt:lpstr>Calibri Light</vt:lpstr>
      <vt:lpstr>Century Gothic</vt:lpstr>
      <vt:lpstr>Office Theme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Cassy Pressimone Beckowski</dc:creator>
  <cp:lastModifiedBy>Riley Covaleski</cp:lastModifiedBy>
  <cp:revision>4</cp:revision>
  <dcterms:created xsi:type="dcterms:W3CDTF">2022-03-10T14:38:12Z</dcterms:created>
  <dcterms:modified xsi:type="dcterms:W3CDTF">2022-03-10T21:09:25Z</dcterms:modified>
</cp:coreProperties>
</file>