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61" r:id="rId5"/>
    <p:sldId id="362" r:id="rId6"/>
    <p:sldId id="363" r:id="rId7"/>
    <p:sldId id="364" r:id="rId8"/>
    <p:sldId id="365" r:id="rId9"/>
    <p:sldId id="366" r:id="rId10"/>
    <p:sldId id="35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31D6C-CBAB-43B5-BDFE-D422F5472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48618A-09FD-4E9F-9D46-41604E8E1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5541C-CD52-4CFF-B614-FE36EFBA2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7F0F5-8B3A-46EB-B4DC-5CD8E9025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20CB3-5E18-490F-B570-67BC2335D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00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7E3B6-4B0C-483C-A1C0-B5C991565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120AAD-F2A7-4A4B-82B6-503635978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4C47D-29A1-4B8B-917D-836510FCE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0EBB5-7988-44F9-9C6C-3AB1A527C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8F635-691F-464E-8B97-FCC402AD7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85704E-C1C4-476E-92E4-DD967D89D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115B04-E3F3-421B-875C-2B671D55A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2D38F-D3BB-46B6-BC05-72DE2DB2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B553E-C6D9-4FC4-8B94-0A7FD346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C5645-A8C7-4389-8DE3-68B810846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15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23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8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86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56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766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22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386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8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443EB-001C-4FD6-A89A-64DA07097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A2C2A-2244-49CB-9D53-FCF7AF308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A3E51-6A62-4827-920F-0E45621F0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0043F-B29A-44F8-8992-89FF2A0EC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C0A15-EA7B-41B8-B1C7-C2F54D854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76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957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90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7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EDA00-8D7B-4B31-88CB-B5165D35C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4B8AA-7D87-4AC3-B77C-03D53F17B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81E2F-536A-4EDD-B339-A510920BB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9925C-EB8F-408D-910D-C988490CB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E3254-FE2C-4D9A-A8A8-1733947E3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1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E33C6-D963-4280-A257-C1D4241D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07D7F-098B-4124-9B65-93577BEA8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D1BB-20D0-4E2F-805F-78420CB52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1E8CD-E58C-4D7F-9864-C90870264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98D98-1882-4223-AB9A-56B602135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5F9B1-01E6-4E05-B053-83E8C7CDD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1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21866-16CD-428D-9C14-40DE91805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B7778-CF1D-4FB9-B79C-11D9C9233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0D481E-E500-46DD-ADCC-E534FB522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2F59B3-9B47-4846-95F3-AA36E32B75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5DA55B-C144-4281-8EF6-432F0CED1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D4AAB-BC56-4C34-B4C4-0C5E8567F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865F6F-76B4-427B-AC68-5324F6CC7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078345-D905-4160-842F-B665A128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80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933A1-1119-4B91-89DE-5D0EAB552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1819EB-14B7-4E96-9E26-4FC9DA644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EB9D72-921C-4F5B-A137-812C2407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3F2BCA-651D-49C2-AA8A-8066351A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2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E58A5C-75E7-4639-BFE8-34652D9E6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88CBA8-D483-4A00-82AA-BED1E6D4E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B6641-0D24-4458-ADD5-CBA461FCA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8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E2C06-5BF8-46AA-BA25-99D838D28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1595D-4090-4E3E-90C7-B3CF87B51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1FE624-03F1-49F3-AFE1-C1CECA192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3F01A-DFCF-497B-9F2A-CB7CCCB93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96546-D694-47DC-97C9-924ACCFB1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3A0AF4-1409-4549-9C98-8CA0A2FC3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50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A181E-F898-46FD-AC30-922A876FE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D95E7B-A593-45CB-9084-49E11ADF4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6158E-5268-48E0-9FD4-C41E6E587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20B76-E082-4E18-99B8-267179A16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929E33-9403-4E3B-803A-5A5458A75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7A6B9D-18BE-4364-B601-5520617ED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9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AF96D8-D076-4339-A986-CE83E49C3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468EE-608C-4B0A-9F7C-3150D284A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E9CA9-0046-48A5-BB94-FF3E2DB50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AECC8-1B6E-4A29-8762-D7E88D09CA3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B64C4-2C68-4160-8603-7904CD2B32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B09BD-9B17-4FAD-ADB8-F52F19AEA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5105D-F54C-4F78-BE02-95F0DCA42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3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6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618118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Types of Groups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Defining a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group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Primary and secondary groups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In-groups and </a:t>
            </a:r>
            <a:r>
              <a:rPr lang="en-US" sz="2400">
                <a:solidFill>
                  <a:prstClr val="black"/>
                </a:solidFill>
                <a:latin typeface="Calibri" panose="020F0502020204030204"/>
              </a:rPr>
              <a:t>out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-groups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Reference groups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Groups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Groups help us to understand and define who we are.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Groups support the structure of society through shared values.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Sociological Perspectives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10" y="2228084"/>
              <a:ext cx="166451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Functionalism</a:t>
              </a:r>
            </a:p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(Macro)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91208" y="2074195"/>
              <a:ext cx="1726649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Symbolic Interactionism (Micro)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94187" y="2202703"/>
              <a:ext cx="1755619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Conflict Theory (Macro)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Defining a Group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Group</a:t>
              </a:r>
              <a:r>
                <a:rPr lang="en-US" sz="2000" dirty="0">
                  <a:solidFill>
                    <a:schemeClr val="bg1"/>
                  </a:solidFill>
                </a:rPr>
                <a:t>: two or more people who interact and share some identity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Aggregate</a:t>
              </a:r>
              <a:r>
                <a:rPr lang="en-US" sz="2000" dirty="0">
                  <a:solidFill>
                    <a:schemeClr val="bg1"/>
                  </a:solidFill>
                </a:rPr>
                <a:t>: people in the same place who do not interact/share identity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Category</a:t>
              </a:r>
              <a:r>
                <a:rPr lang="en-US" sz="2000" dirty="0">
                  <a:solidFill>
                    <a:schemeClr val="bg1"/>
                  </a:solidFill>
                </a:rPr>
                <a:t>: people who share characteristics but are not connected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136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Primary and Secondary Groups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1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235598"/>
              <a:ext cx="3325552" cy="23414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Primary Groups: </a:t>
              </a:r>
              <a:r>
                <a:rPr lang="en-US" sz="3600" dirty="0">
                  <a:solidFill>
                    <a:schemeClr val="bg1"/>
                  </a:solidFill>
                </a:rPr>
                <a:t>expressive function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235598"/>
              <a:ext cx="3325552" cy="234141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Secondary Groups: </a:t>
              </a:r>
              <a:r>
                <a:rPr lang="en-US" sz="3600" dirty="0">
                  <a:solidFill>
                    <a:schemeClr val="bg1"/>
                  </a:solidFill>
                </a:rPr>
                <a:t>instrumental function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In-groups and Out-groups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1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vs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516568"/>
              <a:ext cx="3325552" cy="17794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In-groups: </a:t>
              </a:r>
              <a:r>
                <a:rPr lang="en-US" sz="3600" dirty="0">
                  <a:solidFill>
                    <a:schemeClr val="bg1"/>
                  </a:solidFill>
                </a:rPr>
                <a:t>individual belongs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516568"/>
              <a:ext cx="3325552" cy="17794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Out-groups: </a:t>
              </a:r>
              <a:r>
                <a:rPr lang="en-US" sz="3600" dirty="0">
                  <a:solidFill>
                    <a:schemeClr val="bg1"/>
                  </a:solidFill>
                </a:rPr>
                <a:t>individual does not belong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426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Reference Groups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2369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Reference group: </a:t>
              </a:r>
              <a:r>
                <a:rPr lang="en-US" sz="2000" dirty="0">
                  <a:solidFill>
                    <a:schemeClr val="bg1"/>
                  </a:solidFill>
                </a:rPr>
                <a:t>a group to which people can compare themselves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Reference groups teach us </a:t>
              </a:r>
              <a:r>
                <a:rPr lang="en-US" sz="2000" b="1" dirty="0">
                  <a:solidFill>
                    <a:schemeClr val="bg1"/>
                  </a:solidFill>
                </a:rPr>
                <a:t>norms</a:t>
              </a:r>
              <a:r>
                <a:rPr lang="en-US" sz="2000" dirty="0">
                  <a:solidFill>
                    <a:schemeClr val="bg1"/>
                  </a:solidFill>
                </a:rPr>
                <a:t> and influence our behavior.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6873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References groups can convey expectations that differ from our lived experiences.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0924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1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176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2</cp:revision>
  <dcterms:created xsi:type="dcterms:W3CDTF">2022-03-10T21:08:43Z</dcterms:created>
  <dcterms:modified xsi:type="dcterms:W3CDTF">2022-03-11T18:16:02Z</dcterms:modified>
</cp:coreProperties>
</file>