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24" r:id="rId5"/>
    <p:sldId id="325" r:id="rId6"/>
    <p:sldId id="352" r:id="rId7"/>
    <p:sldId id="353" r:id="rId8"/>
    <p:sldId id="354" r:id="rId9"/>
    <p:sldId id="367" r:id="rId10"/>
    <p:sldId id="34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D911F-ECC6-4ABF-8FA9-AEE34808C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95F016-0874-4777-AB1F-D108C59374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B16CB-669D-4618-838D-2BFA0D117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3A7F-E26D-42CC-9532-9178EC7100A4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5C581-6DA0-45F7-A772-0FC6CD3C6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92C10D-3756-4BD0-899D-FF46BDEED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C01F-1970-4021-BCCA-897AD11C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873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E557B-39E9-4F8F-B374-6813B599A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A32FDD-1E9A-4D5C-AC86-63C4FBB0D6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78A16-B78E-416C-9A4C-12483ECB1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3A7F-E26D-42CC-9532-9178EC7100A4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3D53C-A0CE-49DB-93FD-EF0EF3AF0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08489-0F26-4736-B79D-D6F481D8B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C01F-1970-4021-BCCA-897AD11C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712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41AAA8-FEED-4F47-A1E1-32347B2971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FDE22F-2F09-43BA-898F-656200B3AC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3F197-ADC6-4D53-8506-41FBC9D19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3A7F-E26D-42CC-9532-9178EC7100A4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D86E7-6116-4A69-A260-3DCADFC11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E22C9-08D7-4C19-873E-D91A3E18B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C01F-1970-4021-BCCA-897AD11C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751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3198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62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7008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24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5510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1961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7744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938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5BE05-2E88-4FC7-A0F4-97511C642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BF90B-7919-47D4-A875-369A14F98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A8803-E7EB-48A8-9775-84477CB85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3A7F-E26D-42CC-9532-9178EC7100A4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489BE4-991A-479B-8DB2-4958B24D6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475E8-4B93-4B1D-9894-C0A58C4D6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C01F-1970-4021-BCCA-897AD11C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6902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4553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6593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823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B078B-8E8B-4D46-94E5-4996B0AC7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3B5294-144A-4116-912C-F9A5ED1449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75563-0FF7-43D6-ACB8-24651ED86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3A7F-E26D-42CC-9532-9178EC7100A4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E0CAE0-DB29-4153-8D4C-3AD5538D8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83CD1-C17A-433E-879A-650819EE8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C01F-1970-4021-BCCA-897AD11C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000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24CEB-8363-4491-8999-FF251812A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14F95-3693-48FD-952D-68DCCAB572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7151F4-E087-4276-96D8-3075915B87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DB008A-3608-4B4F-887F-CA64C61FD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3A7F-E26D-42CC-9532-9178EC7100A4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2457D3-47DF-4710-A0E5-DFA76E5EC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6BB2BF-6099-48BA-8E9A-C4897537C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C01F-1970-4021-BCCA-897AD11C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562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61555-ADEC-4E15-A66C-7E022D032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14EEB3-8BA1-4E06-8E08-8CFCAA54D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A6A35E-23C1-4EE4-A2C6-BE15BAB685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0B94C8-3AD4-4D4C-B1D5-4C76D31695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078565-2018-49BB-AF80-5EA0849CA8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47DF55-E7DC-447D-B7A4-4E792964F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3A7F-E26D-42CC-9532-9178EC7100A4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8F1E4A-64BE-4B7A-9860-8AF85E972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CEB9B5-798C-4B3D-BF6A-C6CE022E6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C01F-1970-4021-BCCA-897AD11C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29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15842-EAF9-45E0-B81F-B90FF6CD2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06D33A-1008-4758-8928-DE0AE0FF6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3A7F-E26D-42CC-9532-9178EC7100A4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451671-F25A-419D-8C97-FB5DF3157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0F3265-3E28-4F36-9274-5AF94810C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C01F-1970-4021-BCCA-897AD11C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552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CC4840-AC05-4E59-8F02-559882F61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3A7F-E26D-42CC-9532-9178EC7100A4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321D1F-9819-4DD4-802C-BF548BC9C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D881FC-3677-4A4F-8B4E-715681F49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C01F-1970-4021-BCCA-897AD11C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359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BB801-9ADD-4A50-9430-D995E34D6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7EB02-E63D-471A-BB5E-968FB0234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8340A9-3145-47FE-A27D-685377CA49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90BB2-5447-4DA2-9508-5363748AA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3A7F-E26D-42CC-9532-9178EC7100A4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2F3F5E-0805-4C33-8CB1-2EFFE01BA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39479C-7F6D-4D34-8012-3B9272E1A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C01F-1970-4021-BCCA-897AD11C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47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8F75A-637A-485C-A555-6D3A706DE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3C38F6-FF00-4F1D-86F5-3E49CED980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756FB0-2D42-4097-9D22-D6650D4C1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345330-0BA1-407E-A8D8-9ADA46E78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3A7F-E26D-42CC-9532-9178EC7100A4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34DB9-7C13-4E0A-941C-AD38A7AE0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62473A-A653-4C9E-A92F-C900ACB70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C01F-1970-4021-BCCA-897AD11C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087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3CD28D-C2BF-4305-8138-3D825963F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4DC4C6-43E8-49F5-AC8B-5A9B660898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7E35AC-AEA5-4CCF-9CA7-148B8F57BC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43A7F-E26D-42CC-9532-9178EC7100A4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31BE2-C030-47FA-A71B-7FC9068962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9C528-A930-4F53-A4A2-960E371122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5C01F-1970-4021-BCCA-897AD11C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9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67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8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Formal Organizations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130062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130062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0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Types of formal 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organizations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The McDonaldization of society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Types of Formal Organizations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Impersonal </a:t>
              </a:r>
              <a:r>
                <a:rPr lang="en-US" sz="2000" b="1" dirty="0">
                  <a:solidFill>
                    <a:schemeClr val="bg1"/>
                  </a:solidFill>
                </a:rPr>
                <a:t>secondary groups</a:t>
              </a:r>
              <a:r>
                <a:rPr lang="en-US" sz="2000" dirty="0">
                  <a:solidFill>
                    <a:schemeClr val="bg1"/>
                  </a:solidFill>
                </a:rPr>
                <a:t>—formal organizations—dominate </a:t>
              </a:r>
              <a:r>
                <a:rPr lang="en-US" sz="2000" b="1" dirty="0">
                  <a:solidFill>
                    <a:schemeClr val="bg1"/>
                  </a:solidFill>
                </a:rPr>
                <a:t>society</a:t>
              </a:r>
              <a:r>
                <a:rPr lang="en-US" sz="2000" dirty="0">
                  <a:solidFill>
                    <a:schemeClr val="bg1"/>
                  </a:solidFill>
                </a:rPr>
                <a:t>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These organizations are often </a:t>
              </a:r>
              <a:r>
                <a:rPr lang="en-US" sz="2000" b="1" dirty="0">
                  <a:solidFill>
                    <a:schemeClr val="bg1"/>
                  </a:solidFill>
                </a:rPr>
                <a:t>bureaucracies</a:t>
              </a:r>
              <a:r>
                <a:rPr lang="en-US" sz="2000" dirty="0">
                  <a:solidFill>
                    <a:schemeClr val="bg1"/>
                  </a:solidFill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Types of Formal Organizations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10" y="2335919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Normative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335919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Utilitarian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335919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Coercive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Bureaucracies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80731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Hierarchy of Authority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83" y="2171925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Technical Competence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482030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216587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Explicit Rules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7" y="3480015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602733" y="4069232"/>
              <a:ext cx="1938524" cy="7078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Formal Written Communications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3487577"/>
            <a:ext cx="2080340" cy="1617913"/>
            <a:chOff x="5914363" y="3623075"/>
            <a:chExt cx="2080340" cy="1617913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018319" y="4216587"/>
              <a:ext cx="1872427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Impersonality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07633" y="2180731"/>
              <a:ext cx="1728725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Clear Division of Labor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50612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Bureaucracies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Are bureaucracies truly </a:t>
              </a:r>
              <a:r>
                <a:rPr lang="en-US" sz="2000" b="1" dirty="0">
                  <a:solidFill>
                    <a:schemeClr val="bg1"/>
                  </a:solidFill>
                </a:rPr>
                <a:t>meritocracies</a:t>
              </a:r>
              <a:r>
                <a:rPr lang="en-US" sz="2000" dirty="0">
                  <a:solidFill>
                    <a:schemeClr val="bg1"/>
                  </a:solidFill>
                </a:rPr>
                <a:t>?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B9E2D7F-9B85-44D9-A2D9-2C366DE0BD8D}"/>
              </a:ext>
            </a:extLst>
          </p:cNvPr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9E5230D-095F-48F5-9AB3-2683860D4483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1E4EF4F-7EF5-4DA9-9DD9-326FA6162B9E}"/>
                </a:ext>
              </a:extLst>
            </p:cNvPr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What are the strengths and weaknesses of bureaucracies?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33197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McDonaldization of Society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1162288"/>
            <a:chOff x="542923" y="1736761"/>
            <a:chExt cx="8058154" cy="1162288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116228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963962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Social institutions are becoming more efficient and simplified, borrowing from the model found at fast food restaurants.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0380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4"/>
            <a:ext cx="9144001" cy="6090579"/>
            <a:chOff x="-1" y="705181"/>
            <a:chExt cx="9144001" cy="609057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McDonaldization of Society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350553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Efficiency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207733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Calculability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39" y="4038455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Control &amp; Monitoring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35783" y="2341202"/>
              <a:ext cx="1872427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Predictability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39584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121</Words>
  <Application>Microsoft Office PowerPoint</Application>
  <PresentationFormat>Widescreen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5</cp:revision>
  <dcterms:created xsi:type="dcterms:W3CDTF">2022-03-10T21:49:26Z</dcterms:created>
  <dcterms:modified xsi:type="dcterms:W3CDTF">2022-03-11T19:22:02Z</dcterms:modified>
</cp:coreProperties>
</file>