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66" r:id="rId5"/>
    <p:sldId id="348" r:id="rId6"/>
    <p:sldId id="367" r:id="rId7"/>
    <p:sldId id="369" r:id="rId8"/>
    <p:sldId id="370" r:id="rId9"/>
    <p:sldId id="371" r:id="rId10"/>
    <p:sldId id="356" r:id="rId11"/>
    <p:sldId id="372" r:id="rId12"/>
    <p:sldId id="374" r:id="rId13"/>
    <p:sldId id="375" r:id="rId14"/>
    <p:sldId id="376" r:id="rId15"/>
    <p:sldId id="377" r:id="rId16"/>
    <p:sldId id="353" r:id="rId17"/>
    <p:sldId id="34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803BF-57D7-4D20-AA36-D0E7313C01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892FF9-7531-41A8-B292-094F821523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CD0DA-2470-4954-864E-4A8D6D61C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E00D-FB90-4E71-8CAE-EF6C1F55211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6E10E-C0C4-4971-893E-19EC45AC8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A494A-6840-4EF0-A124-86C0DBE20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E2D34-BAAB-401D-8251-ADD7137FC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522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241B7-C5BE-4A75-A09C-CDC61119B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5CD7CF-9DEE-46E1-9CCA-4351A85DA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2B5BB-9A1D-4432-B858-4A3C4CA17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E00D-FB90-4E71-8CAE-EF6C1F55211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BE120-C3A4-4D7F-845A-3D7776195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F4BEB-0D88-4D16-B53D-17AC56136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E2D34-BAAB-401D-8251-ADD7137FC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109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C5FD93-D657-4F7E-9D17-D1B2EB8AEF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B60BB7-EC66-4EF9-96B4-2F0C934603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27985-8EAA-40AB-A145-D7334610D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E00D-FB90-4E71-8CAE-EF6C1F55211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AA861-8044-4455-A4DB-3E1BEA11A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D4B05-CA9F-4E24-B5B1-260A5492A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E2D34-BAAB-401D-8251-ADD7137FC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64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9503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13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433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116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006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4751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304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50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2C2F4-F07F-4FE4-8BD0-59F59A59F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C166C-1DD5-457C-96DD-8DFF55DFB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E76B1-4115-41AA-B900-76925DDC0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E00D-FB90-4E71-8CAE-EF6C1F55211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97EA0-A5E5-4574-BA9A-223EDDD26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A8CD5B-4E3D-408C-B98E-B9CA352A2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E2D34-BAAB-401D-8251-ADD7137FC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4988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943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49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473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E874A-8681-4107-9D24-F74A582EE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AC72D5-BB4C-45EF-8435-CC68250807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AC0383-790C-4C9A-8B4B-CCCA8ACAD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E00D-FB90-4E71-8CAE-EF6C1F55211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32E458-4C86-43D7-9879-D87565C71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355D7-3336-4CD2-ADCF-8AE7B54FC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E2D34-BAAB-401D-8251-ADD7137FC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539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318D-3983-4767-B5A1-2E5EE3BEA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1ED88-22CE-4527-9AA2-6B0ED09C43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463E7-0960-441F-AD40-FEDEA4F0D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00510-6E9F-4392-B714-08DB1095B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E00D-FB90-4E71-8CAE-EF6C1F55211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D8A7EC-F107-487C-923C-EEB608F55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1D4650-C29F-4520-84B6-5AFAD7CAC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E2D34-BAAB-401D-8251-ADD7137FC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50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B6BCB-013B-4AE9-874C-71F11FB36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158216-E958-4662-8DC8-47D53A1D2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EC9E3E-2D1D-44F2-AAD7-1181D57762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E63678-07DE-46A6-AE9C-5C511FE4FE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7448AE-9411-4C51-9525-252F303D1F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D52672-5949-4B15-B6FB-14EA64074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E00D-FB90-4E71-8CAE-EF6C1F55211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21E30B-BFF6-4E69-AED3-918037229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AC4E5E-4146-4A4F-A020-470B83ACE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E2D34-BAAB-401D-8251-ADD7137FC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66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654DB-D42F-47AD-948E-D479678DA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94E806-E9D4-4768-95EC-325ED03F2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E00D-FB90-4E71-8CAE-EF6C1F55211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5AADA4-ED17-41F1-9E0F-05B78C75D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33D209-0338-4927-8307-D71D72C43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E2D34-BAAB-401D-8251-ADD7137FC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37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CDF435-5E35-4B6F-B071-4DA2FCD48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E00D-FB90-4E71-8CAE-EF6C1F55211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C9FA14-11A5-4705-9149-699B029E1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16C46-1D55-4678-9449-0B4A85FFF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E2D34-BAAB-401D-8251-ADD7137FC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426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9E923-D955-4A1F-9379-5203661A3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A94D7-643D-45EC-89F9-F31350502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3B4E71-B0BF-4EE8-B234-8A50E77E11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37CF10-2413-4036-8439-6D115EA76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E00D-FB90-4E71-8CAE-EF6C1F55211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4CE98D-8F95-4F0E-A92F-8E3AEAAC2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617033-7A50-49E3-8537-A26D8FD2D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E2D34-BAAB-401D-8251-ADD7137FC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056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438DC-A981-44DD-8884-5F0A4530B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E4B56A-1F69-49D6-A80C-62F860F66C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2AE591-388D-4AC4-9359-3D46836B22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15FF52-4C15-4EBF-BF0D-7B220AA21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E00D-FB90-4E71-8CAE-EF6C1F55211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12193-D7C4-4FFA-ACAB-807C3E4ED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8C3D5E-4330-4565-A033-A3F0A90D2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E2D34-BAAB-401D-8251-ADD7137FC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624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4DA88E-DF40-498F-BF1B-5BDC097CE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342099-F368-4DA4-8FA4-F5A13777A6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449B9-9A91-4CBA-A072-EA7A9F61CE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6E00D-FB90-4E71-8CAE-EF6C1F55211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C11F0-2465-4290-BA43-AA3C886A2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5BB61-4DF8-4AD2-9FF4-735D32257F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E2D34-BAAB-401D-8251-ADD7137FC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94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3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5385" y="220262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Theoretical Perspectives on Deviance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Symbolic Interactionism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68632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Symbolic interactionism focuses on how behaviors are viewed as deviant or acceptable within societies.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2DB68A0E-7339-4CE6-BE16-BE87ED06B6A3}"/>
              </a:ext>
            </a:extLst>
          </p:cNvPr>
          <p:cNvGrpSpPr/>
          <p:nvPr/>
        </p:nvGrpSpPr>
        <p:grpSpPr>
          <a:xfrm>
            <a:off x="2066922" y="2798403"/>
            <a:ext cx="8058154" cy="1280160"/>
            <a:chOff x="542923" y="1736759"/>
            <a:chExt cx="8058154" cy="967616"/>
          </a:xfrm>
          <a:solidFill>
            <a:srgbClr val="C7D4CB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9DC6152-7199-4C0E-B0F7-9ECFE0614502}"/>
                </a:ext>
              </a:extLst>
            </p:cNvPr>
            <p:cNvSpPr/>
            <p:nvPr/>
          </p:nvSpPr>
          <p:spPr>
            <a:xfrm>
              <a:off x="542923" y="1736759"/>
              <a:ext cx="8058154" cy="96761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D1922F1-578A-4270-9812-9646B0A88047}"/>
                </a:ext>
              </a:extLst>
            </p:cNvPr>
            <p:cNvSpPr txBox="1"/>
            <p:nvPr/>
          </p:nvSpPr>
          <p:spPr>
            <a:xfrm>
              <a:off x="633044" y="1836720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Labeling theory </a:t>
              </a:r>
              <a:r>
                <a:rPr lang="en-US" sz="2000" dirty="0"/>
                <a:t>considers what happens when people are labeled as deviant by others in their societies. Edwin Lemert saw two types of deviance that affect identity.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941518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Symbolic Interactionism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90218" y="2823176"/>
              <a:ext cx="3325552" cy="128560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/>
                <a:t>Primary Deviance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7" y="2823176"/>
              <a:ext cx="3325552" cy="128560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/>
                <a:t>Secondary Deviance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96546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Symbolic Interactionism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68632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Neutralization </a:t>
              </a:r>
              <a:r>
                <a:rPr lang="en-US" sz="2000" dirty="0"/>
                <a:t>involves how people deal with the labels assigned to them by other members of society.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345295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Symbolic Interactionism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53246" y="2177472"/>
              <a:ext cx="1872428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Denial of Responsibility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166644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Denial of the Victim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713460" y="3458522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49290" y="3841672"/>
              <a:ext cx="2080340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Condemnation of the Condemners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398193" y="3429000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69178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Appeal to a Higher Authority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77472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Denial of Injury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126376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4"/>
            <a:ext cx="9144001" cy="6090579"/>
            <a:chOff x="-1" y="705181"/>
            <a:chExt cx="9144001" cy="609057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Symbolic Interactionism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68632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Concluded by Edwin Sutherland, </a:t>
              </a:r>
              <a:r>
                <a:rPr lang="en-US" sz="2000" b="1" dirty="0"/>
                <a:t>differential association theory </a:t>
              </a:r>
              <a:r>
                <a:rPr lang="en-US" sz="2000" dirty="0"/>
                <a:t>argues that people learn deviance from people who are close to them.</a:t>
              </a:r>
              <a:endParaRPr lang="en-US" sz="2000" b="1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EDFF526-C8E8-476C-84D5-8A4FEB0BE33B}"/>
              </a:ext>
            </a:extLst>
          </p:cNvPr>
          <p:cNvGrpSpPr/>
          <p:nvPr/>
        </p:nvGrpSpPr>
        <p:grpSpPr>
          <a:xfrm>
            <a:off x="2066922" y="2884090"/>
            <a:ext cx="8058154" cy="1280159"/>
            <a:chOff x="542923" y="1736759"/>
            <a:chExt cx="8058154" cy="967616"/>
          </a:xfrm>
          <a:solidFill>
            <a:srgbClr val="C7D4CB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7D7B4C9-66DF-4F05-83DC-9DEFE8E2715B}"/>
                </a:ext>
              </a:extLst>
            </p:cNvPr>
            <p:cNvSpPr/>
            <p:nvPr/>
          </p:nvSpPr>
          <p:spPr>
            <a:xfrm>
              <a:off x="542923" y="1736759"/>
              <a:ext cx="8058154" cy="96761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BA00198-4389-4EE4-BC04-0D6AE2E38CEB}"/>
                </a:ext>
              </a:extLst>
            </p:cNvPr>
            <p:cNvSpPr txBox="1"/>
            <p:nvPr/>
          </p:nvSpPr>
          <p:spPr>
            <a:xfrm>
              <a:off x="633044" y="1836719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Control theory </a:t>
              </a:r>
              <a:r>
                <a:rPr lang="en-US" sz="2000" dirty="0"/>
                <a:t>argues that deviance occurs when people feel they are not connected to society. Travis Hirschi described four social bonds that establish connection to society.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8169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Symbolic Interactionism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341202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Attachment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207732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Involvement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207733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Belief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35783" y="2341202"/>
              <a:ext cx="1872427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Commitment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3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Functionalism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Conflict theory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Symbolic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interactionism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Theoretical Perspectives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53247" y="2335920"/>
              <a:ext cx="1872427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Functionalism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18319" y="2166644"/>
              <a:ext cx="1872427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Symbolic Interactionism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77472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Conflict Theory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2808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Functionalism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68632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Functionalism focuses on how aspects of society influence society as a whole. </a:t>
              </a:r>
              <a:r>
                <a:rPr lang="en-US" sz="2000" b="1" dirty="0"/>
                <a:t>Deviance </a:t>
              </a:r>
              <a:r>
                <a:rPr lang="en-US" sz="2000" dirty="0"/>
                <a:t>is one way that society functions.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Functionalism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68632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Émile </a:t>
              </a:r>
              <a:r>
                <a:rPr lang="en-US" sz="2000" b="1" dirty="0" err="1"/>
                <a:t>Durhkheim</a:t>
              </a:r>
              <a:r>
                <a:rPr lang="en-US" sz="2000" b="1" dirty="0"/>
                <a:t> </a:t>
              </a:r>
              <a:r>
                <a:rPr lang="en-US" sz="2000" dirty="0"/>
                <a:t>saw deviance as an essential part of society that challenges assumptions and reinforces norms.</a:t>
              </a:r>
              <a:endParaRPr lang="en-US" sz="2000" b="1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CEF08634-A8F3-4419-A30D-9E7D879DE753}"/>
              </a:ext>
            </a:extLst>
          </p:cNvPr>
          <p:cNvGrpSpPr/>
          <p:nvPr/>
        </p:nvGrpSpPr>
        <p:grpSpPr>
          <a:xfrm>
            <a:off x="2066922" y="28163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44F4F69-AAF5-43C3-B881-DE3A9C30728E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CE6DFF8-DC74-4343-B8D7-0483FF700FB9}"/>
                </a:ext>
              </a:extLst>
            </p:cNvPr>
            <p:cNvSpPr txBox="1"/>
            <p:nvPr/>
          </p:nvSpPr>
          <p:spPr>
            <a:xfrm>
              <a:off x="633045" y="1868632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Durkheim said that punishing deviance by law expresses the </a:t>
              </a:r>
              <a:r>
                <a:rPr lang="en-US" sz="2000" b="1" dirty="0"/>
                <a:t>collective conscience</a:t>
              </a:r>
              <a:r>
                <a:rPr lang="en-US" sz="2000" dirty="0"/>
                <a:t>, or beliefs and attitudes, of a society.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0E632D3-FA09-4B2F-AB28-729F3A3B1DFE}"/>
              </a:ext>
            </a:extLst>
          </p:cNvPr>
          <p:cNvGrpSpPr/>
          <p:nvPr/>
        </p:nvGrpSpPr>
        <p:grpSpPr>
          <a:xfrm>
            <a:off x="2066922" y="4017777"/>
            <a:ext cx="8058154" cy="1380726"/>
            <a:chOff x="542923" y="1736761"/>
            <a:chExt cx="8058154" cy="1043629"/>
          </a:xfrm>
          <a:solidFill>
            <a:srgbClr val="C7D4CB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199F11B-005B-48A3-8B90-C479A4577E42}"/>
                </a:ext>
              </a:extLst>
            </p:cNvPr>
            <p:cNvSpPr/>
            <p:nvPr/>
          </p:nvSpPr>
          <p:spPr>
            <a:xfrm>
              <a:off x="542923" y="1736761"/>
              <a:ext cx="8058154" cy="104362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6C838F0-E02D-4692-9F24-AF2FBE5E6734}"/>
                </a:ext>
              </a:extLst>
            </p:cNvPr>
            <p:cNvSpPr txBox="1"/>
            <p:nvPr/>
          </p:nvSpPr>
          <p:spPr>
            <a:xfrm>
              <a:off x="633045" y="1868632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Robert Merton </a:t>
              </a:r>
              <a:r>
                <a:rPr lang="en-US" sz="2000" dirty="0"/>
                <a:t>developed </a:t>
              </a:r>
              <a:r>
                <a:rPr lang="en-US" sz="2000" b="1" dirty="0"/>
                <a:t>strain theory</a:t>
              </a:r>
              <a:r>
                <a:rPr lang="en-US" sz="2000" dirty="0"/>
                <a:t>, arguing that whether people deviate or conform in society relates to whether they can access socially acceptable goals. 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043156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Functionalism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346749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Conformity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83" y="2343718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Ritualism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713460" y="3440592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208412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Retreatism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398193" y="343796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209025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Rebellion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346749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Innovation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3885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Functionalism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3"/>
            <a:ext cx="8058154" cy="1280160"/>
            <a:chOff x="542923" y="1736759"/>
            <a:chExt cx="8058154" cy="967616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59"/>
              <a:ext cx="8058154" cy="96761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3" y="1836720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Social disorganization theory</a:t>
              </a:r>
              <a:r>
                <a:rPr lang="en-US" sz="2000" dirty="0"/>
                <a:t>, theorized by University of Chicago researchers,</a:t>
              </a:r>
              <a:r>
                <a:rPr lang="en-US" sz="2000" b="1" dirty="0"/>
                <a:t> </a:t>
              </a:r>
              <a:r>
                <a:rPr lang="en-US" sz="2000" dirty="0"/>
                <a:t>argues that crime is more likely in societies that lack social control.</a:t>
              </a:r>
              <a:endParaRPr lang="en-US" sz="2000" b="1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CEF08634-A8F3-4419-A30D-9E7D879DE753}"/>
              </a:ext>
            </a:extLst>
          </p:cNvPr>
          <p:cNvGrpSpPr/>
          <p:nvPr/>
        </p:nvGrpSpPr>
        <p:grpSpPr>
          <a:xfrm>
            <a:off x="2066922" y="3027302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44F4F69-AAF5-43C3-B881-DE3A9C30728E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CE6DFF8-DC74-4343-B8D7-0483FF700FB9}"/>
                </a:ext>
              </a:extLst>
            </p:cNvPr>
            <p:cNvSpPr txBox="1"/>
            <p:nvPr/>
          </p:nvSpPr>
          <p:spPr>
            <a:xfrm>
              <a:off x="633045" y="1868632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Broad social factors can lead to deviance, so social disorganization theory can shape policy.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8948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Conflict Theory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68632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Social and economic factors lead to deviance and crime, and they are indicators of systemic inequality that functionalism tends to ignore.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EDFF526-C8E8-476C-84D5-8A4FEB0BE33B}"/>
              </a:ext>
            </a:extLst>
          </p:cNvPr>
          <p:cNvGrpSpPr/>
          <p:nvPr/>
        </p:nvGrpSpPr>
        <p:grpSpPr>
          <a:xfrm>
            <a:off x="2066922" y="2884090"/>
            <a:ext cx="8058154" cy="1280159"/>
            <a:chOff x="542923" y="1736759"/>
            <a:chExt cx="8058154" cy="967616"/>
          </a:xfrm>
          <a:solidFill>
            <a:srgbClr val="C7D4CB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7D7B4C9-66DF-4F05-83DC-9DEFE8E2715B}"/>
                </a:ext>
              </a:extLst>
            </p:cNvPr>
            <p:cNvSpPr/>
            <p:nvPr/>
          </p:nvSpPr>
          <p:spPr>
            <a:xfrm>
              <a:off x="542923" y="1736759"/>
              <a:ext cx="8058154" cy="96761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BA00198-4389-4EE4-BC04-0D6AE2E38CEB}"/>
                </a:ext>
              </a:extLst>
            </p:cNvPr>
            <p:cNvSpPr txBox="1"/>
            <p:nvPr/>
          </p:nvSpPr>
          <p:spPr>
            <a:xfrm>
              <a:off x="633045" y="1836719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Imbalances of power are often related to social </a:t>
              </a:r>
              <a:r>
                <a:rPr lang="en-US" sz="2000" b="1" dirty="0"/>
                <a:t>class</a:t>
              </a:r>
              <a:r>
                <a:rPr lang="en-US" sz="2000" dirty="0"/>
                <a:t>, as people with wealth often control the laws—and who benefits from or is punished by them.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87009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9456"/>
            <a:ext cx="9144001" cy="6081617"/>
            <a:chOff x="-1" y="714143"/>
            <a:chExt cx="9144001" cy="608161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1414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Conflict Theory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90215" y="2420867"/>
              <a:ext cx="3325552" cy="188355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b="1" dirty="0"/>
                <a:t>Karl Marx: </a:t>
              </a:r>
            </a:p>
            <a:p>
              <a:pPr algn="ctr"/>
              <a:r>
                <a:rPr lang="en-US" sz="4000" dirty="0"/>
                <a:t>Unequal System</a:t>
              </a:r>
              <a:endParaRPr lang="en-US" sz="4000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7" y="2121889"/>
              <a:ext cx="3325552" cy="248150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b="1" dirty="0"/>
                <a:t>C. Wright Mills: </a:t>
              </a:r>
            </a:p>
            <a:p>
              <a:pPr algn="ctr"/>
              <a:r>
                <a:rPr lang="en-US" sz="4000" dirty="0"/>
                <a:t>The Power Elite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402</Words>
  <Application>Microsoft Office PowerPoint</Application>
  <PresentationFormat>Widescreen</PresentationFormat>
  <Paragraphs>72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6</cp:revision>
  <dcterms:created xsi:type="dcterms:W3CDTF">2022-03-11T18:09:10Z</dcterms:created>
  <dcterms:modified xsi:type="dcterms:W3CDTF">2022-03-11T21:16:28Z</dcterms:modified>
</cp:coreProperties>
</file>