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24" r:id="rId5"/>
    <p:sldId id="325" r:id="rId6"/>
    <p:sldId id="352" r:id="rId7"/>
    <p:sldId id="353" r:id="rId8"/>
    <p:sldId id="354" r:id="rId9"/>
    <p:sldId id="355" r:id="rId10"/>
    <p:sldId id="367" r:id="rId11"/>
    <p:sldId id="368" r:id="rId12"/>
    <p:sldId id="34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76729-4B85-475C-9138-BBA9BA258F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D03A0E-6F32-475F-B805-83997301F1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0101D-DBA1-4A7B-8247-98AE3069E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970EE-971C-455D-9ECB-FE9FF1FE6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DA2AFD-2E38-4DEC-8E31-B6B4C7353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1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CA9B1-3361-45B1-8E67-0C6EABA37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8B1852-86B5-4635-94A8-E165A8130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64DCB-4356-4E94-9B08-BCFCFE4B3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16C22-3B3F-4416-873B-806868D45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C434FE-6C0D-4341-B443-E3668A75C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83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8F76F3-A9EE-4FA2-8118-0ED6199F21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13FED2-FF25-4000-AEC5-BAE828824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71CD2-5D15-4653-8AD0-A9CA9265E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FF322-7EF1-4F82-ABE8-92A712FDF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D5459-7DAE-4196-A287-A5227FAE2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13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5854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98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946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30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6132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557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9800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0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7BC04-9FCD-4F54-B057-B717E8E6E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64267-DFDB-43B8-BEB5-0E6409B2E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0852C-CE6B-4C70-9D36-167D02B19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62E4C-F105-4BC9-ADC5-E95EFCAA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4E43E-2C4B-483B-8BEB-3C6E25540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01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885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312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990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C59A6-3F27-4343-8B33-9A4961308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70613-99A5-4B07-8235-AB152CA7D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B6595-239B-4B29-9B9A-52F5C2E44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BDAD2-607D-48B6-9AD7-C5B834A03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345D5-99F0-4181-8A53-93437F6FD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7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4C898-E59F-41DB-8544-BA28CA201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C6A51-3A33-4AD9-A0C6-ED34B22ECD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841F3C-B8DB-453C-BDF3-650E50A56F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6E07B4-AEBA-45A7-8FA7-13F2CB31D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61197F-BD0F-4F13-8B0A-341C7EF07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27D0ED-FA44-4344-9484-0EB699633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08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EAB96-6A9D-40A6-9DF1-EDBA4AA74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4DC31F-EAE2-4C06-99E4-2087D2680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BA0119-14B1-450D-A6FA-CA005A763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96619C-4291-4AE8-95E2-6B03D7EB06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C9E53F-854D-48A5-90EB-D771AF165A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125718-AA31-4E59-9EDB-80CCA6071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1BC8D0-6720-4151-9CBC-446E0F139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CDE7BF-1C92-4930-8DEC-E4C9409E9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790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BAAD2-58F5-4030-9B70-2FEB93043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E35700-7FEC-444D-A00F-07813CDB0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6584AE-5C91-4E64-A4FD-DE78746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9DFE9-C55F-4B89-A1C8-AE7BD0B4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287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D09F57-ECFF-4D47-A084-F3216840C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8F3EB3-E877-48D5-8FA6-AD91C35D9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002FFD-16FF-4557-9B02-E28C0F635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53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8614E-B7B1-40E6-805C-761543D86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4FBFF-7E31-46BE-8378-07D0097E7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A4A7F0-372E-4375-AA99-4D5337B5A0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8DEC79-8943-4EFE-9CAD-08A1F0520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394F5-3E3A-449C-AA79-BE7457121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B8ACE-7B2D-49B7-A8F4-90213FBD1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098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70D9A-71B8-4726-B3F8-F3D0CC9C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9FB3BD-469A-4CE7-B77C-E0DAA3D377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F21D07-98DA-47BF-AF34-220B41A39D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C9220A-7468-44B9-A30B-B98FDBB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186D11-7558-4569-A54C-0CEFC035B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EEDDC-2EED-4319-BDA2-73106F08A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5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02ABEC-2883-45B2-88AF-E1E21D3F0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32B31-0255-4F6F-880B-2FEF3C28F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A7667-8D5D-4B38-B514-6AD18ADD1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A576A-4AED-42F1-9F4E-5CC64179EB5E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7A2A2-651B-4C91-88D1-703E01E52A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E074A-ABCE-42A1-A589-B1FC99850F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69D52-3B35-4F51-A32C-3DF92CE321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08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3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618118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Crime and Law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Policing and Race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Aggressive law enforcement tactics emerged as the United States took a strong stance against drugs in the 1980s.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18664E9-9366-4772-87CA-A3C667FA6B06}"/>
              </a:ext>
            </a:extLst>
          </p:cNvPr>
          <p:cNvGrpSpPr/>
          <p:nvPr/>
        </p:nvGrpSpPr>
        <p:grpSpPr>
          <a:xfrm>
            <a:off x="2066922" y="252462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6983EEB-73B5-4885-8076-6A1E88B0A1D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B91266D-37FB-40AC-93A3-534F38AA1FC6}"/>
                </a:ext>
              </a:extLst>
            </p:cNvPr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Police began </a:t>
              </a:r>
              <a:r>
                <a:rPr lang="en-US" sz="2000" b="1" dirty="0">
                  <a:solidFill>
                    <a:schemeClr val="bg1"/>
                  </a:solidFill>
                </a:rPr>
                <a:t>racial profiling </a:t>
              </a:r>
              <a:r>
                <a:rPr lang="en-US" sz="2000" dirty="0">
                  <a:solidFill>
                    <a:schemeClr val="bg1"/>
                  </a:solidFill>
                </a:rPr>
                <a:t>by patrolling neighborhoods inhabited by minority groups and pulling over Black and Hispanic drivers.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EC52211-484C-4AEE-B6B3-A5497073EDA9}"/>
              </a:ext>
            </a:extLst>
          </p:cNvPr>
          <p:cNvGrpSpPr/>
          <p:nvPr/>
        </p:nvGrpSpPr>
        <p:grpSpPr>
          <a:xfrm>
            <a:off x="2066922" y="344143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6A8BF91-AA22-475E-A7D6-388026F7B6FE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061B63C-B1F6-4E83-A153-B0A1B854062F}"/>
                </a:ext>
              </a:extLst>
            </p:cNvPr>
            <p:cNvSpPr txBox="1"/>
            <p:nvPr/>
          </p:nvSpPr>
          <p:spPr>
            <a:xfrm>
              <a:off x="633045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Inequitable practices continue, such as in the disproportionate number of Black people who are killed by police.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62020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0"/>
            <a:ext cx="86946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Types of crimes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Crime statistics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perception of crime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The U.S. criminal justice system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Policing and </a:t>
            </a: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Crime and Law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2369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Crime </a:t>
              </a:r>
              <a:r>
                <a:rPr lang="en-US" sz="2000" dirty="0">
                  <a:solidFill>
                    <a:schemeClr val="bg1"/>
                  </a:solidFill>
                </a:rPr>
                <a:t>violates the law and can be punished through </a:t>
              </a:r>
              <a:r>
                <a:rPr lang="en-US" sz="2000" b="1" dirty="0">
                  <a:solidFill>
                    <a:schemeClr val="bg1"/>
                  </a:solidFill>
                </a:rPr>
                <a:t>formal sanctions. 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2605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Legal codes </a:t>
              </a:r>
              <a:r>
                <a:rPr lang="en-US" sz="2000" dirty="0">
                  <a:solidFill>
                    <a:schemeClr val="bg1"/>
                  </a:solidFill>
                </a:rPr>
                <a:t>use </a:t>
              </a:r>
              <a:r>
                <a:rPr lang="en-US" sz="2000" b="1" dirty="0">
                  <a:solidFill>
                    <a:schemeClr val="bg1"/>
                  </a:solidFill>
                </a:rPr>
                <a:t>laws </a:t>
              </a:r>
              <a:r>
                <a:rPr lang="en-US" sz="2000" dirty="0">
                  <a:solidFill>
                    <a:schemeClr val="bg1"/>
                  </a:solidFill>
                </a:rPr>
                <a:t>to maintain </a:t>
              </a:r>
              <a:r>
                <a:rPr lang="en-US" sz="2000" b="1" dirty="0">
                  <a:solidFill>
                    <a:schemeClr val="bg1"/>
                  </a:solidFill>
                </a:rPr>
                <a:t>social control</a:t>
              </a:r>
              <a:r>
                <a:rPr lang="en-US" sz="2000" dirty="0">
                  <a:solidFill>
                    <a:schemeClr val="bg1"/>
                  </a:solidFill>
                </a:rPr>
                <a:t>. 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44185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60456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Punishments typically reflect the severity of the crime as well as the importance of the violated value to society.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Crime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5055827" y="1600623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5" y="2181375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Nonviolent Crime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526855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47310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Corporate Crime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524840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39" y="4038453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Victimless Crime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532402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20772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Hate Crime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73290" y="1610073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6075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Violent Crime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664E746-438D-47D0-A4E0-F55861EE4729}"/>
              </a:ext>
            </a:extLst>
          </p:cNvPr>
          <p:cNvGrpSpPr/>
          <p:nvPr/>
        </p:nvGrpSpPr>
        <p:grpSpPr>
          <a:xfrm>
            <a:off x="7438363" y="1610073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43AD731-F6E5-4BBA-B0B3-06B6D2AB385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532167F-FCAC-4E74-A64C-1C0840BF9816}"/>
                </a:ext>
              </a:extLst>
            </p:cNvPr>
            <p:cNvSpPr txBox="1"/>
            <p:nvPr/>
          </p:nvSpPr>
          <p:spPr>
            <a:xfrm>
              <a:off x="6122276" y="233003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Street Crime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Crime Statistics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5055827" y="1600623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9" y="1904376"/>
              <a:ext cx="1872427" cy="132343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National Incident-Based Reporting System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73290" y="1610073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02703"/>
              <a:ext cx="166451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Uniform Crime Reports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664E746-438D-47D0-A4E0-F55861EE4729}"/>
              </a:ext>
            </a:extLst>
          </p:cNvPr>
          <p:cNvGrpSpPr/>
          <p:nvPr/>
        </p:nvGrpSpPr>
        <p:grpSpPr>
          <a:xfrm>
            <a:off x="7438363" y="1610073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43AD731-F6E5-4BBA-B0B3-06B6D2AB385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532167F-FCAC-4E74-A64C-1C0840BF9816}"/>
                </a:ext>
              </a:extLst>
            </p:cNvPr>
            <p:cNvSpPr txBox="1"/>
            <p:nvPr/>
          </p:nvSpPr>
          <p:spPr>
            <a:xfrm>
              <a:off x="6018319" y="2048813"/>
              <a:ext cx="1872427" cy="101566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National Crime Victimization Survey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173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4"/>
            <a:ext cx="9144001" cy="6090579"/>
            <a:chOff x="-1" y="705181"/>
            <a:chExt cx="9144001" cy="609057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Public Perception of Crime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Public perceptions of crime do not always reflect actual crime statistics.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191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Media coverage and television shows can make people more fearful of crime.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9704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U.S. Criminal Justice System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5055826" y="1615025"/>
            <a:ext cx="2080340" cy="1617913"/>
            <a:chOff x="5914362" y="1744162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2" y="1744162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8" y="2332722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Courts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673290" y="1610073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47305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Police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664E746-438D-47D0-A4E0-F55861EE4729}"/>
              </a:ext>
            </a:extLst>
          </p:cNvPr>
          <p:cNvGrpSpPr/>
          <p:nvPr/>
        </p:nvGrpSpPr>
        <p:grpSpPr>
          <a:xfrm>
            <a:off x="7438363" y="1610073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43AD731-F6E5-4BBA-B0B3-06B6D2AB385C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532167F-FCAC-4E74-A64C-1C0840BF9816}"/>
                </a:ext>
              </a:extLst>
            </p:cNvPr>
            <p:cNvSpPr txBox="1"/>
            <p:nvPr/>
          </p:nvSpPr>
          <p:spPr>
            <a:xfrm>
              <a:off x="6018319" y="2341202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Corrections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1181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U.S. Criminal Justice System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Police</a:t>
              </a:r>
              <a:r>
                <a:rPr lang="en-US" sz="2000" dirty="0">
                  <a:solidFill>
                    <a:schemeClr val="bg1"/>
                  </a:solidFill>
                </a:rPr>
                <a:t> enforce the law at state and local levels.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18664E9-9366-4772-87CA-A3C667FA6B06}"/>
              </a:ext>
            </a:extLst>
          </p:cNvPr>
          <p:cNvGrpSpPr/>
          <p:nvPr/>
        </p:nvGrpSpPr>
        <p:grpSpPr>
          <a:xfrm>
            <a:off x="2066922" y="261095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6983EEB-73B5-4885-8076-6A1E88B0A1D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B91266D-37FB-40AC-93A3-534F38AA1FC6}"/>
                </a:ext>
              </a:extLst>
            </p:cNvPr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Federal and state </a:t>
              </a:r>
              <a:r>
                <a:rPr lang="en-US" sz="2000" b="1" dirty="0">
                  <a:solidFill>
                    <a:schemeClr val="bg1"/>
                  </a:solidFill>
                </a:rPr>
                <a:t>courts</a:t>
              </a:r>
              <a:r>
                <a:rPr lang="en-US" sz="2000" dirty="0">
                  <a:solidFill>
                    <a:schemeClr val="bg1"/>
                  </a:solidFill>
                </a:rPr>
                <a:t> make decisions on whether laws have been upheld or broken. Cases found guilty can appeal to a higher court.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EC52211-484C-4AEE-B6B3-A5497073EDA9}"/>
              </a:ext>
            </a:extLst>
          </p:cNvPr>
          <p:cNvGrpSpPr/>
          <p:nvPr/>
        </p:nvGrpSpPr>
        <p:grpSpPr>
          <a:xfrm>
            <a:off x="2066922" y="360512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6A8BF91-AA22-475E-A7D6-388026F7B6FE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061B63C-B1F6-4E83-A153-B0A1B854062F}"/>
                </a:ext>
              </a:extLst>
            </p:cNvPr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Corrections systems </a:t>
              </a:r>
              <a:r>
                <a:rPr lang="en-US" sz="2000" dirty="0">
                  <a:solidFill>
                    <a:schemeClr val="bg1"/>
                  </a:solidFill>
                </a:rPr>
                <a:t>oversee people who have been arrested, convicted, and sentenced as well as those awaiting trials or hearings.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7780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U.S. Criminal Justice System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Prison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0773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Parole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20773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Probation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Jail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9584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296</Words>
  <Application>Microsoft Office PowerPoint</Application>
  <PresentationFormat>Widescreen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4</cp:revision>
  <dcterms:created xsi:type="dcterms:W3CDTF">2022-03-11T18:54:19Z</dcterms:created>
  <dcterms:modified xsi:type="dcterms:W3CDTF">2022-03-14T12:44:56Z</dcterms:modified>
</cp:coreProperties>
</file>