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24" r:id="rId5"/>
    <p:sldId id="325" r:id="rId6"/>
    <p:sldId id="352" r:id="rId7"/>
    <p:sldId id="329" r:id="rId8"/>
    <p:sldId id="353" r:id="rId9"/>
    <p:sldId id="354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F33EB-F897-404A-AB0A-E744DD4105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9DDDC-57ED-4598-8359-788012973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D1751-6602-449C-8AE5-2E2BF48E8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8427F-D670-4984-855A-521F80F56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40077-C698-44EF-8915-0DDA8A31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6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77ACE-D4CD-440D-A24B-69A92343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47EF6-4F55-4DA8-BC48-CE9D74EA0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C99FB-AEB7-425B-B57D-42350522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1A377-E681-436A-8607-A255DD7A0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FB910-918C-4512-AD1C-00D83A925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55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F07BED-6A1E-4D3B-9838-1CC30B7EB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9F005-26A7-4105-9E20-9F8E1E82E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AFAEC-B78D-438F-9397-D8B6C2E8C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3EA45-8745-42CC-ADFD-ADEF4F29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31574-810A-4CEE-8EC6-77503B63B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51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17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4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1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21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0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6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310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4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F1313-E29E-47F6-B6DB-71E322792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3D7C8-8F87-441F-9F2E-3E2024F6A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6038B-7831-436F-931C-725B3263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E6C75-9DEC-43DE-BC73-C6238997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AB8C9-5857-477B-9B5A-66D615BBE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98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16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06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1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E2CF8-BF85-4594-BE4E-A40B14D59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1E80F-C18A-4B28-BAAF-35E156CE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EECD1-589F-4BF2-8AFD-607B458BF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0F1DA-48CD-4BBE-A2CA-769A7CE8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3FAE8-695F-4299-B717-F6CB61C2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8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1A031-FCA2-41EB-8C8D-78C9007F6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7E6CB-1359-4374-A044-B4CAC9E17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073CD5-B426-4E8C-B14C-37406470D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EEC92-63A0-4D97-846B-894BB06CA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EA4C7-CD5F-401C-8FE8-231606D2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7F3883-AF86-4BDE-9C8A-B84EF1EA9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DC670-3D89-4483-A47A-FEB0E4857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57908-4A01-4E64-9B5E-500BECAAD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A52F8-1023-450E-9AA8-176EE3D69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4ACBA2-D939-479A-B4A2-17F0F7E56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DAF5F5-16A3-4B2C-86D1-7BCE938729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DDC596-CF53-4C5E-ABD3-EF63E3E93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D277A7-710F-46BF-BFD0-0CFFF4BE9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E16405-CC42-420E-8E26-9D5C232F7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2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9D89-2734-41F0-8857-2A1E9B1F5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F1B54-4975-427B-814E-000FE1125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8CA189-3B45-40B7-BA86-062FD9A47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E1B00-4DFC-45ED-B083-068388A1C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7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60A44B-BE2C-4B39-80F9-C101458CD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9E80AF-886A-4455-AD74-9BA9018AE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61696-27EA-4635-B97A-92141925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9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A9EB-24CD-4140-9C54-96FEC0404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5020A-9A05-49DB-9D20-57D95E85B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558DD-3180-48E3-9472-7828C700A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C5D29-3F42-44DB-9CC5-221F78AF9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A7026-DD2E-4D80-AE0F-09CBF369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5058A-8565-4367-9F10-E3DF3752D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3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38A07-ED6E-44C4-B170-47D685483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9DD1B-4D7C-4AE7-BB72-C9918D9A27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1BC978-C93E-4E1E-BA04-95A7C4A2C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3834D-A2B1-4E4F-9126-FCD2DF23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CC807-E24D-4740-83C1-C56318CF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594B8-C6EE-4F2D-B1A2-8F45633E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9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243E52-4D6C-4A9F-BA8B-498EFF164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15F54-45E3-4E72-AFC6-7B190A6E8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E7C8A-748E-43C5-8BB1-CAC2AF01AA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D2ADD-7892-4359-8FFB-4E3B5D1104C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7354D-E68A-4D04-8F41-A93C7ADC1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0497A-95E1-418B-A71F-3F4EDE3FD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08A42-330F-473A-BE4B-63A8FAA07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6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7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Is Social Stratification?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9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Recent economic changes and U.S. stratification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Systems of stratification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Status consistency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6"/>
            <a:ext cx="9144001" cy="6081617"/>
            <a:chOff x="-1" y="714143"/>
            <a:chExt cx="9144001" cy="608161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Social Stratification?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Social stratification </a:t>
              </a:r>
              <a:r>
                <a:rPr lang="en-US" sz="2000" dirty="0">
                  <a:solidFill>
                    <a:schemeClr val="bg1"/>
                  </a:solidFill>
                </a:rPr>
                <a:t>is how people are categorized or ranked within a society according to factors like race/ethnicity, sex, and class.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790880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Stratification highlights systemic—not individual—inequalities that prevent people from gaining equal opportunities within society.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7"/>
            <a:ext cx="9144001" cy="6081616"/>
            <a:chOff x="-1" y="714144"/>
            <a:chExt cx="9144001" cy="608161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Social Stratification?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9535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Wealth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Cultural Values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7309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Cultural Beliefs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39" y="4039748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Parents and Families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97387" y="4039647"/>
              <a:ext cx="1714292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Occupational Structure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35920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Income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70212" y="585684"/>
            <a:ext cx="9278470" cy="6085389"/>
            <a:chOff x="-53790" y="710371"/>
            <a:chExt cx="9278470" cy="6085389"/>
          </a:xfrm>
        </p:grpSpPr>
        <p:sp>
          <p:nvSpPr>
            <p:cNvPr id="26" name="TextBox 25"/>
            <p:cNvSpPr txBox="1"/>
            <p:nvPr/>
          </p:nvSpPr>
          <p:spPr>
            <a:xfrm>
              <a:off x="-53790" y="710371"/>
              <a:ext cx="927847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Recent Economic Changes and U.S.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Major social and economic changes—like the Great Recession—can change social attitudes about wealth.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57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Systems of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610224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Closed Systems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607460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Open 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Systems of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180731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Caste system (closed)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80730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Meritocracy (open, ideal)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Class system</a:t>
              </a:r>
            </a:p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(open)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4074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7"/>
            <a:ext cx="9144001" cy="6081616"/>
            <a:chOff x="-1" y="714144"/>
            <a:chExt cx="9144001" cy="608161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Status Consistency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Status consistency </a:t>
              </a:r>
              <a:r>
                <a:rPr lang="en-US" sz="2000" dirty="0">
                  <a:solidFill>
                    <a:schemeClr val="bg1"/>
                  </a:solidFill>
                </a:rPr>
                <a:t>indicates the extent to which someone’s income, education, and occupation consistently reflect their social position.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Status inconsistencies are possible within a class system but not within a caste system.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1985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194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3</cp:revision>
  <dcterms:created xsi:type="dcterms:W3CDTF">2022-03-13T02:59:36Z</dcterms:created>
  <dcterms:modified xsi:type="dcterms:W3CDTF">2022-03-14T17:14:04Z</dcterms:modified>
</cp:coreProperties>
</file>