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3" r:id="rId5"/>
    <p:sldId id="361" r:id="rId6"/>
    <p:sldId id="364" r:id="rId7"/>
    <p:sldId id="365" r:id="rId8"/>
    <p:sldId id="366" r:id="rId9"/>
    <p:sldId id="362" r:id="rId10"/>
    <p:sldId id="368" r:id="rId11"/>
    <p:sldId id="369" r:id="rId12"/>
    <p:sldId id="34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2BCFC-CCA6-4C22-AE7A-F0074EFBA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72389-D998-4B9F-84C6-D77719AB1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42FD6-7581-414D-90CE-745E998D2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BB41F-6525-4E98-A047-345A25A08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0024-3A4A-4F6F-B3BE-9FFF57B86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2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EEB18-919B-47F3-87D5-9FB6BD17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2B2221-5CC4-452D-BACC-1B19CA2F3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C7DE5-5837-460B-BE2C-EA25529F1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E9982-B7CA-481E-B247-DF08FF35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C2751-A593-43DA-81F2-D88E4632A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2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AE494-16CD-451E-919F-64AD4E666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5B4EF4-6712-47AB-904A-3B8B18E49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50D4-0253-4E17-BB5E-C6D5F5F6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8C249-F479-4D3A-885D-B8F00B0D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CF2A5-192A-4E49-B58C-FF4E6509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96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64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90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87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98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0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71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65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7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CB342-E94E-4DDA-A959-4846B7CE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E5EFE-B2D2-481A-937C-4AA96E73F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1E176-545D-498B-AA08-4FFAC53D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41CE5-0CF3-4948-967E-95A611B21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AC9C1-AFC1-48FA-9B1E-C4D14D18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628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5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66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9E1B-BE01-479C-BA2D-FC9E452A8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21F26-CBE4-4A97-8D82-962ED5BB1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F8937-9E89-41E9-9F53-96701AB6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B5239-33C0-4D64-B18C-254A2F19B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3C02-5895-4A92-ABEF-3AB24221A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619B9-3256-407C-A03A-3C9E02405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7E67B-4646-4597-8EB3-202ACBEB1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26DA2-3047-4C95-905B-8476C3E3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F40D2-A715-4863-8084-CD799ECC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B7EAA-AB14-4901-ABFC-1D604BEB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11958-90FA-4BDC-BE5F-7DF92C37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D651-68A0-471D-9B4F-BB0BC8EA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EDA4A-6706-480E-9F17-62078D88E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61762-1090-4C60-92D9-B1C955C1B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0A698F-9818-49ED-B47B-BE8A08EB0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E7E31B-9B82-4E0A-A39E-13DDCF9206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2DA8B-E392-4939-8426-FB6036D3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3744AC-E839-468A-8971-08D56890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5AD6E-FD60-4A71-AF9E-472073F5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2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C99BC-7513-43AD-8035-9847075DF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EFE38-1C01-461F-8858-6603ADC4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588DA-A100-4CE7-BCB2-597FED63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4AF7F-C01B-403B-BEA8-5D8D7148F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7AEA6C-7D32-46CC-A0DE-89CC24EE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F939B5-069F-4519-ABF7-59A270487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A2494-7346-49E7-A4A3-738284CB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3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E3A0-4DFE-4108-A3C9-91E05ABB9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9FA86-7FE8-428D-B255-A5119AA2A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D1E75-76FE-49FC-9543-2B2812409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4819F-1A67-4A64-B012-57AADAFA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F65F6-BEEF-4532-8EFA-035017AA7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538F4-7272-4096-9615-9A00554CE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4A9AF-3356-40A3-9929-BAF01921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992225-808A-44DE-9ADD-B432D896D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A56EC-29C1-4DB2-8263-88D47CF8F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18761-224C-4BFB-A37F-98551F54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8DF47-A3EB-4BE3-82ED-906BD2EDB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2EBD6-5F44-4402-BCD3-BBB21725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9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281B6-D084-4575-9F84-0A9FEB53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0D1DA-5FAE-4FD2-BCAE-37114B0A0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E1F03-82EF-4015-AB63-054C09E17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40340-9A93-4CAA-B62A-EAE76E9B857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7F4B-C18F-4E53-A9BB-B6139BB62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138AB-8ABB-4931-BE53-1233C30D3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C197-2B3F-4745-8629-0E28B1B45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1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7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90419" y="2202620"/>
            <a:ext cx="94111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Social Stratification and Mobility in the United States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Class Traits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Class traits </a:t>
              </a:r>
              <a:r>
                <a:rPr lang="en-US" sz="2000" dirty="0">
                  <a:solidFill>
                    <a:schemeClr val="bg1"/>
                  </a:solidFill>
                </a:rPr>
                <a:t>are the behaviors, customs, and norms that define each class.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922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Standard of living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Social classes in the United States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 mobility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Class traits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Stratification and Mobility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94843" y="2607460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Social</a:t>
              </a:r>
              <a:br>
                <a:rPr lang="en-US" sz="4800" dirty="0">
                  <a:solidFill>
                    <a:schemeClr val="bg1"/>
                  </a:solidFill>
                </a:rPr>
              </a:br>
              <a:r>
                <a:rPr lang="en-US" sz="4800" dirty="0">
                  <a:solidFill>
                    <a:schemeClr val="bg1"/>
                  </a:solidFill>
                </a:rPr>
                <a:t>Class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03803" y="2607460"/>
              <a:ext cx="3758581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Social Stratification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Standard of Living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</a:t>
              </a:r>
              <a:r>
                <a:rPr lang="en-US" sz="2000" b="1" dirty="0">
                  <a:solidFill>
                    <a:schemeClr val="bg1"/>
                  </a:solidFill>
                </a:rPr>
                <a:t>standard of living </a:t>
              </a:r>
              <a:r>
                <a:rPr lang="en-US" sz="2000" dirty="0">
                  <a:solidFill>
                    <a:schemeClr val="bg1"/>
                  </a:solidFill>
                </a:rPr>
                <a:t>refers to the wealth required to maintain a particular lifestyle.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Standard of living typically reflects someone’s </a:t>
              </a:r>
              <a:r>
                <a:rPr lang="en-US" sz="2000" b="1" dirty="0">
                  <a:solidFill>
                    <a:schemeClr val="bg1"/>
                  </a:solidFill>
                </a:rPr>
                <a:t>socioeconomic status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Wealth is unevenly distributed in the United States.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9DF9BC4-168A-47BD-8AF3-F92C4E22802B}"/>
              </a:ext>
            </a:extLst>
          </p:cNvPr>
          <p:cNvGrpSpPr/>
          <p:nvPr/>
        </p:nvGrpSpPr>
        <p:grpSpPr>
          <a:xfrm>
            <a:off x="2066922" y="428593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2D4E97F-A411-4FE6-867D-444F17B4554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BFC6F07-719F-452C-BD81-E70065DCCDAE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 make up the majority of impoverished individuals globally.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Standard of Living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Occupation and income are closely linked to social stratification and standards of living.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305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decline of the middle class puts Americans’ expectation of high living standards at risk.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888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Standard of Living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Extreme Poverty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15951" y="2555707"/>
              <a:ext cx="3008608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Relative Poverty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823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Classes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Sociologists distinguish classes in different ways, including the consideration of how much power and control people have or don’t have.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116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Classes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33591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Upper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Lower/ Working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Middle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Mobility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18792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Upward Mobility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915346"/>
              <a:ext cx="2080340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Intergenerational/Intragenerational Mobility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76429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Structural Mobility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08249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Downward Mobility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319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211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7</cp:revision>
  <dcterms:created xsi:type="dcterms:W3CDTF">2022-03-13T03:21:41Z</dcterms:created>
  <dcterms:modified xsi:type="dcterms:W3CDTF">2022-03-14T17:44:59Z</dcterms:modified>
</cp:coreProperties>
</file>