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48" r:id="rId5"/>
    <p:sldId id="354" r:id="rId6"/>
    <p:sldId id="355" r:id="rId7"/>
    <p:sldId id="356" r:id="rId8"/>
    <p:sldId id="34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6F2C5-5532-43D6-BB19-575FE59BF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22E8F-AE53-4D35-BC11-A4397DCE9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92140-A461-42A5-9346-E57DAC2CE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C2DBA-2A66-473A-ABB7-81641F6DE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02B8-46F7-42CC-A37A-D71C877A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0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D180-867F-446E-8BCE-0A3E5EA19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948482-07A7-4D97-83EF-CF163FBB1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E0990-552A-4C48-88B4-89562A93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5B9AA-0358-4409-AF38-5E3CECE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79DCB-F34B-4770-8175-C73BB0A2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09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EC4069-547E-45FC-8687-ECC21BB2A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566048-F578-46BF-A3B8-9669D2DDF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665F-B721-4F48-B7CA-AE9F58F04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4306B-9F01-4ABA-9AFC-B90B4DEF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D5B72-600E-4CB2-A2CE-F1E538016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09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2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87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90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8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07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598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75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4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CC6BC-31ED-4B35-A4B3-28EF039F2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D8147-FF4A-46EA-92A4-D45D341AB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E3764-BC31-4104-8F6A-BA318272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29541-05EB-4F63-87BD-4E176679C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8979B-0921-4543-A7A1-F542842D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92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5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09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1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1C2F7-C5FC-43BA-8CBD-B6BD5CEA5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7564-5D86-420E-B2DB-29BE64984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70CDE-F69D-4FC1-A9FE-E5B3B6C0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31149-E4F5-405F-87CF-ACA802D0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8F94D-3B3D-4712-B9A9-FA1253519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3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E7A48-1762-4826-A906-AA5BA3DA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B1B0-6B54-4C2E-A682-DE0798844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EDA08-2F1A-4D58-9C95-835C008A1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3FB72-B483-44FF-93B0-60E330B9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A590F-193F-4BFE-91C5-AB890A5E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662E8-63F6-43E6-889B-87379BED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7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DE2B9-D9B8-44AF-B651-EE0C1AF48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122EE-781D-4544-999E-F29190BED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2161F-0C2D-454A-AC9B-EB749A6A6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81356E-4B1B-4A27-BFBF-B5147ABD76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E3E863-0143-4699-A1E0-CA849CFD4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A80548-5149-4DAC-9C9D-8F30B3BDA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D8800-5744-4595-91F5-6CEE37A7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19D17-8E8B-4417-B894-410C88908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0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B2268-409A-48FD-81F9-C979593B1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D061BA-3CB0-41A0-AAD0-4EAC332E4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90D00-2D66-4E16-BE3C-B125CFDC2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8FD722-4781-489D-86F4-6D4FE8CE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7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B389FF-F3CA-4142-9924-4A2CD61A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8F2050-6028-44F7-A0DD-3204AB4C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FF75E-CDFB-4093-ADBE-F7718F840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6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C7A9-FE82-483C-B896-63055EA45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975B-2B0A-4046-BC39-06C38175F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7B45E-64B6-473C-8DE1-EF7D9186F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26B98-E121-45FB-AD01-526C4DCFF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46289-33C1-4FEB-800E-97B6CD56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7EE54-2F01-4872-AEBE-3F9F8EE7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9C67D-404B-49EC-B8FC-03D7405E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27D844-D333-4297-9A1B-F290D09B2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A25CC-CBD4-47D0-B385-9255BD4AA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4F3A-4DDA-4F26-8D80-751A2FFE5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780EC-2C86-4AE2-A6F5-8D88EAB04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37315-11E3-4CB4-8D02-AF43BF8E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8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63D661-FEAC-47E3-B57B-0C41F8348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2EFD4-2428-4BDD-AEF3-AF393499A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D0218-7E80-40C7-B4B2-002A9E778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8DE27-01B6-4B9F-AB8F-FA9F92D4D801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77546-1CD2-4386-AF2D-91BF6598EB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A0B69-5B12-4EC6-BF2C-1EA7AB303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55160-C4CD-4098-96AD-BD8344731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6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Theoretical Perspectives on Social Stratification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9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Functionalism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Conflict theory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Symbolic interactionism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Social stratification </a:t>
              </a:r>
              <a:r>
                <a:rPr lang="en-US" sz="2000" dirty="0"/>
                <a:t>allows sociologists to understand divisions in society based on race/ethnicity, gender, income, and class.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function does social stratification serve?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8409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Davis-Moore thesis: </a:t>
              </a:r>
              <a:r>
                <a:rPr lang="en-US" sz="2000" dirty="0"/>
                <a:t>People who do more important work should make more money.</a:t>
              </a:r>
              <a:endParaRPr lang="en-US" sz="2000" b="1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4249914-380E-49D3-9A43-4683A095A1CE}"/>
              </a:ext>
            </a:extLst>
          </p:cNvPr>
          <p:cNvGrpSpPr/>
          <p:nvPr/>
        </p:nvGrpSpPr>
        <p:grpSpPr>
          <a:xfrm>
            <a:off x="2031752" y="415329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66987D-961A-42C9-AE18-087DA091E37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711F671-49A0-4700-891D-1D4005B51B51}"/>
                </a:ext>
              </a:extLst>
            </p:cNvPr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Melvin </a:t>
              </a:r>
              <a:r>
                <a:rPr lang="en-US" sz="2000" b="1" dirty="0" err="1"/>
                <a:t>Tumin</a:t>
              </a:r>
              <a:r>
                <a:rPr lang="en-US" sz="2000" b="1" dirty="0"/>
                <a:t> </a:t>
              </a:r>
              <a:r>
                <a:rPr lang="en-US" sz="2000" dirty="0"/>
                <a:t>critiqued the Davis-Moore thesis by pointing out systemic inequalities and limited opportunities due to stratification.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52947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do systematic inequalities benefit some people and disadvantage others?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84090"/>
            <a:ext cx="8058154" cy="1280159"/>
            <a:chOff x="542923" y="1736759"/>
            <a:chExt cx="8058154" cy="967616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59"/>
              <a:ext cx="8058154" cy="9676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4" y="1836719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Karl Marx: </a:t>
              </a:r>
              <a:r>
                <a:rPr lang="en-US" sz="2000" dirty="0"/>
                <a:t>The </a:t>
              </a:r>
              <a:r>
                <a:rPr lang="en-US" sz="2000" b="1" dirty="0"/>
                <a:t>proletariat</a:t>
              </a:r>
              <a:r>
                <a:rPr lang="en-US" sz="2000" dirty="0"/>
                <a:t> produce goods for the </a:t>
              </a:r>
              <a:r>
                <a:rPr lang="en-US" sz="2000" b="1" dirty="0"/>
                <a:t>bourgeois capitalists</a:t>
              </a:r>
              <a:r>
                <a:rPr lang="en-US" sz="2000" dirty="0"/>
                <a:t>, who profit from proletariat labor and do not share the wealth. This leads to stratification.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9345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do aspects of our daily lives reflect social status and stratification?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8409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4" y="1882946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Conspicuous consumption: </a:t>
              </a:r>
              <a:r>
                <a:rPr lang="en-US" sz="2000" dirty="0"/>
                <a:t>purchasing products or materials to intentionally communicate social status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042726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159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4</cp:revision>
  <dcterms:created xsi:type="dcterms:W3CDTF">2022-03-13T03:52:06Z</dcterms:created>
  <dcterms:modified xsi:type="dcterms:W3CDTF">2022-03-14T18:07:38Z</dcterms:modified>
</cp:coreProperties>
</file>