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67" r:id="rId9"/>
    <p:sldId id="269" r:id="rId10"/>
    <p:sldId id="271" r:id="rId11"/>
    <p:sldId id="273" r:id="rId12"/>
    <p:sldId id="275" r:id="rId13"/>
    <p:sldId id="277" r:id="rId14"/>
    <p:sldId id="278" r:id="rId15"/>
    <p:sldId id="280" r:id="rId16"/>
    <p:sldId id="282" r:id="rId17"/>
    <p:sldId id="283" r:id="rId18"/>
    <p:sldId id="284" r:id="rId19"/>
    <p:sldId id="286" r:id="rId20"/>
    <p:sldId id="288" r:id="rId21"/>
    <p:sldId id="290" r:id="rId22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2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482715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26.png"/><Relationship Id="rId7" Type="http://schemas.openxmlformats.org/officeDocument/2006/relationships/image" Target="../media/image24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2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28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33.png"/><Relationship Id="rId7" Type="http://schemas.openxmlformats.org/officeDocument/2006/relationships/image" Target="../media/image30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3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Multiplication and Division</a:t>
            </a:r>
            <a:r>
              <a:rPr lang="en-US" dirty="0"/>
              <a:t> with Fractions and Mixed Numbers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10.</a:t>
            </a:r>
            <a:r>
              <a:rPr dirty="0"/>
              <a:t>R.</a:t>
            </a:r>
            <a:r>
              <a:rPr lang="en-US" dirty="0"/>
              <a:t>1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6: Finding 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000" dirty="0">
                    <a:solidFill>
                      <a:srgbClr val="000000"/>
                    </a:solidFill>
                  </a:rPr>
                  <a:t>Find the missing numerator that will make the fractions equivalent.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ar-AE" sz="2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endParaRPr lang="en-US" sz="1000" dirty="0">
                  <a:solidFill>
                    <a:srgbClr val="000000"/>
                  </a:solidFill>
                </a:endParaRPr>
              </a:p>
              <a:p>
                <a:r>
                  <a:rPr lang="en-US" sz="24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endParaRPr lang="ar-AE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1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DA0BBF9-EA1B-410F-A839-0A5C0C3288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041306"/>
              </p:ext>
            </p:extLst>
          </p:nvPr>
        </p:nvGraphicFramePr>
        <p:xfrm>
          <a:off x="457200" y="2667000"/>
          <a:ext cx="72517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1480" imgH="1307880" progId="Equation.DSMT4">
                  <p:embed/>
                </p:oleObj>
              </mc:Choice>
              <mc:Fallback>
                <p:oleObj name="Equation" r:id="rId4" imgW="7251480" imgH="1307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2667000"/>
                        <a:ext cx="7251700" cy="1308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7: Reducing Fractions to Lowest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Reduce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ar-AE" sz="24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</m:oMath>
                </a14:m>
                <a:r>
                  <a:rPr lang="ar-AE" sz="2400" dirty="0">
                    <a:solidFill>
                      <a:srgbClr val="000000"/>
                    </a:solidFill>
                  </a:rPr>
                  <a:t> </a:t>
                </a:r>
                <a:r>
                  <a:rPr lang="en-US" sz="2400" dirty="0">
                    <a:solidFill>
                      <a:srgbClr val="000000"/>
                    </a:solidFill>
                  </a:rPr>
                  <a:t>to lowest terms.</a:t>
                </a:r>
              </a:p>
              <a:p>
                <a:pPr>
                  <a:defRPr sz="2800"/>
                </a:pPr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4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400" dirty="0">
                    <a:solidFill>
                      <a:srgbClr val="000000"/>
                    </a:solidFill>
                  </a:rPr>
                  <a:t>Find the prime factorization of the numerator and the denominator, then divide out the common factors.</a:t>
                </a:r>
              </a:p>
              <a:p>
                <a:pPr>
                  <a:defRPr sz="2800"/>
                </a:pPr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27AD8BF-2EC5-48AC-9908-D505EA91F9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146583"/>
              </p:ext>
            </p:extLst>
          </p:nvPr>
        </p:nvGraphicFramePr>
        <p:xfrm>
          <a:off x="533400" y="3962400"/>
          <a:ext cx="4127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27400" imgH="622080" progId="Equation.DSMT4">
                  <p:embed/>
                </p:oleObj>
              </mc:Choice>
              <mc:Fallback>
                <p:oleObj name="Equation" r:id="rId4" imgW="412740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3962400"/>
                        <a:ext cx="41275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8: Reducing Fractions to Lowest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200" dirty="0">
                    <a:solidFill>
                      <a:srgbClr val="000000"/>
                    </a:solidFill>
                  </a:rPr>
                  <a:t>Reduce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ar-AE" sz="2200" dirty="0">
                    <a:solidFill>
                      <a:srgbClr val="000000"/>
                    </a:solidFill>
                  </a:rPr>
                  <a:t> </a:t>
                </a:r>
                <a:r>
                  <a:rPr lang="en-US" sz="2200" dirty="0">
                    <a:solidFill>
                      <a:srgbClr val="000000"/>
                    </a:solidFill>
                  </a:rPr>
                  <a:t>to lowest terms.</a:t>
                </a:r>
              </a:p>
              <a:p>
                <a:pPr>
                  <a:defRPr sz="2800"/>
                </a:pPr>
                <a:endParaRPr lang="en-US" sz="22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2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10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r>
                  <a:rPr lang="en-US" sz="2200" dirty="0">
                    <a:solidFill>
                      <a:srgbClr val="000000"/>
                    </a:solidFill>
                  </a:rPr>
                  <a:t>Using prime factors, we have</a:t>
                </a:r>
              </a:p>
              <a:p>
                <a:pPr>
                  <a:defRPr sz="2800"/>
                </a:pPr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DEF3DEE-7D78-4437-9A59-FE27927057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887991"/>
              </p:ext>
            </p:extLst>
          </p:nvPr>
        </p:nvGraphicFramePr>
        <p:xfrm>
          <a:off x="558800" y="3124200"/>
          <a:ext cx="80264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26200" imgH="2145960" progId="Equation.DSMT4">
                  <p:embed/>
                </p:oleObj>
              </mc:Choice>
              <mc:Fallback>
                <p:oleObj name="Equation" r:id="rId4" imgW="8026200" imgH="2145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8800" y="3124200"/>
                        <a:ext cx="8026400" cy="214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9: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rgbClr val="000000"/>
                    </a:solidFill>
                  </a:rPr>
                  <a:t>Multiply and reduce to lowest terms.</a:t>
                </a:r>
              </a:p>
              <a:p>
                <a:endParaRPr lang="en-US" sz="900" dirty="0">
                  <a:solidFill>
                    <a:srgbClr val="0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 sz="2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solidFill>
                    <a:srgbClr val="000000"/>
                  </a:solidFill>
                </a:endParaRPr>
              </a:p>
              <a:p>
                <a:endParaRPr lang="en-US" sz="1000" b="1" dirty="0">
                  <a:solidFill>
                    <a:srgbClr val="000000"/>
                  </a:solidFill>
                </a:endParaRPr>
              </a:p>
              <a:p>
                <a:endParaRPr lang="en-US" sz="1000" b="1" dirty="0">
                  <a:solidFill>
                    <a:srgbClr val="000000"/>
                  </a:solidFill>
                </a:endParaRPr>
              </a:p>
              <a:p>
                <a:r>
                  <a:rPr lang="en-US" sz="2400" b="1" dirty="0">
                    <a:solidFill>
                      <a:srgbClr val="0070C0"/>
                    </a:solidFill>
                  </a:rPr>
                  <a:t>Solution</a:t>
                </a:r>
              </a:p>
              <a:p>
                <a:endParaRPr lang="ar-AE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11"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C7872D4-BC1A-47C8-8762-2D568A4B6E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542010"/>
              </p:ext>
            </p:extLst>
          </p:nvPr>
        </p:nvGraphicFramePr>
        <p:xfrm>
          <a:off x="460131" y="3429000"/>
          <a:ext cx="289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480" imgH="672840" progId="Equation.DSMT4">
                  <p:embed/>
                </p:oleObj>
              </mc:Choice>
              <mc:Fallback>
                <p:oleObj name="Equation" r:id="rId4" imgW="289548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0131" y="3429000"/>
                        <a:ext cx="28956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10: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000" dirty="0">
                    <a:solidFill>
                      <a:srgbClr val="000000"/>
                    </a:solidFill>
                  </a:rPr>
                  <a:t>Multiply and reduce to lowest terms.</a:t>
                </a:r>
              </a:p>
              <a:p>
                <a:endParaRPr lang="en-US" sz="2000" dirty="0">
                  <a:solidFill>
                    <a:srgbClr val="0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17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  <m:r>
                        <a:rPr lang="ar-AE" sz="2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34</m:t>
                          </m:r>
                        </m:den>
                      </m:f>
                      <m:r>
                        <a:rPr lang="ar-AE" sz="2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ar-AE" sz="2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endParaRPr lang="en-US" sz="2000" dirty="0">
                  <a:solidFill>
                    <a:srgbClr val="000000"/>
                  </a:solidFill>
                </a:endParaRPr>
              </a:p>
              <a:p>
                <a:r>
                  <a:rPr lang="en-US" sz="20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endParaRPr lang="en-US" sz="2000" dirty="0">
                  <a:solidFill>
                    <a:srgbClr val="0070C0"/>
                  </a:solidFill>
                </a:endParaRPr>
              </a:p>
              <a:p>
                <a:endParaRPr lang="ar-AE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74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59D3744-33DD-4DF4-85EB-09ACC91F9B00}"/>
              </a:ext>
            </a:extLst>
          </p:cNvPr>
          <p:cNvGraphicFramePr>
            <a:graphicFrameLocks noGrp="1" noDrilldown="1" noChangeAspect="1" noMove="1" noResize="1"/>
          </p:cNvGraphicFramePr>
          <p:nvPr>
            <p:extLst>
              <p:ext uri="{D42A27DB-BD31-4B8C-83A1-F6EECF244321}">
                <p14:modId xmlns:p14="http://schemas.microsoft.com/office/powerpoint/2010/main" val="2065659047"/>
              </p:ext>
            </p:extLst>
          </p:nvPr>
        </p:nvGraphicFramePr>
        <p:xfrm>
          <a:off x="495300" y="3506958"/>
          <a:ext cx="7899400" cy="207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99120" imgH="2070000" progId="Equation.DSMT4">
                  <p:embed/>
                </p:oleObj>
              </mc:Choice>
              <mc:Fallback>
                <p:oleObj name="Equation" r:id="rId4" imgW="7899120" imgH="2070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5300" y="3506958"/>
                        <a:ext cx="7899400" cy="207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79AC12C-E27A-45C4-A016-70A7FAB0CCE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81400" y="4724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not a prime number.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11: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000" dirty="0">
                    <a:solidFill>
                      <a:srgbClr val="000000"/>
                    </a:solidFill>
                  </a:rPr>
                  <a:t>Multiply and reduce to lowest terms.</a:t>
                </a:r>
              </a:p>
              <a:p>
                <a:endParaRPr lang="en-US" sz="1000" dirty="0">
                  <a:solidFill>
                    <a:srgbClr val="0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 sz="2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 sz="20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ar-AE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ar-AE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endParaRPr lang="en-US" sz="1000" dirty="0">
                  <a:solidFill>
                    <a:srgbClr val="000000"/>
                  </a:solidFill>
                </a:endParaRPr>
              </a:p>
              <a:p>
                <a:r>
                  <a:rPr lang="en-US" sz="20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endParaRPr lang="ar-AE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741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1AAA138-C2C0-41D5-9883-1F05DC77B2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72763"/>
              </p:ext>
            </p:extLst>
          </p:nvPr>
        </p:nvGraphicFramePr>
        <p:xfrm>
          <a:off x="457200" y="3092450"/>
          <a:ext cx="3390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90840" imgH="672840" progId="Equation.DSMT4">
                  <p:embed/>
                </p:oleObj>
              </mc:Choice>
              <mc:Fallback>
                <p:oleObj name="Equation" r:id="rId4" imgW="339084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3092450"/>
                        <a:ext cx="33909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Reciprocal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652760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sz="2800" dirty="0"/>
                  <a:t>The </a:t>
                </a:r>
                <a:r>
                  <a:rPr sz="2800" b="1" dirty="0"/>
                  <a:t>reciprocal</a:t>
                </a:r>
                <a:r>
                  <a:rPr sz="2800" dirty="0"/>
                  <a:t> of</a:t>
                </a:r>
                <a:r>
                  <a:rPr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sz="2800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sz="3200" dirty="0"/>
                  <a:t> </a:t>
                </a:r>
                <a:r>
                  <a:rPr sz="2800" dirty="0"/>
                  <a:t>(where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≠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≠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) and </a:t>
                </a:r>
                <a:endParaRPr lang="en-US" sz="2800" dirty="0"/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=</m:t>
                    </m:r>
                    <m:r>
                      <a:rPr sz="320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652760"/>
              </a:xfrm>
              <a:blipFill>
                <a:blip r:embed="rId2"/>
                <a:stretch>
                  <a:fillRect l="-1328" b="-1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To Divide Fractions</a:t>
            </a:r>
            <a:endParaRPr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322302"/>
              </a:xfrm>
            </p:spPr>
            <p:txBody>
              <a:bodyPr>
                <a:spAutoFit/>
              </a:bodyPr>
              <a:lstStyle/>
              <a:p>
                <a:r>
                  <a:rPr lang="en-US" sz="2800" b="1" dirty="0"/>
                  <a:t>To divide by any nonzero number, multiply by its reciprocal.</a:t>
                </a:r>
              </a:p>
              <a:p>
                <a:r>
                  <a:rPr sz="2800" dirty="0"/>
                  <a:t>In general,</a:t>
                </a:r>
              </a:p>
              <a:p>
                <a:pPr algn="ctr">
                  <a:defRPr sz="2800"/>
                </a:pP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sz="320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20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sz="320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sz="3200" dirty="0"/>
                  <a:t> </a:t>
                </a:r>
                <a:r>
                  <a:rPr sz="2800" dirty="0"/>
                  <a:t>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𝑐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𝑑</m:t>
                    </m:r>
                    <m:r>
                      <a:rPr>
                        <a:latin typeface="Cambria Math" panose="02040503050406030204" pitchFamily="18" charset="0"/>
                      </a:rPr>
                      <m:t>≠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322302"/>
              </a:xfrm>
              <a:blipFill>
                <a:blip r:embed="rId2"/>
                <a:stretch>
                  <a:fillRect l="-1328" t="-1813" b="-7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12: 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Divide: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ar-AE" sz="20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sz="20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÷</m:t>
                    </m:r>
                    <m:r>
                      <a:rPr lang="ar-AE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0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endParaRPr lang="en-US" sz="1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2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ar-AE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63" t="-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DB3FD3B-E826-4092-9A12-ED672B1008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472889"/>
              </p:ext>
            </p:extLst>
          </p:nvPr>
        </p:nvGraphicFramePr>
        <p:xfrm>
          <a:off x="425450" y="3243263"/>
          <a:ext cx="5448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48240" imgH="939600" progId="Equation.DSMT4">
                  <p:embed/>
                </p:oleObj>
              </mc:Choice>
              <mc:Fallback>
                <p:oleObj name="Equation" r:id="rId4" imgW="54482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5450" y="3243263"/>
                        <a:ext cx="54483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7E5AD0D-6993-4B3B-B1F2-90848D6D26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91272"/>
              </p:ext>
            </p:extLst>
          </p:nvPr>
        </p:nvGraphicFramePr>
        <p:xfrm>
          <a:off x="3651250" y="3886200"/>
          <a:ext cx="1841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41400" imgH="622080" progId="Equation.DSMT4">
                  <p:embed/>
                </p:oleObj>
              </mc:Choice>
              <mc:Fallback>
                <p:oleObj name="Equation" r:id="rId6" imgW="1841400" imgH="622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DB3FD3B-E826-4092-9A12-ED672B1008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51250" y="3886200"/>
                        <a:ext cx="18415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DBAD43D-B3D1-4FBF-BC64-A4D0ECDF52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268287"/>
              </p:ext>
            </p:extLst>
          </p:nvPr>
        </p:nvGraphicFramePr>
        <p:xfrm>
          <a:off x="419100" y="4505325"/>
          <a:ext cx="5410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10080" imgH="939600" progId="Equation.DSMT4">
                  <p:embed/>
                </p:oleObj>
              </mc:Choice>
              <mc:Fallback>
                <p:oleObj name="Equation" r:id="rId8" imgW="5410080" imgH="939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DB3FD3B-E826-4092-9A12-ED672B1008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9100" y="4505325"/>
                        <a:ext cx="54102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0DD49C6-3296-43E8-AD22-F1754BFAB2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757849"/>
              </p:ext>
            </p:extLst>
          </p:nvPr>
        </p:nvGraphicFramePr>
        <p:xfrm>
          <a:off x="3251200" y="5303838"/>
          <a:ext cx="2641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41320" imgH="622080" progId="Equation.DSMT4">
                  <p:embed/>
                </p:oleObj>
              </mc:Choice>
              <mc:Fallback>
                <p:oleObj name="Equation" r:id="rId10" imgW="2641320" imgH="622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7E5AD0D-6993-4B3B-B1F2-90848D6D26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51200" y="5303838"/>
                        <a:ext cx="26416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13: Dividing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Divide and reduce to lowest terms.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ar-AE" sz="2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ar-AE" sz="22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ar-AE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ar-AE" sz="2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ar-AE" sz="2200" dirty="0">
                  <a:solidFill>
                    <a:srgbClr val="000000"/>
                  </a:solidFill>
                </a:endParaRPr>
              </a:p>
              <a:p>
                <a:endParaRPr lang="ar-AE" sz="1000" dirty="0">
                  <a:solidFill>
                    <a:srgbClr val="000000"/>
                  </a:solidFill>
                </a:endParaRPr>
              </a:p>
              <a:p>
                <a:r>
                  <a:rPr lang="en-US" sz="22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endParaRPr lang="en-US" sz="2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63" t="-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4E00FAA-6897-4B8E-9717-772DFF42CD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917182"/>
              </p:ext>
            </p:extLst>
          </p:nvPr>
        </p:nvGraphicFramePr>
        <p:xfrm>
          <a:off x="215900" y="2774950"/>
          <a:ext cx="5257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57800" imgH="1028520" progId="Equation.DSMT4">
                  <p:embed/>
                </p:oleObj>
              </mc:Choice>
              <mc:Fallback>
                <p:oleObj name="Equation" r:id="rId4" imgW="5257800" imgH="1028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5900" y="2774950"/>
                        <a:ext cx="52578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EB8E924-28BF-4D46-9C62-FE13F6AF1F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98705"/>
              </p:ext>
            </p:extLst>
          </p:nvPr>
        </p:nvGraphicFramePr>
        <p:xfrm>
          <a:off x="2901950" y="3719513"/>
          <a:ext cx="3340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40080" imgH="711000" progId="Equation.DSMT4">
                  <p:embed/>
                </p:oleObj>
              </mc:Choice>
              <mc:Fallback>
                <p:oleObj name="Equation" r:id="rId6" imgW="334008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01950" y="3719513"/>
                        <a:ext cx="33401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Definition: </a:t>
            </a:r>
            <a:r>
              <a:rPr sz="3200" dirty="0"/>
              <a:t>Fraction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805768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</a:t>
                </a:r>
                <a:r>
                  <a:rPr lang="en-US" sz="2800" b="1" dirty="0"/>
                  <a:t>fraction</a:t>
                </a:r>
                <a:r>
                  <a:rPr lang="en-US" sz="2800" dirty="0"/>
                  <a:t> is a number that can be written in the form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ar-AE" sz="3200" dirty="0"/>
                  <a:t> </a:t>
                </a: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are whole numbers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algn="ctr">
                  <a:defRPr sz="1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m>
                      <m:mPr>
                        <m:plcHide m:val="on"/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f>
                            <m:fPr>
                              <m:ctrlPr>
                                <a:rPr lang="ar-AE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ar-AE" sz="320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num>
                            <m:den>
                              <m:r>
                                <a:rPr lang="ar-AE" sz="320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den>
                          </m:f>
                        </m:e>
                        <m:e>
                          <m:f>
                            <m:fPr>
                              <m:ctrlPr>
                                <a:rPr lang="ar-AE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ar-AE" sz="3200">
                                  <a:latin typeface="Cambria Math" panose="02040503050406030204" pitchFamily="18" charset="0"/>
                                </a:rPr>
                                <m:t>←</m:t>
                              </m:r>
                            </m:num>
                            <m:den>
                              <m:r>
                                <a:rPr lang="ar-AE" sz="3200">
                                  <a:latin typeface="Cambria Math" panose="02040503050406030204" pitchFamily="18" charset="0"/>
                                </a:rPr>
                                <m:t>←</m:t>
                              </m:r>
                            </m:den>
                          </m:f>
                        </m:e>
                        <m:e>
                          <m:f>
                            <m:fPr>
                              <m:ctrlPr>
                                <a:rPr lang="ar-AE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200"/>
                                <m:t>numerator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/>
                                <m:t>denominator</m:t>
                              </m:r>
                            </m:den>
                          </m:f>
                        </m:e>
                      </m:mr>
                    </m:m>
                  </m:oMath>
                </a14:m>
                <a:endParaRPr lang="en-US" sz="3200" dirty="0"/>
              </a:p>
              <a:p>
                <a:pPr algn="ctr">
                  <a:defRPr sz="1800"/>
                </a:pPr>
                <a:endParaRPr lang="en-US" sz="32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805768"/>
              </a:xfrm>
              <a:blipFill>
                <a:blip r:embed="rId2"/>
                <a:stretch>
                  <a:fillRect l="-1328" t="-15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14: Application: Writing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If you had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 and you spent 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0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26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</a:rPr>
                  <a:t> to buy a computer keyboard,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​What fraction of your money did you spend for the keyboard?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​What fraction do you still have?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endParaRPr lang="en-US" sz="1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2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2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200" dirty="0">
                  <a:solidFill>
                    <a:srgbClr val="0070C0"/>
                  </a:solidFill>
                </a:endParaRPr>
              </a:p>
              <a:p>
                <a:pPr>
                  <a:defRPr sz="2800"/>
                </a:pPr>
                <a:endParaRPr lang="en-US" sz="2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63" t="-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4C5D258-A2EE-495C-895D-DACEA318AC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588986"/>
              </p:ext>
            </p:extLst>
          </p:nvPr>
        </p:nvGraphicFramePr>
        <p:xfrm>
          <a:off x="425450" y="2890838"/>
          <a:ext cx="5118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17760" imgH="660240" progId="Equation.DSMT4">
                  <p:embed/>
                </p:oleObj>
              </mc:Choice>
              <mc:Fallback>
                <p:oleObj name="Equation" r:id="rId4" imgW="51177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5450" y="2890838"/>
                        <a:ext cx="51181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3003F82-2FA7-48CC-A2FA-53D8CD9FA2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053976"/>
              </p:ext>
            </p:extLst>
          </p:nvPr>
        </p:nvGraphicFramePr>
        <p:xfrm>
          <a:off x="457200" y="3907620"/>
          <a:ext cx="768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83480" imgH="304560" progId="Equation.DSMT4">
                  <p:embed/>
                </p:oleObj>
              </mc:Choice>
              <mc:Fallback>
                <p:oleObj name="Equation" r:id="rId6" imgW="76834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7200" y="3907620"/>
                        <a:ext cx="76835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A8194E9-F47B-4B43-AF02-E02B471A85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071838"/>
              </p:ext>
            </p:extLst>
          </p:nvPr>
        </p:nvGraphicFramePr>
        <p:xfrm>
          <a:off x="3619500" y="4343400"/>
          <a:ext cx="1905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660240" progId="Equation.DSMT4">
                  <p:embed/>
                </p:oleObj>
              </mc:Choice>
              <mc:Fallback>
                <p:oleObj name="Equation" r:id="rId8" imgW="1904760" imgH="660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3003F82-2FA7-48CC-A2FA-53D8CD9FA2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19500" y="4343400"/>
                        <a:ext cx="19050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15: Application: 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A truck is towing </a:t>
                </a:r>
                <a:r>
                  <a:rPr lang="en-US" sz="2000" dirty="0">
                    <a:solidFill>
                      <a:srgbClr val="000000"/>
                    </a:solidFill>
                    <a:latin typeface="Cambria Math"/>
                  </a:rPr>
                  <a:t>3000</a:t>
                </a:r>
                <a:r>
                  <a:rPr lang="en-US" sz="2000" dirty="0">
                    <a:solidFill>
                      <a:srgbClr val="000000"/>
                    </a:solidFill>
                  </a:rPr>
                  <a:t> pounds. This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000" dirty="0">
                    <a:solidFill>
                      <a:srgbClr val="000000"/>
                    </a:solidFill>
                  </a:rPr>
                  <a:t> </a:t>
                </a:r>
                <a:r>
                  <a:rPr lang="en-US" sz="2000" dirty="0">
                    <a:solidFill>
                      <a:srgbClr val="000000"/>
                    </a:solidFill>
                  </a:rPr>
                  <a:t>of the truck's towing capacity.</a:t>
                </a:r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a.  Can the truck tow more than 3000 pounds?</a:t>
                </a:r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b.  If you were to multiply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000" dirty="0">
                    <a:solidFill>
                      <a:srgbClr val="000000"/>
                    </a:solidFill>
                  </a:rPr>
                  <a:t> </a:t>
                </a:r>
                <a:r>
                  <a:rPr lang="en-US" sz="2000" dirty="0">
                    <a:solidFill>
                      <a:srgbClr val="000000"/>
                    </a:solidFill>
                  </a:rPr>
                  <a:t>times 3000, would the product be more or less than 3000?</a:t>
                </a:r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000000"/>
                    </a:solidFill>
                  </a:rPr>
                  <a:t>c.  What is the towing capacity of the truck?</a:t>
                </a:r>
              </a:p>
              <a:p>
                <a:pPr>
                  <a:defRPr sz="2800"/>
                </a:pPr>
                <a:endParaRPr lang="en-US" sz="1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0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928341E-E668-43AA-BD60-71C985A499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17377"/>
              </p:ext>
            </p:extLst>
          </p:nvPr>
        </p:nvGraphicFramePr>
        <p:xfrm>
          <a:off x="457200" y="3657600"/>
          <a:ext cx="77089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08680" imgH="2044440" progId="Equation.DSMT4">
                  <p:embed/>
                </p:oleObj>
              </mc:Choice>
              <mc:Fallback>
                <p:oleObj name="Equation" r:id="rId4" imgW="7708680" imgH="2044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3657600"/>
                        <a:ext cx="7708900" cy="204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1: Understanding Fractions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1800" dirty="0">
                <a:solidFill>
                  <a:srgbClr val="000000"/>
                </a:solidFill>
              </a:rPr>
              <a:t>Write a fraction indicating</a:t>
            </a:r>
          </a:p>
          <a:p>
            <a:pPr>
              <a:defRPr sz="2800"/>
            </a:pPr>
            <a:r>
              <a:rPr lang="en-US" sz="1800" dirty="0">
                <a:solidFill>
                  <a:srgbClr val="000000"/>
                </a:solidFill>
              </a:rPr>
              <a:t>a. </a:t>
            </a:r>
            <a:r>
              <a:rPr sz="1800" dirty="0">
                <a:solidFill>
                  <a:srgbClr val="000000"/>
                </a:solidFill>
              </a:rPr>
              <a:t>​the shaded part of the rectangle and</a:t>
            </a:r>
          </a:p>
          <a:p>
            <a:pPr>
              <a:defRPr sz="2800"/>
            </a:pPr>
            <a:r>
              <a:rPr lang="en-US" sz="1800" dirty="0">
                <a:solidFill>
                  <a:srgbClr val="000000"/>
                </a:solidFill>
              </a:rPr>
              <a:t>b. </a:t>
            </a:r>
            <a:r>
              <a:rPr sz="1800" dirty="0">
                <a:solidFill>
                  <a:srgbClr val="000000"/>
                </a:solidFill>
              </a:rPr>
              <a:t>​the unshaded part of the rectangle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endParaRPr lang="en-US" sz="20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lphaLcPeriod" startAt="2"/>
              <a:defRPr sz="2800"/>
            </a:pPr>
            <a:endParaRPr lang="en-US" sz="20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lphaLcPeriod" startAt="2"/>
              <a:defRPr sz="2800"/>
            </a:pPr>
            <a:endParaRPr lang="en-US" sz="20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lphaLcPeriod" startAt="2"/>
              <a:defRPr sz="2800"/>
            </a:pPr>
            <a:endParaRPr lang="en-US" sz="20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lphaLcPeriod" startAt="2"/>
              <a:defRPr sz="2800"/>
            </a:pPr>
            <a:endParaRPr lang="en-US" sz="20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lphaLcPeriod" startAt="2"/>
              <a:defRPr sz="2800"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 sz="2800"/>
            </a:pPr>
            <a:r>
              <a:rPr lang="en-US" sz="2000" dirty="0">
                <a:solidFill>
                  <a:srgbClr val="0070C0"/>
                </a:solidFill>
              </a:rPr>
              <a:t>Solution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02C9F13D-47DF-4CD8-92C3-C801809F8C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22880" y="2133600"/>
            <a:ext cx="3698240" cy="2133600"/>
          </a:xfrm>
          <a:prstGeom prst="rect">
            <a:avLst/>
          </a:prstGeom>
        </p:spPr>
      </p:pic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0D6F209-7AED-474B-BE08-B9A11DCFA3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777935"/>
              </p:ext>
            </p:extLst>
          </p:nvPr>
        </p:nvGraphicFramePr>
        <p:xfrm>
          <a:off x="533400" y="4597400"/>
          <a:ext cx="8331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31120" imgH="1168200" progId="Equation.DSMT4">
                  <p:embed/>
                </p:oleObj>
              </mc:Choice>
              <mc:Fallback>
                <p:oleObj name="Equation" r:id="rId4" imgW="8331120" imgH="1168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4597400"/>
                        <a:ext cx="8331200" cy="116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Proper Fractions and Improper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r>
                  <a:rPr sz="2800" dirty="0"/>
                  <a:t>A </a:t>
                </a:r>
                <a:r>
                  <a:rPr sz="2800" b="1" dirty="0"/>
                  <a:t>proper fraction</a:t>
                </a:r>
                <a:r>
                  <a:rPr sz="2800" dirty="0"/>
                  <a:t> is a fraction in which the numerator is less than the denominator. (Proper fractions have values less than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.)</a:t>
                </a:r>
              </a:p>
              <a:p>
                <a:pPr algn="just">
                  <a:defRPr sz="2800"/>
                </a:pPr>
                <a:r>
                  <a:rPr sz="2800" b="1" dirty="0"/>
                  <a:t>Examples of proper fractions: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32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endParaRPr sz="2800" dirty="0"/>
              </a:p>
              <a:p>
                <a:pPr algn="just"/>
                <a:r>
                  <a:rPr sz="2800" dirty="0"/>
                  <a:t>An </a:t>
                </a:r>
                <a:r>
                  <a:rPr sz="2800" b="1" dirty="0"/>
                  <a:t>improper fraction</a:t>
                </a:r>
                <a:r>
                  <a:rPr sz="2800" dirty="0"/>
                  <a:t> is a fraction in which the numerator is greater than or equal to the denominator. (Improper fractions have values greater than or equal to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.)</a:t>
                </a:r>
              </a:p>
              <a:p>
                <a:pPr>
                  <a:defRPr sz="2800"/>
                </a:pPr>
                <a:r>
                  <a:rPr sz="2800" b="1" dirty="0"/>
                  <a:t>Examples of improper fractions: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250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878" r="-1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To Multiply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816220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Multiply the numerators.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Multiply the denominators.</a:t>
                </a:r>
                <a:endParaRPr lang="en-US" sz="2800" dirty="0"/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endParaRPr sz="1200" dirty="0"/>
              </a:p>
              <a:p>
                <a:pPr algn="ctr"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sz="360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sz="360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sz="360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sz="36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sz="360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sz="360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sz="36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sz="360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sz="360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sz="3600" dirty="0"/>
                  <a:t> </a:t>
                </a:r>
                <a:r>
                  <a:rPr dirty="0"/>
                  <a:t>where</a:t>
                </a:r>
                <a:r>
                  <a:rPr sz="36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𝑑</m:t>
                    </m:r>
                    <m:r>
                      <a:rPr>
                        <a:latin typeface="Cambria Math" panose="02040503050406030204" pitchFamily="18" charset="0"/>
                      </a:rPr>
                      <m:t>≠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3600" dirty="0"/>
                  <a:t>.</a:t>
                </a:r>
                <a:endParaRPr lang="en-US" sz="3600" dirty="0"/>
              </a:p>
              <a:p>
                <a:pPr algn="ctr">
                  <a:defRPr sz="2800"/>
                </a:pPr>
                <a:endParaRPr lang="en-US" sz="36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2816220"/>
              </a:xfrm>
              <a:blipFill>
                <a:blip r:embed="rId2"/>
                <a:stretch>
                  <a:fillRect l="-1402" t="-1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2: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600" dirty="0">
                    <a:solidFill>
                      <a:srgbClr val="000000"/>
                    </a:solidFill>
                  </a:rPr>
                  <a:t>Find the product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 sz="2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600" dirty="0">
                    <a:solidFill>
                      <a:srgbClr val="000000"/>
                    </a:solidFill>
                  </a:rPr>
                  <a:t> </a:t>
                </a:r>
                <a:r>
                  <a:rPr lang="en-US" sz="2600" dirty="0">
                    <a:solidFill>
                      <a:srgbClr val="000000"/>
                    </a:solidFill>
                  </a:rPr>
                  <a:t>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ar-AE" sz="2600" dirty="0">
                    <a:solidFill>
                      <a:srgbClr val="000000"/>
                    </a:solidFill>
                  </a:rPr>
                  <a:t>.</a:t>
                </a:r>
                <a:endParaRPr lang="en-US" sz="26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sz="10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6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ar-AE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CA250A5-E3D1-4AD0-B6CF-6AD951C573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997332"/>
              </p:ext>
            </p:extLst>
          </p:nvPr>
        </p:nvGraphicFramePr>
        <p:xfrm>
          <a:off x="533400" y="2720731"/>
          <a:ext cx="1854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4000" imgH="672840" progId="Equation.DSMT4">
                  <p:embed/>
                </p:oleObj>
              </mc:Choice>
              <mc:Fallback>
                <p:oleObj name="Equation" r:id="rId4" imgW="185400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2720731"/>
                        <a:ext cx="18542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3: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600" dirty="0">
                    <a:solidFill>
                      <a:srgbClr val="000000"/>
                    </a:solidFill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ar-AE" sz="2600" dirty="0">
                    <a:solidFill>
                      <a:srgbClr val="000000"/>
                    </a:solidFill>
                  </a:rPr>
                  <a:t> </a:t>
                </a:r>
                <a:r>
                  <a:rPr lang="en-US" sz="2600" dirty="0">
                    <a:solidFill>
                      <a:srgbClr val="000000"/>
                    </a:solidFill>
                  </a:rPr>
                  <a:t>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26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600" dirty="0">
                    <a:solidFill>
                      <a:srgbClr val="000000"/>
                    </a:solidFill>
                  </a:rPr>
                  <a:t>.</a:t>
                </a:r>
                <a:endParaRPr lang="en-US" sz="26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sz="26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600" dirty="0">
                    <a:solidFill>
                      <a:srgbClr val="0070C0"/>
                    </a:solidFill>
                  </a:rPr>
                  <a:t>Solution</a:t>
                </a:r>
                <a:endParaRPr lang="ar-AE" sz="2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EF26DA0-3AC4-473C-8DAE-3A800B709D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759932"/>
              </p:ext>
            </p:extLst>
          </p:nvPr>
        </p:nvGraphicFramePr>
        <p:xfrm>
          <a:off x="533400" y="3092450"/>
          <a:ext cx="1130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672840" progId="Equation.DSMT4">
                  <p:embed/>
                </p:oleObj>
              </mc:Choice>
              <mc:Fallback>
                <p:oleObj name="Equation" r:id="rId4" imgW="113004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3092450"/>
                        <a:ext cx="11303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4: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Multiply.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ar-AE" sz="22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sz="2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sz="2200" dirty="0">
                  <a:solidFill>
                    <a:srgbClr val="000000"/>
                  </a:solidFill>
                </a:endParaRP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sz="2200" dirty="0">
                    <a:solidFill>
                      <a:srgbClr val="000000"/>
                    </a:solidFill>
                  </a:rPr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 sz="220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22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endParaRPr lang="en-US" sz="800" dirty="0">
                  <a:solidFill>
                    <a:srgbClr val="000000"/>
                  </a:solidFill>
                </a:endParaRPr>
              </a:p>
              <a:p>
                <a:pPr>
                  <a:defRPr sz="2800"/>
                </a:pPr>
                <a:r>
                  <a:rPr lang="en-US" sz="22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pPr>
                  <a:defRPr sz="2800"/>
                </a:pPr>
                <a:endParaRPr lang="ar-AE" sz="20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963" t="-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4705E1C-11A8-461E-A17F-3F9A486ABA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069163"/>
              </p:ext>
            </p:extLst>
          </p:nvPr>
        </p:nvGraphicFramePr>
        <p:xfrm>
          <a:off x="615950" y="3905250"/>
          <a:ext cx="26416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320" imgH="1790640" progId="Equation.DSMT4">
                  <p:embed/>
                </p:oleObj>
              </mc:Choice>
              <mc:Fallback>
                <p:oleObj name="Equation" r:id="rId4" imgW="2641320" imgH="1790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5950" y="3905250"/>
                        <a:ext cx="2641600" cy="179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5: Finding 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Find the missing numerator that will make the fractions equivalent.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ar-AE" sz="2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 sz="22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ar-AE" sz="2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sz="2200" dirty="0">
                  <a:solidFill>
                    <a:srgbClr val="000000"/>
                  </a:solidFill>
                </a:endParaRPr>
              </a:p>
              <a:p>
                <a:endParaRPr lang="en-US" sz="1000" dirty="0">
                  <a:solidFill>
                    <a:srgbClr val="000000"/>
                  </a:solidFill>
                </a:endParaRPr>
              </a:p>
              <a:p>
                <a:r>
                  <a:rPr lang="en-US" sz="2400" dirty="0">
                    <a:solidFill>
                      <a:srgbClr val="0070C0"/>
                    </a:solidFill>
                  </a:rPr>
                  <a:t>Solution</a:t>
                </a:r>
              </a:p>
              <a:p>
                <a:endParaRPr lang="en-US" dirty="0">
                  <a:solidFill>
                    <a:srgbClr val="000000"/>
                  </a:solidFill>
                </a:endParaRPr>
              </a:p>
              <a:p>
                <a:endParaRPr lang="ar-AE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111" t="-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4236BF9-ED5D-48ED-A9E5-C18CAC6CF8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709400"/>
              </p:ext>
            </p:extLst>
          </p:nvPr>
        </p:nvGraphicFramePr>
        <p:xfrm>
          <a:off x="609600" y="2895600"/>
          <a:ext cx="75184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18240" imgH="2666880" progId="Equation.DSMT4">
                  <p:embed/>
                </p:oleObj>
              </mc:Choice>
              <mc:Fallback>
                <p:oleObj name="Equation" r:id="rId4" imgW="7518240" imgH="266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9600" y="2895600"/>
                        <a:ext cx="7518400" cy="266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604</Words>
  <Application>Microsoft Office PowerPoint</Application>
  <PresentationFormat>On-screen Show (4:3)</PresentationFormat>
  <Paragraphs>116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Cambria Math</vt:lpstr>
      <vt:lpstr>Courier New</vt:lpstr>
      <vt:lpstr>Arial</vt:lpstr>
      <vt:lpstr>Calibri</vt:lpstr>
      <vt:lpstr>Office Theme</vt:lpstr>
      <vt:lpstr>Equation</vt:lpstr>
      <vt:lpstr>Section 10.R.1</vt:lpstr>
      <vt:lpstr>Definition: Fraction</vt:lpstr>
      <vt:lpstr>Example 1: Understanding Fractions</vt:lpstr>
      <vt:lpstr>Definition: Proper Fractions and Improper Fractions</vt:lpstr>
      <vt:lpstr>Procedure: To Multiply Fractions</vt:lpstr>
      <vt:lpstr>Example 2: Multiplying Fractions</vt:lpstr>
      <vt:lpstr>Example 3: Multiplying Fractions</vt:lpstr>
      <vt:lpstr>Example 4: Multiplying Fractions</vt:lpstr>
      <vt:lpstr>Example 5: Finding Equivalent Fractions</vt:lpstr>
      <vt:lpstr>Example 6: Finding Equivalent Fractions</vt:lpstr>
      <vt:lpstr>Example 7: Reducing Fractions to Lowest Terms</vt:lpstr>
      <vt:lpstr>Example 8: Reducing Fractions to Lowest Terms</vt:lpstr>
      <vt:lpstr>Example 9: Multiplying and Reducing Fractions</vt:lpstr>
      <vt:lpstr>Example 10: Multiplying and Reducing Fractions</vt:lpstr>
      <vt:lpstr>Example 11: Multiplying and Reducing Fractions</vt:lpstr>
      <vt:lpstr>Definition: Reciprocal</vt:lpstr>
      <vt:lpstr>Procedure: To Divide Fractions</vt:lpstr>
      <vt:lpstr>Example 12: Dividing Fractions</vt:lpstr>
      <vt:lpstr>Example 13: Dividing and Reducing Fractions</vt:lpstr>
      <vt:lpstr>Example 14: Application: Writing and Reducing Fractions</vt:lpstr>
      <vt:lpstr>Example 15: Application: Dividing Fractions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131</cp:revision>
  <dcterms:created xsi:type="dcterms:W3CDTF">2013-04-26T14:43:13Z</dcterms:created>
  <dcterms:modified xsi:type="dcterms:W3CDTF">2024-07-23T17:58:37Z</dcterms:modified>
</cp:coreProperties>
</file>