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60" r:id="rId5"/>
    <p:sldId id="262" r:id="rId6"/>
    <p:sldId id="263" r:id="rId7"/>
    <p:sldId id="278" r:id="rId8"/>
    <p:sldId id="265" r:id="rId9"/>
    <p:sldId id="279" r:id="rId10"/>
    <p:sldId id="268" r:id="rId11"/>
    <p:sldId id="280" r:id="rId12"/>
    <p:sldId id="271" r:id="rId13"/>
    <p:sldId id="272" r:id="rId14"/>
    <p:sldId id="274" r:id="rId15"/>
    <p:sldId id="275" r:id="rId16"/>
    <p:sldId id="281" r:id="rId17"/>
    <p:sldId id="277" r:id="rId18"/>
    <p:sldId id="282" r:id="rId1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1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31313"/>
    <a:srgbClr val="1F497D"/>
    <a:srgbClr val="1E497D"/>
    <a:srgbClr val="C6DCE5"/>
    <a:srgbClr val="E6E6E6"/>
    <a:srgbClr val="FFFFFF"/>
    <a:srgbClr val="000000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483803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3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5.png"/><Relationship Id="rId7" Type="http://schemas.openxmlformats.org/officeDocument/2006/relationships/image" Target="../media/image17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22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12.png"/><Relationship Id="rId7" Type="http://schemas.openxmlformats.org/officeDocument/2006/relationships/image" Target="../media/image7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Addition and Subtraction</a:t>
            </a:r>
            <a:r>
              <a:rPr lang="en-US" dirty="0"/>
              <a:t> with Fractions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10.</a:t>
            </a:r>
            <a:r>
              <a:rPr dirty="0"/>
              <a:t>R.3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Adding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sz="2200" dirty="0"/>
                  <a:t>If Keith's total income for the year was </a:t>
                </a:r>
                <a14:m>
                  <m:oMath xmlns:m="http://schemas.openxmlformats.org/officeDocument/2006/math">
                    <m:r>
                      <a:rPr sz="2200">
                        <a:latin typeface="Cambria Math" panose="02040503050406030204" pitchFamily="18" charset="0"/>
                      </a:rPr>
                      <m:t>$</m:t>
                    </m:r>
                    <m:r>
                      <a:rPr sz="2200">
                        <a:latin typeface="Cambria Math" panose="02040503050406030204" pitchFamily="18" charset="0"/>
                      </a:rPr>
                      <m:t>48</m:t>
                    </m:r>
                    <m:r>
                      <a:rPr sz="2200">
                        <a:latin typeface="Cambria Math" panose="02040503050406030204" pitchFamily="18" charset="0"/>
                      </a:rPr>
                      <m:t>,</m:t>
                    </m:r>
                    <m:r>
                      <a:rPr sz="2200">
                        <a:latin typeface="Cambria Math" panose="02040503050406030204" pitchFamily="18" charset="0"/>
                      </a:rPr>
                      <m:t>000</m:t>
                    </m:r>
                  </m:oMath>
                </a14:m>
                <a:r>
                  <a:rPr sz="2200" dirty="0"/>
                  <a:t> and he spent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sz="2200" dirty="0"/>
                  <a:t> of his income on rent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sz="2200" dirty="0"/>
                  <a:t> of his income on his car, what total amount did he spend on these two items?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63" r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phic 4">
            <a:extLst>
              <a:ext uri="{FF2B5EF4-FFF2-40B4-BE49-F238E27FC236}">
                <a16:creationId xmlns:a16="http://schemas.microsoft.com/office/drawing/2014/main" id="{BCBFACA7-A9CE-404E-8092-B74433C658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34000" y="2209800"/>
            <a:ext cx="4114800" cy="4114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98E188C-195A-49D9-B848-6A02EFFADC13}"/>
              </a:ext>
            </a:extLst>
          </p:cNvPr>
          <p:cNvSpPr txBox="1"/>
          <p:nvPr/>
        </p:nvSpPr>
        <p:spPr>
          <a:xfrm>
            <a:off x="457200" y="2467158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Solution</a:t>
            </a:r>
          </a:p>
          <a:p>
            <a:endParaRPr lang="en-US" sz="1000" dirty="0"/>
          </a:p>
          <a:p>
            <a:pPr algn="just"/>
            <a:r>
              <a:rPr lang="en-US" sz="2400" dirty="0"/>
              <a:t>We can add the two fractions and then multiply the sum by $48,000. (Or we can multiply each fraction by $48,000, and then add the results. We will get the same answer either way.) The LCD is 15.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2968585-2DB3-4184-BE39-583F5F0C65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649726"/>
              </p:ext>
            </p:extLst>
          </p:nvPr>
        </p:nvGraphicFramePr>
        <p:xfrm>
          <a:off x="546100" y="5151438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9000" imgH="622080" progId="Equation.DSMT4">
                  <p:embed/>
                </p:oleObj>
              </mc:Choice>
              <mc:Fallback>
                <p:oleObj name="Equation" r:id="rId6" imgW="342900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6100" y="5151438"/>
                        <a:ext cx="34290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Adding Fractions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endParaRPr sz="2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5F7E4B-8E79-45BB-A27A-8BD25BC849B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3400" y="1066800"/>
            <a:ext cx="1981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2EED2FB-93F3-4DE4-B574-B4DF02CCE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600709"/>
              </p:ext>
            </p:extLst>
          </p:nvPr>
        </p:nvGraphicFramePr>
        <p:xfrm>
          <a:off x="517525" y="1143000"/>
          <a:ext cx="51435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143320" imgH="1815840" progId="Equation.DSMT4">
                  <p:embed/>
                </p:oleObj>
              </mc:Choice>
              <mc:Fallback>
                <p:oleObj name="Equation" r:id="rId2" imgW="5143320" imgH="1815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7525" y="1143000"/>
                        <a:ext cx="5143500" cy="181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622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Subtract Fractions with the Same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345514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Subtract the numerators.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Keep the common denominators.</a:t>
                </a:r>
                <a:endParaRPr lang="en-US" sz="2800" dirty="0"/>
              </a:p>
              <a:p>
                <a:pPr algn="ctr">
                  <a:defRPr sz="2800"/>
                </a:pP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sz="3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3200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800" dirty="0"/>
                  <a:t>,</a:t>
                </a:r>
                <a:r>
                  <a:rPr sz="2800" dirty="0"/>
                  <a:t> 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≠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Reduce, if possible.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345514"/>
              </a:xfrm>
              <a:blipFill rotWithShape="0">
                <a:blip r:embed="rId2"/>
                <a:stretch>
                  <a:fillRect l="-1402" t="-2564" b="-5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Subtracting Fractions with the Same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31313"/>
                    </a:solidFill>
                  </a:rPr>
                  <a:t>Find the difference: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solidFill>
                              <a:srgbClr val="13131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131313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ar-AE" sz="3200">
                            <a:solidFill>
                              <a:srgbClr val="131313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ar-AE" sz="3200">
                        <a:solidFill>
                          <a:srgbClr val="131313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3200" i="1">
                            <a:solidFill>
                              <a:srgbClr val="13131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131313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3200">
                            <a:solidFill>
                              <a:srgbClr val="131313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ar-AE" sz="3200" dirty="0">
                  <a:solidFill>
                    <a:srgbClr val="1E497D"/>
                  </a:solidFill>
                </a:endParaRPr>
              </a:p>
              <a:p>
                <a:pPr>
                  <a:defRPr sz="2800"/>
                </a:pPr>
                <a:r>
                  <a:rPr lang="en-US" sz="3200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3200" dirty="0">
                  <a:solidFill>
                    <a:srgbClr val="1E497D"/>
                  </a:solidFill>
                </a:endParaRPr>
              </a:p>
              <a:p>
                <a:pPr>
                  <a:defRPr sz="2800"/>
                </a:pPr>
                <a:endParaRPr lang="en-US" sz="3200" dirty="0">
                  <a:solidFill>
                    <a:srgbClr val="1E497D"/>
                  </a:solidFill>
                </a:endParaRPr>
              </a:p>
              <a:p>
                <a:pPr>
                  <a:defRPr sz="2800"/>
                </a:pPr>
                <a:r>
                  <a:rPr lang="en-US" sz="2400" dirty="0"/>
                  <a:t>The difference is reduced just as any fraction is reduced.</a:t>
                </a:r>
              </a:p>
              <a:p>
                <a:pPr>
                  <a:defRPr sz="2800"/>
                </a:pPr>
                <a:endParaRPr sz="3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C43237-7DB3-4394-B64E-7755024C88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986879"/>
              </p:ext>
            </p:extLst>
          </p:nvPr>
        </p:nvGraphicFramePr>
        <p:xfrm>
          <a:off x="539750" y="2743200"/>
          <a:ext cx="3263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760" imgH="977760" progId="Equation.DSMT4">
                  <p:embed/>
                </p:oleObj>
              </mc:Choice>
              <mc:Fallback>
                <p:oleObj name="Equation" r:id="rId4" imgW="3263760" imgH="977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750" y="2743200"/>
                        <a:ext cx="3263900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dirty="0"/>
              <a:t>To Subtract Fractions with Different Denominators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2505301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Find the least common denominator (LCD).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Change each fraction to an equivalent fraction with that denominator.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Subtract the new fractions.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Reduce, if possible.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Subtracting Fractions with Different Denominators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Find the difference: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defRPr sz="2800"/>
                </a:pPr>
                <a:endParaRPr sz="3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3789791-77E1-43A5-AE58-DE9EB4B57870}"/>
              </a:ext>
            </a:extLst>
          </p:cNvPr>
          <p:cNvSpPr txBox="1"/>
          <p:nvPr/>
        </p:nvSpPr>
        <p:spPr>
          <a:xfrm>
            <a:off x="457200" y="1883609"/>
            <a:ext cx="5410200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2D7D9F"/>
                </a:solidFill>
              </a:rPr>
              <a:t>Solution</a:t>
            </a:r>
          </a:p>
          <a:p>
            <a:pPr>
              <a:defRPr sz="2800"/>
            </a:pPr>
            <a:endParaRPr lang="en-US" sz="2400" dirty="0">
              <a:solidFill>
                <a:srgbClr val="2D7D9F"/>
              </a:solidFill>
            </a:endParaRPr>
          </a:p>
          <a:p>
            <a:pPr marL="237744">
              <a:defRPr sz="2800"/>
            </a:pPr>
            <a:r>
              <a:rPr lang="en-US" sz="2400" b="1" dirty="0">
                <a:solidFill>
                  <a:srgbClr val="2D7D9F"/>
                </a:solidFill>
              </a:rPr>
              <a:t>Step 1:</a:t>
            </a:r>
            <a:r>
              <a:rPr lang="en-US" sz="2400" dirty="0">
                <a:solidFill>
                  <a:srgbClr val="2D7D9F"/>
                </a:solidFill>
              </a:rPr>
              <a:t>  </a:t>
            </a:r>
            <a:r>
              <a:rPr lang="en-US" sz="2400" dirty="0">
                <a:solidFill>
                  <a:srgbClr val="1F497D"/>
                </a:solidFill>
              </a:rPr>
              <a:t>Find the LCD.</a:t>
            </a:r>
          </a:p>
          <a:p>
            <a:pPr marL="237744"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r>
              <a:rPr lang="en-US" sz="2400" b="1" dirty="0">
                <a:solidFill>
                  <a:srgbClr val="2D7D9F"/>
                </a:solidFill>
              </a:rPr>
              <a:t>Step 2:  </a:t>
            </a:r>
            <a:r>
              <a:rPr lang="en-US" sz="2400" dirty="0">
                <a:solidFill>
                  <a:srgbClr val="1F497D"/>
                </a:solidFill>
              </a:rPr>
              <a:t>Find fractions equivalent to  </a:t>
            </a:r>
          </a:p>
          <a:p>
            <a:pPr>
              <a:defRPr sz="2800"/>
            </a:pPr>
            <a:endParaRPr lang="en-US" sz="1800" dirty="0">
              <a:solidFill>
                <a:srgbClr val="1F497D"/>
              </a:solidFill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800D4EB-FBE7-41BF-9484-7AE8851673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598496"/>
              </p:ext>
            </p:extLst>
          </p:nvPr>
        </p:nvGraphicFramePr>
        <p:xfrm>
          <a:off x="3314700" y="3179178"/>
          <a:ext cx="2844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44720" imgH="736560" progId="Equation.DSMT4">
                  <p:embed/>
                </p:oleObj>
              </mc:Choice>
              <mc:Fallback>
                <p:oleObj name="Equation" r:id="rId4" imgW="284472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4700" y="3179178"/>
                        <a:ext cx="28448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830E9A1-D3AA-48D2-A45B-56B5C31D73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587051"/>
              </p:ext>
            </p:extLst>
          </p:nvPr>
        </p:nvGraphicFramePr>
        <p:xfrm>
          <a:off x="5207000" y="4007609"/>
          <a:ext cx="3479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79760" imgH="939600" progId="Equation.DSMT4">
                  <p:embed/>
                </p:oleObj>
              </mc:Choice>
              <mc:Fallback>
                <p:oleObj name="Equation" r:id="rId6" imgW="347976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07000" y="4007609"/>
                        <a:ext cx="34798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DCA5CA4-7972-476E-959D-13C77E41D6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349996"/>
              </p:ext>
            </p:extLst>
          </p:nvPr>
        </p:nvGraphicFramePr>
        <p:xfrm>
          <a:off x="3263900" y="4566627"/>
          <a:ext cx="28956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480" imgH="1612800" progId="Equation.DSMT4">
                  <p:embed/>
                </p:oleObj>
              </mc:Choice>
              <mc:Fallback>
                <p:oleObj name="Equation" r:id="rId8" imgW="2895480" imgH="1612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830E9A1-D3AA-48D2-A45B-56B5C31D73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63900" y="4566627"/>
                        <a:ext cx="2895600" cy="161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Subtracting Fractions with Different Denominators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1FDA2D-A2B5-4951-A041-EFF7B4FFFFB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89438" y="1150475"/>
            <a:ext cx="2971800" cy="5709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789791-77E1-43A5-AE58-DE9EB4B5787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4607" y="1089516"/>
            <a:ext cx="541020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7744">
              <a:defRPr sz="2800"/>
            </a:pPr>
            <a:r>
              <a:rPr lang="en-US" sz="2400" b="1" dirty="0">
                <a:solidFill>
                  <a:srgbClr val="2D7D9F"/>
                </a:solidFill>
              </a:rPr>
              <a:t>Step 3:</a:t>
            </a:r>
            <a:r>
              <a:rPr lang="en-US" sz="2400" dirty="0">
                <a:solidFill>
                  <a:srgbClr val="2D7D9F"/>
                </a:solidFill>
              </a:rPr>
              <a:t>  </a:t>
            </a:r>
            <a:r>
              <a:rPr lang="en-US" sz="2400" dirty="0">
                <a:solidFill>
                  <a:srgbClr val="1F497D"/>
                </a:solidFill>
              </a:rPr>
              <a:t>Subtract.</a:t>
            </a:r>
          </a:p>
          <a:p>
            <a:pPr marL="237744"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r>
              <a:rPr lang="en-US" sz="2400" b="1" dirty="0">
                <a:solidFill>
                  <a:srgbClr val="2D7D9F"/>
                </a:solidFill>
              </a:rPr>
              <a:t>Step 4:  </a:t>
            </a:r>
            <a:r>
              <a:rPr lang="en-US" sz="2400" dirty="0">
                <a:solidFill>
                  <a:srgbClr val="1F497D"/>
                </a:solidFill>
              </a:rPr>
              <a:t>Reduce, if possible.  </a:t>
            </a:r>
          </a:p>
          <a:p>
            <a:pPr>
              <a:defRPr sz="2800"/>
            </a:pPr>
            <a:endParaRPr lang="en-US" sz="1800" dirty="0">
              <a:solidFill>
                <a:srgbClr val="1F497D"/>
              </a:solidFill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DCA5CA4-7972-476E-959D-13C77E41D6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857797"/>
              </p:ext>
            </p:extLst>
          </p:nvPr>
        </p:nvGraphicFramePr>
        <p:xfrm>
          <a:off x="2989873" y="1681310"/>
          <a:ext cx="341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16040" imgH="622080" progId="Equation.DSMT4">
                  <p:embed/>
                </p:oleObj>
              </mc:Choice>
              <mc:Fallback>
                <p:oleObj name="Equation" r:id="rId2" imgW="3416040" imgH="6220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DCA5CA4-7972-476E-959D-13C77E41D6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89873" y="1681310"/>
                        <a:ext cx="34163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947C812-B6EA-4A29-A9B8-A8C040E8B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04807"/>
              </p:ext>
            </p:extLst>
          </p:nvPr>
        </p:nvGraphicFramePr>
        <p:xfrm>
          <a:off x="2970213" y="3402013"/>
          <a:ext cx="5359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59320" imgH="990360" progId="Equation.DSMT4">
                  <p:embed/>
                </p:oleObj>
              </mc:Choice>
              <mc:Fallback>
                <p:oleObj name="Equation" r:id="rId4" imgW="5359320" imgH="990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70213" y="3402013"/>
                        <a:ext cx="5359400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4541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Subtracting Fractions with Different Denominators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400" dirty="0"/>
                  <a:t>Find the difference: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40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sz="240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sz="24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40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sz="240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</m:oMath>
                </a14:m>
                <a:endParaRPr lang="en-US" sz="2400" dirty="0"/>
              </a:p>
              <a:p>
                <a:pPr>
                  <a:defRPr sz="2800"/>
                </a:pPr>
                <a:endParaRPr sz="24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4423807-FDA3-4D79-9711-54179DC815E0}"/>
              </a:ext>
            </a:extLst>
          </p:cNvPr>
          <p:cNvSpPr txBox="1"/>
          <p:nvPr/>
        </p:nvSpPr>
        <p:spPr>
          <a:xfrm>
            <a:off x="457200" y="1524000"/>
            <a:ext cx="822960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endParaRPr lang="en-US" sz="800" dirty="0">
              <a:solidFill>
                <a:srgbClr val="2D7D9F"/>
              </a:solidFill>
            </a:endParaRPr>
          </a:p>
          <a:p>
            <a:pPr>
              <a:defRPr sz="2800"/>
            </a:pPr>
            <a:r>
              <a:rPr lang="en-US" sz="2200" dirty="0">
                <a:solidFill>
                  <a:srgbClr val="2D7D9F"/>
                </a:solidFill>
              </a:rPr>
              <a:t>Solution</a:t>
            </a:r>
          </a:p>
          <a:p>
            <a:pPr>
              <a:defRPr sz="2800"/>
            </a:pPr>
            <a:endParaRPr lang="en-US" sz="1000" dirty="0">
              <a:solidFill>
                <a:srgbClr val="2D7D9F"/>
              </a:solidFill>
            </a:endParaRPr>
          </a:p>
          <a:p>
            <a:pPr marL="237744">
              <a:defRPr sz="2800"/>
            </a:pPr>
            <a:r>
              <a:rPr lang="en-US" sz="2200" b="1" dirty="0">
                <a:solidFill>
                  <a:srgbClr val="2D7D9F"/>
                </a:solidFill>
              </a:rPr>
              <a:t>Step 1:</a:t>
            </a:r>
            <a:r>
              <a:rPr lang="en-US" sz="2200" dirty="0">
                <a:solidFill>
                  <a:srgbClr val="2D7D9F"/>
                </a:solidFill>
              </a:rPr>
              <a:t>  </a:t>
            </a:r>
            <a:r>
              <a:rPr lang="en-US" sz="2200" dirty="0">
                <a:solidFill>
                  <a:srgbClr val="1F497D"/>
                </a:solidFill>
              </a:rPr>
              <a:t>Find the LCD.</a:t>
            </a:r>
          </a:p>
          <a:p>
            <a:pPr marL="237744">
              <a:defRPr sz="2800"/>
            </a:pPr>
            <a:endParaRPr lang="en-US" sz="22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endParaRPr lang="en-US" sz="22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endParaRPr lang="en-US" sz="1000" dirty="0">
              <a:solidFill>
                <a:srgbClr val="1F497D"/>
              </a:solidFill>
            </a:endParaRPr>
          </a:p>
          <a:p>
            <a:pPr marL="237744">
              <a:defRPr sz="2800"/>
            </a:pPr>
            <a:r>
              <a:rPr lang="en-US" sz="2200" b="1" dirty="0">
                <a:solidFill>
                  <a:srgbClr val="2D7D9F"/>
                </a:solidFill>
              </a:rPr>
              <a:t>Step 2:  </a:t>
            </a:r>
            <a:r>
              <a:rPr lang="en-US" sz="2200" dirty="0">
                <a:solidFill>
                  <a:srgbClr val="1F497D"/>
                </a:solidFill>
              </a:rPr>
              <a:t>Steps 2, 3, and 4 can be written in one step. </a:t>
            </a:r>
          </a:p>
          <a:p>
            <a:pPr>
              <a:defRPr sz="2800"/>
            </a:pPr>
            <a:endParaRPr lang="en-US" sz="1800" dirty="0">
              <a:solidFill>
                <a:srgbClr val="1F497D"/>
              </a:solidFill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2D85EFB-5124-4CC2-9211-47C5322123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083888"/>
              </p:ext>
            </p:extLst>
          </p:nvPr>
        </p:nvGraphicFramePr>
        <p:xfrm>
          <a:off x="1676400" y="2524230"/>
          <a:ext cx="3530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30520" imgH="736560" progId="Equation.DSMT4">
                  <p:embed/>
                </p:oleObj>
              </mc:Choice>
              <mc:Fallback>
                <p:oleObj name="Equation" r:id="rId4" imgW="3530520" imgH="7365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800D4EB-FBE7-41BF-9484-7AE8851673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76400" y="2524230"/>
                        <a:ext cx="35306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0DE0CAD-1E9F-44D0-9522-CFB753B085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224175"/>
              </p:ext>
            </p:extLst>
          </p:nvPr>
        </p:nvGraphicFramePr>
        <p:xfrm>
          <a:off x="1625600" y="3800621"/>
          <a:ext cx="29464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2019240" progId="Equation.DSMT4">
                  <p:embed/>
                </p:oleObj>
              </mc:Choice>
              <mc:Fallback>
                <p:oleObj name="Equation" r:id="rId6" imgW="2946240" imgH="2019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25600" y="3800621"/>
                        <a:ext cx="2946400" cy="201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Subtracting Fractions with Different Denominators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sz="2400" dirty="0"/>
          </a:p>
          <a:p>
            <a:pPr>
              <a:defRPr sz="2800"/>
            </a:pPr>
            <a:endParaRPr sz="2400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468659D-0CBF-45A2-B4CE-5977572B62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498170"/>
              </p:ext>
            </p:extLst>
          </p:nvPr>
        </p:nvGraphicFramePr>
        <p:xfrm>
          <a:off x="933450" y="1752600"/>
          <a:ext cx="4445000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4920" imgH="2070000" progId="Equation.DSMT4">
                  <p:embed/>
                </p:oleObj>
              </mc:Choice>
              <mc:Fallback>
                <p:oleObj name="Equation" r:id="rId2" imgW="4444920" imgH="20700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468659D-0CBF-45A2-B4CE-5977572B62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33450" y="1752600"/>
                        <a:ext cx="4445000" cy="207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A73E1AF-A751-4FD1-977E-EF692F110DA7}"/>
              </a:ext>
            </a:extLst>
          </p:cNvPr>
          <p:cNvSpPr txBox="1"/>
          <p:nvPr/>
        </p:nvSpPr>
        <p:spPr>
          <a:xfrm>
            <a:off x="381000" y="110599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Or, we can write the fractions vertically.</a:t>
            </a:r>
          </a:p>
        </p:txBody>
      </p:sp>
    </p:spTree>
    <p:extLst>
      <p:ext uri="{BB962C8B-B14F-4D97-AF65-F5344CB8AC3E}">
        <p14:creationId xmlns:p14="http://schemas.microsoft.com/office/powerpoint/2010/main" val="2527847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Add Fractions with the Same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377061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Add the numerators.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Keep the common denominator.</a:t>
                </a:r>
                <a:endParaRPr lang="en-US" sz="2800" dirty="0"/>
              </a:p>
              <a:p>
                <a:pPr algn="ctr">
                  <a:defRPr sz="2800"/>
                </a:pPr>
                <a:r>
                  <a:rPr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sz="3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sz="3200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sz="2800" dirty="0"/>
                  <a:t>, 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/>
                      <m:t>0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Reduce, if possible.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377061"/>
              </a:xfrm>
              <a:blipFill rotWithShape="0">
                <a:blip r:embed="rId2"/>
                <a:stretch>
                  <a:fillRect l="-1402" t="-2532" b="-5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Adding Fractions with the Same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>
                    <a:solidFill>
                      <a:srgbClr val="1F497D"/>
                    </a:solidFill>
                  </a:rPr>
                  <a:t>Find the sum: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ar-AE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r>
                  <a:rPr lang="en-US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ar-AE" sz="3200" dirty="0">
                  <a:solidFill>
                    <a:srgbClr val="E6E6E6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8D61BF5-9B5D-42FA-94A1-C1BA1D3845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847498"/>
              </p:ext>
            </p:extLst>
          </p:nvPr>
        </p:nvGraphicFramePr>
        <p:xfrm>
          <a:off x="486508" y="2514600"/>
          <a:ext cx="2095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200" imgH="723600" progId="Equation.DSMT4">
                  <p:embed/>
                </p:oleObj>
              </mc:Choice>
              <mc:Fallback>
                <p:oleObj name="Equation" r:id="rId4" imgW="209520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6508" y="2514600"/>
                        <a:ext cx="20955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Adding Fractions with the Same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Find the sum: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 sz="3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ar-AE" sz="32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sz="3200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3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ar-AE" sz="32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sz="3200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 sz="3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r>
                  <a:rPr lang="en-US" sz="3200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ar-AE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2D659C9-4BE1-456C-A7B9-66126254B6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825301"/>
              </p:ext>
            </p:extLst>
          </p:nvPr>
        </p:nvGraphicFramePr>
        <p:xfrm>
          <a:off x="463550" y="2705100"/>
          <a:ext cx="3390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90840" imgH="723600" progId="Equation.DSMT4">
                  <p:embed/>
                </p:oleObj>
              </mc:Choice>
              <mc:Fallback>
                <p:oleObj name="Equation" r:id="rId4" imgW="33908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3550" y="2705100"/>
                        <a:ext cx="33909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Add Fractions with Different Denominators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2505301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Find the least common denominator (LCD).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Change each fraction into an equivalent fraction with that denominator.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Add the new fractions.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Reduce, if possible.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Adding Fractions with Different Denominators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5295313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defRPr sz="2800"/>
                </a:pPr>
                <a:r>
                  <a:rPr lang="en-US" sz="2400" dirty="0">
                    <a:solidFill>
                      <a:srgbClr val="1F497D"/>
                    </a:solidFill>
                  </a:rPr>
                  <a:t>Find the sum: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400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 sz="2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ar-AE" sz="2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sz="2400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ar-AE" sz="2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r>
                  <a:rPr lang="en-US" sz="2400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2800"/>
                </a:pPr>
                <a:r>
                  <a:rPr lang="en-US" sz="2400" b="1" dirty="0">
                    <a:solidFill>
                      <a:srgbClr val="2D7D9F"/>
                    </a:solidFill>
                  </a:rPr>
                  <a:t>Step 1:</a:t>
                </a:r>
                <a:r>
                  <a:rPr lang="en-US" sz="2400" dirty="0">
                    <a:solidFill>
                      <a:srgbClr val="2D7D9F"/>
                    </a:solidFill>
                  </a:rPr>
                  <a:t>  </a:t>
                </a:r>
                <a:r>
                  <a:rPr lang="en-US" sz="2400" dirty="0">
                    <a:solidFill>
                      <a:srgbClr val="1F497D"/>
                    </a:solidFill>
                  </a:rPr>
                  <a:t>Remember that the LCD is the LCM of the denominators.</a:t>
                </a: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 marL="512064"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 marL="512064">
                  <a:defRPr sz="2800"/>
                </a:pPr>
                <a:r>
                  <a:rPr lang="en-US" sz="2400" dirty="0">
                    <a:solidFill>
                      <a:srgbClr val="1F497D"/>
                    </a:solidFill>
                  </a:rPr>
                  <a:t>	</a:t>
                </a:r>
                <a:r>
                  <a:rPr lang="en-US" sz="2400" b="1" dirty="0">
                    <a:solidFill>
                      <a:srgbClr val="1F497D"/>
                    </a:solidFill>
                  </a:rPr>
                  <a:t>Note:</a:t>
                </a:r>
                <a:r>
                  <a:rPr lang="en-US" sz="2400" dirty="0">
                    <a:solidFill>
                      <a:srgbClr val="1F497D"/>
                    </a:solidFill>
                  </a:rPr>
                  <a:t> You might not need to use prime factorizations to find  </a:t>
                </a:r>
              </a:p>
              <a:p>
                <a:pPr marL="512064">
                  <a:defRPr sz="2800"/>
                </a:pPr>
                <a:r>
                  <a:rPr lang="en-US" sz="2400" dirty="0">
                    <a:solidFill>
                      <a:srgbClr val="1F497D"/>
                    </a:solidFill>
                  </a:rPr>
                  <a:t>      the LCD. If the denominators are numbers that are familiar to</a:t>
                </a:r>
              </a:p>
              <a:p>
                <a:pPr marL="512064">
                  <a:defRPr sz="2800"/>
                </a:pPr>
                <a:r>
                  <a:rPr lang="en-US" sz="2400" dirty="0">
                    <a:solidFill>
                      <a:srgbClr val="1F497D"/>
                    </a:solidFill>
                  </a:rPr>
                  <a:t>      you, then you might be able to find the LCD simply by </a:t>
                </a:r>
              </a:p>
              <a:p>
                <a:pPr marL="512064">
                  <a:defRPr sz="2800"/>
                </a:pPr>
                <a:r>
                  <a:rPr lang="en-US" sz="2400" dirty="0">
                    <a:solidFill>
                      <a:srgbClr val="1F497D"/>
                    </a:solidFill>
                  </a:rPr>
                  <a:t>      inspection.</a:t>
                </a:r>
              </a:p>
              <a:p>
                <a:pPr>
                  <a:defRPr sz="2800"/>
                </a:pPr>
                <a:r>
                  <a:rPr lang="en-US" sz="2400" dirty="0">
                    <a:solidFill>
                      <a:srgbClr val="1F497D"/>
                    </a:solidFill>
                  </a:rPr>
                  <a:t> 	  </a:t>
                </a:r>
              </a:p>
              <a:p>
                <a:pPr>
                  <a:defRPr sz="2800"/>
                </a:pPr>
                <a:endParaRPr lang="ar-AE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5295313"/>
              </a:xfrm>
              <a:blipFill>
                <a:blip r:embed="rId3"/>
                <a:stretch>
                  <a:fillRect l="-963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40FC1B4-008C-4560-B6FE-31C57A40BA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13332"/>
              </p:ext>
            </p:extLst>
          </p:nvPr>
        </p:nvGraphicFramePr>
        <p:xfrm>
          <a:off x="1447800" y="2209800"/>
          <a:ext cx="5702300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02040" imgH="1892160" progId="Equation.DSMT4">
                  <p:embed/>
                </p:oleObj>
              </mc:Choice>
              <mc:Fallback>
                <p:oleObj name="Equation" r:id="rId4" imgW="5702040" imgH="1892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7800" y="2209800"/>
                        <a:ext cx="5702300" cy="189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Adding Fractions with Different Denominators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5295313"/>
          </a:xfrm>
        </p:spPr>
        <p:txBody>
          <a:bodyPr>
            <a:normAutofit/>
          </a:bodyPr>
          <a:lstStyle/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512064"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 marL="512064">
              <a:defRPr sz="2800"/>
            </a:pPr>
            <a:r>
              <a:rPr lang="en-US" sz="2400" dirty="0">
                <a:solidFill>
                  <a:srgbClr val="1F497D"/>
                </a:solidFill>
              </a:rPr>
              <a:t>	</a:t>
            </a:r>
            <a:endParaRPr lang="ar-AE" sz="3200" dirty="0">
              <a:solidFill>
                <a:srgbClr val="1F497D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A6C442D-11E3-4E72-9BC5-E2CFB1F830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581407"/>
              </p:ext>
            </p:extLst>
          </p:nvPr>
        </p:nvGraphicFramePr>
        <p:xfrm>
          <a:off x="442546" y="1029287"/>
          <a:ext cx="7975600" cy="490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75440" imgH="4902120" progId="Equation.DSMT4">
                  <p:embed/>
                </p:oleObj>
              </mc:Choice>
              <mc:Fallback>
                <p:oleObj name="Equation" r:id="rId2" imgW="7975440" imgH="4902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2546" y="1029287"/>
                        <a:ext cx="7975600" cy="490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891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Adding Fractions with Different Denominators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200" dirty="0">
                    <a:solidFill>
                      <a:srgbClr val="1F497D"/>
                    </a:solidFill>
                  </a:rPr>
                  <a:t>Find the sum: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den>
                    </m:f>
                    <m:r>
                      <a:rPr lang="ar-AE" sz="22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sz="2200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2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en-US" sz="22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r>
                  <a:rPr lang="en-US" sz="2200" dirty="0">
                    <a:solidFill>
                      <a:srgbClr val="1F497D"/>
                    </a:solidFill>
                  </a:rPr>
                  <a:t>Solution</a:t>
                </a:r>
              </a:p>
              <a:p>
                <a:pPr>
                  <a:defRPr sz="2800"/>
                </a:pPr>
                <a:r>
                  <a:rPr lang="en-US" sz="2200" b="1" dirty="0">
                    <a:solidFill>
                      <a:srgbClr val="2D7D9F"/>
                    </a:solidFill>
                  </a:rPr>
                  <a:t>Step 1:</a:t>
                </a:r>
                <a:r>
                  <a:rPr lang="en-US" sz="2200" dirty="0">
                    <a:solidFill>
                      <a:srgbClr val="2D7D9F"/>
                    </a:solidFill>
                  </a:rPr>
                  <a:t>  </a:t>
                </a:r>
                <a:r>
                  <a:rPr lang="en-US" sz="2200" dirty="0">
                    <a:solidFill>
                      <a:srgbClr val="1F497D"/>
                    </a:solidFill>
                  </a:rPr>
                  <a:t>Find the LCD.</a:t>
                </a: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24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r>
                  <a:rPr lang="en-US" sz="2200" b="1" dirty="0">
                    <a:solidFill>
                      <a:srgbClr val="2D7D9F"/>
                    </a:solidFill>
                  </a:rPr>
                  <a:t>Step 2:  </a:t>
                </a:r>
                <a:r>
                  <a:rPr lang="en-US" sz="2200" dirty="0">
                    <a:solidFill>
                      <a:srgbClr val="1F497D"/>
                    </a:solidFill>
                  </a:rPr>
                  <a:t>Steps 2, 3, and 4 can be written together in one step. </a:t>
                </a:r>
              </a:p>
              <a:p>
                <a:pPr>
                  <a:defRPr sz="2800"/>
                </a:pPr>
                <a:endParaRPr lang="en-US" sz="22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en-US" sz="3200" dirty="0">
                  <a:solidFill>
                    <a:srgbClr val="1F497D"/>
                  </a:solidFill>
                </a:endParaRPr>
              </a:p>
              <a:p>
                <a:pPr>
                  <a:defRPr sz="2800"/>
                </a:pPr>
                <a:endParaRPr lang="ar-AE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8FD3C8B-387C-4E81-8DE9-943171D372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819935"/>
              </p:ext>
            </p:extLst>
          </p:nvPr>
        </p:nvGraphicFramePr>
        <p:xfrm>
          <a:off x="990600" y="2440354"/>
          <a:ext cx="50292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29200" imgH="1587240" progId="Equation.DSMT4">
                  <p:embed/>
                </p:oleObj>
              </mc:Choice>
              <mc:Fallback>
                <p:oleObj name="Equation" r:id="rId4" imgW="5029200" imgH="1587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2440354"/>
                        <a:ext cx="5029200" cy="158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25DF01F-80BF-4318-8F8E-3E700359A4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584494"/>
              </p:ext>
            </p:extLst>
          </p:nvPr>
        </p:nvGraphicFramePr>
        <p:xfrm>
          <a:off x="1441450" y="4630738"/>
          <a:ext cx="2489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622080" progId="Equation.DSMT4">
                  <p:embed/>
                </p:oleObj>
              </mc:Choice>
              <mc:Fallback>
                <p:oleObj name="Equation" r:id="rId6" imgW="248904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41450" y="4630738"/>
                        <a:ext cx="2489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B91B6C5-2245-4E10-A820-83B140028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776296"/>
              </p:ext>
            </p:extLst>
          </p:nvPr>
        </p:nvGraphicFramePr>
        <p:xfrm>
          <a:off x="2311400" y="5358179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939600" progId="Equation.DSMT4">
                  <p:embed/>
                </p:oleObj>
              </mc:Choice>
              <mc:Fallback>
                <p:oleObj name="Equation" r:id="rId8" imgW="126972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11400" y="5358179"/>
                        <a:ext cx="12700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Adding Fractions with Different Denominators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4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22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en-US" sz="3200" dirty="0">
              <a:solidFill>
                <a:srgbClr val="1F497D"/>
              </a:solidFill>
            </a:endParaRPr>
          </a:p>
          <a:p>
            <a:pPr>
              <a:defRPr sz="2800"/>
            </a:pPr>
            <a:endParaRPr lang="ar-AE" sz="3200" dirty="0">
              <a:solidFill>
                <a:srgbClr val="1F497D"/>
              </a:solidFill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B91B6C5-2245-4E10-A820-83B140028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88531"/>
              </p:ext>
            </p:extLst>
          </p:nvPr>
        </p:nvGraphicFramePr>
        <p:xfrm>
          <a:off x="2000250" y="1270000"/>
          <a:ext cx="20574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1346040" progId="Equation.DSMT4">
                  <p:embed/>
                </p:oleObj>
              </mc:Choice>
              <mc:Fallback>
                <p:oleObj name="Equation" r:id="rId2" imgW="2057400" imgH="1346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B91B6C5-2245-4E10-A820-83B140028D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00250" y="1270000"/>
                        <a:ext cx="2057400" cy="134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8AF859A-A1B3-49DC-9C3E-29A98FB29B1F}"/>
              </a:ext>
            </a:extLst>
          </p:cNvPr>
          <p:cNvSpPr txBox="1"/>
          <p:nvPr/>
        </p:nvSpPr>
        <p:spPr>
          <a:xfrm>
            <a:off x="457200" y="2852225"/>
            <a:ext cx="7402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F497D"/>
                </a:solidFill>
              </a:rPr>
              <a:t>Notice that, in adding fractions, we also may choose to write them vertically. </a:t>
            </a:r>
          </a:p>
          <a:p>
            <a:r>
              <a:rPr lang="en-US" dirty="0">
                <a:solidFill>
                  <a:srgbClr val="1F497D"/>
                </a:solidFill>
              </a:rPr>
              <a:t>The process is the same.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30C67CE-2900-4D14-9CBC-A3812FBE6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200003"/>
              </p:ext>
            </p:extLst>
          </p:nvPr>
        </p:nvGraphicFramePr>
        <p:xfrm>
          <a:off x="635000" y="3759200"/>
          <a:ext cx="4483100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83080" imgH="2070000" progId="Equation.DSMT4">
                  <p:embed/>
                </p:oleObj>
              </mc:Choice>
              <mc:Fallback>
                <p:oleObj name="Equation" r:id="rId4" imgW="4483080" imgH="2070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25DF01F-80BF-4318-8F8E-3E700359A4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5000" y="3759200"/>
                        <a:ext cx="4483100" cy="207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9460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610</Words>
  <Application>Microsoft Office PowerPoint</Application>
  <PresentationFormat>On-screen Show (4:3)</PresentationFormat>
  <Paragraphs>110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Cambria Math</vt:lpstr>
      <vt:lpstr>Courier New</vt:lpstr>
      <vt:lpstr>Arial</vt:lpstr>
      <vt:lpstr>Calibri</vt:lpstr>
      <vt:lpstr>Office Theme</vt:lpstr>
      <vt:lpstr>Equation</vt:lpstr>
      <vt:lpstr>Section 10.R.3</vt:lpstr>
      <vt:lpstr>Procedure: To Add Fractions with the Same Denominator</vt:lpstr>
      <vt:lpstr>Example 1: Adding Fractions with the Same Denominator</vt:lpstr>
      <vt:lpstr>Example 2: Adding Fractions with the Same Denominator</vt:lpstr>
      <vt:lpstr>Procedure: To Add Fractions with Different Denominators</vt:lpstr>
      <vt:lpstr>Example 3: Adding Fractions with Different Denominators</vt:lpstr>
      <vt:lpstr>Example 3: Adding Fractions with Different Denominators (cont.)</vt:lpstr>
      <vt:lpstr>Example 4: Adding Fractions with Different Denominators</vt:lpstr>
      <vt:lpstr>Example 4: Adding Fractions with Different Denominators (cont.)</vt:lpstr>
      <vt:lpstr>Example 5: Application: Adding Fractions</vt:lpstr>
      <vt:lpstr>Example 5: Application: Adding Fractions (cont.)</vt:lpstr>
      <vt:lpstr>Procedure: To Subtract Fractions with the Same Denominator</vt:lpstr>
      <vt:lpstr>Example 6: Subtracting Fractions with the Same Denominator</vt:lpstr>
      <vt:lpstr>To Subtract Fractions with Different Denominators</vt:lpstr>
      <vt:lpstr>Example 7: Subtracting Fractions with Different Denominators</vt:lpstr>
      <vt:lpstr>Example 7: Subtracting Fractions with Different Denominators (cont.)</vt:lpstr>
      <vt:lpstr>Example 8: Subtracting Fractions with Different Denominators</vt:lpstr>
      <vt:lpstr>Example 8: Subtracting Fractions with Different Denominators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129</cp:revision>
  <dcterms:created xsi:type="dcterms:W3CDTF">2013-04-26T14:43:13Z</dcterms:created>
  <dcterms:modified xsi:type="dcterms:W3CDTF">2024-07-23T18:55:20Z</dcterms:modified>
</cp:coreProperties>
</file>