
<file path=[Content_Types].xml><?xml version="1.0" encoding="utf-8"?>
<Types xmlns="http://schemas.openxmlformats.org/package/2006/content-types">
  <Default Extension="bin" ContentType="application/vnd.openxmlformats-officedocument.oleObject"/>
  <Default Extension="fntdata" ContentType="application/x-fontdata"/>
  <Default Extension="jpeg" ContentType="image/jpeg"/>
  <Default Extension="png" ContentType="image/png"/>
  <Default Extension="rels" ContentType="application/vnd.openxmlformats-package.relationships+xml"/>
  <Default Extension="svg" ContentType="image/svg+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7"/>
  </p:notesMasterIdLst>
  <p:handoutMasterIdLst>
    <p:handoutMasterId r:id="rId18"/>
  </p:handoutMasterIdLst>
  <p:sldIdLst>
    <p:sldId id="256" r:id="rId2"/>
    <p:sldId id="303" r:id="rId3"/>
    <p:sldId id="305" r:id="rId4"/>
    <p:sldId id="304" r:id="rId5"/>
    <p:sldId id="257" r:id="rId6"/>
    <p:sldId id="258" r:id="rId7"/>
    <p:sldId id="272" r:id="rId8"/>
    <p:sldId id="306" r:id="rId9"/>
    <p:sldId id="279" r:id="rId10"/>
    <p:sldId id="281" r:id="rId11"/>
    <p:sldId id="307" r:id="rId12"/>
    <p:sldId id="265" r:id="rId13"/>
    <p:sldId id="287" r:id="rId14"/>
    <p:sldId id="288" r:id="rId15"/>
    <p:sldId id="308" r:id="rId16"/>
  </p:sldIdLst>
  <p:sldSz cx="9144000" cy="6858000" type="screen4x3"/>
  <p:notesSz cx="6858000" cy="9144000"/>
  <p:embeddedFontLst>
    <p:embeddedFont>
      <p:font typeface="Cambria Math" panose="02040503050406030204" pitchFamily="18" charset="0"/>
      <p:regular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appaji" initials="a" lastIdx="9" clrIdx="1">
    <p:extLst>
      <p:ext uri="{19B8F6BF-5375-455C-9EA6-DF929625EA0E}">
        <p15:presenceInfo xmlns:p15="http://schemas.microsoft.com/office/powerpoint/2012/main" userId="S-1-5-21-1666015839-3846122634-945917319-22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497D"/>
    <a:srgbClr val="2D7D9F"/>
    <a:srgbClr val="000000"/>
    <a:srgbClr val="0000FF"/>
    <a:srgbClr val="000099"/>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2853" autoAdjust="0"/>
    <p:restoredTop sz="94660"/>
  </p:normalViewPr>
  <p:slideViewPr>
    <p:cSldViewPr>
      <p:cViewPr varScale="1">
        <p:scale>
          <a:sx n="111" d="100"/>
          <a:sy n="111" d="100"/>
        </p:scale>
        <p:origin x="1776" y="9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7/23/2024</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7/23/2024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82078"/>
            <a:ext cx="8229600" cy="4861486"/>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xmlns=""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2.bin"/><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oleObject" Target="../embeddings/oleObject3.bin"/><Relationship Id="rId1" Type="http://schemas.openxmlformats.org/officeDocument/2006/relationships/slideLayout" Target="../slideLayouts/slideLayout3.xml"/><Relationship Id="rId5" Type="http://schemas.openxmlformats.org/officeDocument/2006/relationships/image" Target="../media/image7.wmf"/><Relationship Id="rId4" Type="http://schemas.openxmlformats.org/officeDocument/2006/relationships/oleObject" Target="../embeddings/oleObject4.bin"/></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3.xml"/><Relationship Id="rId4" Type="http://schemas.openxmlformats.org/officeDocument/2006/relationships/image" Target="../media/image10.svg"/></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3" Type="http://schemas.openxmlformats.org/officeDocument/2006/relationships/image" Target="../media/image13.wmf"/><Relationship Id="rId2" Type="http://schemas.openxmlformats.org/officeDocument/2006/relationships/oleObject" Target="../embeddings/oleObject5.bin"/><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oleObject" Target="../embeddings/oleObject1.bin"/><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0"/>
          </p:nvPr>
        </p:nvSpPr>
        <p:spPr/>
        <p:txBody>
          <a:bodyPr/>
          <a:lstStyle/>
          <a:p>
            <a:pPr algn="ctr"/>
            <a:r>
              <a:rPr dirty="0"/>
              <a:t>Bar Graphs, Pictographs, Circle Graphs, and Line Graphs</a:t>
            </a:r>
          </a:p>
        </p:txBody>
      </p:sp>
      <p:sp>
        <p:nvSpPr>
          <p:cNvPr id="3" name="Title 2"/>
          <p:cNvSpPr>
            <a:spLocks noGrp="1"/>
          </p:cNvSpPr>
          <p:nvPr>
            <p:ph type="title"/>
          </p:nvPr>
        </p:nvSpPr>
        <p:spPr/>
        <p:txBody>
          <a:bodyPr/>
          <a:lstStyle/>
          <a:p>
            <a:r>
              <a:rPr dirty="0"/>
              <a:t>Section </a:t>
            </a:r>
            <a:r>
              <a:rPr lang="en-US" dirty="0"/>
              <a:t>11.</a:t>
            </a:r>
            <a:r>
              <a:rPr dirty="0"/>
              <a:t>R.</a:t>
            </a:r>
            <a:r>
              <a:rPr lang="en-US" dirty="0"/>
              <a:t>1</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Reading a Pictograph</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endParaRPr sz="2800" dirty="0"/>
          </a:p>
        </p:txBody>
      </p:sp>
      <p:graphicFrame>
        <p:nvGraphicFramePr>
          <p:cNvPr id="6" name="Object 5">
            <a:extLst>
              <a:ext uri="{FF2B5EF4-FFF2-40B4-BE49-F238E27FC236}">
                <a16:creationId xmlns:a16="http://schemas.microsoft.com/office/drawing/2014/main" id="{04937A09-D0B4-4FD5-82EA-A2BA8D9D16E0}"/>
              </a:ext>
            </a:extLst>
          </p:cNvPr>
          <p:cNvGraphicFramePr>
            <a:graphicFrameLocks noChangeAspect="1"/>
          </p:cNvGraphicFramePr>
          <p:nvPr>
            <p:extLst>
              <p:ext uri="{D42A27DB-BD31-4B8C-83A1-F6EECF244321}">
                <p14:modId xmlns:p14="http://schemas.microsoft.com/office/powerpoint/2010/main" val="3469140659"/>
              </p:ext>
            </p:extLst>
          </p:nvPr>
        </p:nvGraphicFramePr>
        <p:xfrm>
          <a:off x="3098800" y="4419600"/>
          <a:ext cx="2717800" cy="330200"/>
        </p:xfrm>
        <a:graphic>
          <a:graphicData uri="http://schemas.openxmlformats.org/presentationml/2006/ole">
            <mc:AlternateContent xmlns:mc="http://schemas.openxmlformats.org/markup-compatibility/2006">
              <mc:Choice xmlns:v="urn:schemas-microsoft-com:vml" Requires="v">
                <p:oleObj name="Equation" r:id="rId2" imgW="2717640" imgH="330120" progId="Equation.DSMT4">
                  <p:embed/>
                </p:oleObj>
              </mc:Choice>
              <mc:Fallback>
                <p:oleObj name="Equation" r:id="rId2" imgW="2717640" imgH="330120" progId="Equation.DSMT4">
                  <p:embed/>
                  <p:pic>
                    <p:nvPicPr>
                      <p:cNvPr id="0" name=""/>
                      <p:cNvPicPr/>
                      <p:nvPr/>
                    </p:nvPicPr>
                    <p:blipFill>
                      <a:blip r:embed="rId3"/>
                      <a:stretch>
                        <a:fillRect/>
                      </a:stretch>
                    </p:blipFill>
                    <p:spPr>
                      <a:xfrm>
                        <a:off x="3098800" y="4419600"/>
                        <a:ext cx="2717800" cy="330200"/>
                      </a:xfrm>
                      <a:prstGeom prst="rect">
                        <a:avLst/>
                      </a:prstGeom>
                    </p:spPr>
                  </p:pic>
                </p:oleObj>
              </mc:Fallback>
            </mc:AlternateContent>
          </a:graphicData>
        </a:graphic>
      </p:graphicFrame>
      <p:sp>
        <p:nvSpPr>
          <p:cNvPr id="8" name="Rectangle 7">
            <a:extLst>
              <a:ext uri="{FF2B5EF4-FFF2-40B4-BE49-F238E27FC236}">
                <a16:creationId xmlns:a16="http://schemas.microsoft.com/office/drawing/2014/main" id="{C5492DA5-C781-4506-B4B0-89E174164167}"/>
              </a:ext>
            </a:extLst>
          </p:cNvPr>
          <p:cNvSpPr>
            <a:spLocks noGrp="1" noRot="1" noMove="1" noResize="1" noEditPoints="1" noAdjustHandles="1" noChangeArrowheads="1" noChangeShapeType="1"/>
          </p:cNvSpPr>
          <p:nvPr/>
        </p:nvSpPr>
        <p:spPr>
          <a:xfrm>
            <a:off x="533400" y="1029287"/>
            <a:ext cx="2590800" cy="57091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C99D3632-E27E-4900-A164-E863FB120BD6}"/>
              </a:ext>
            </a:extLst>
          </p:cNvPr>
          <p:cNvSpPr txBox="1"/>
          <p:nvPr/>
        </p:nvSpPr>
        <p:spPr>
          <a:xfrm>
            <a:off x="533400" y="1086315"/>
            <a:ext cx="7848600" cy="4370427"/>
          </a:xfrm>
          <a:prstGeom prst="rect">
            <a:avLst/>
          </a:prstGeom>
          <a:noFill/>
        </p:spPr>
        <p:txBody>
          <a:bodyPr wrap="square" rtlCol="0">
            <a:spAutoFit/>
          </a:bodyPr>
          <a:lstStyle/>
          <a:p>
            <a:r>
              <a:rPr lang="en-US" dirty="0">
                <a:solidFill>
                  <a:srgbClr val="2D7D9F"/>
                </a:solidFill>
              </a:rPr>
              <a:t>Solution</a:t>
            </a:r>
          </a:p>
          <a:p>
            <a:endParaRPr lang="en-US" sz="800" dirty="0"/>
          </a:p>
          <a:p>
            <a:pPr marL="342900" indent="-342900" algn="just">
              <a:buFont typeface="+mj-lt"/>
              <a:buAutoNum type="alphaLcPeriod"/>
            </a:pPr>
            <a:r>
              <a:rPr lang="en-US" dirty="0"/>
              <a:t>To determine which college had the lowest average attendance, look for the college with the fewest number of footballs. North Carolina has the lowest attendance with </a:t>
            </a:r>
            <a:r>
              <a:rPr lang="en-US" dirty="0">
                <a:latin typeface="Cambria Math" panose="02040503050406030204" pitchFamily="18" charset="0"/>
                <a:ea typeface="Cambria Math" panose="02040503050406030204" pitchFamily="18" charset="0"/>
              </a:rPr>
              <a:t>2.5</a:t>
            </a:r>
            <a:r>
              <a:rPr lang="en-US" dirty="0"/>
              <a:t> footballs.</a:t>
            </a:r>
          </a:p>
          <a:p>
            <a:pPr marL="342900" indent="-342900" algn="just">
              <a:buFont typeface="+mj-lt"/>
              <a:buAutoNum type="alphaLcPeriod"/>
            </a:pPr>
            <a:endParaRPr lang="en-US" dirty="0"/>
          </a:p>
          <a:p>
            <a:pPr marL="342900" indent="-342900" algn="just">
              <a:buFont typeface="+mj-lt"/>
              <a:buAutoNum type="alphaLcPeriod"/>
            </a:pPr>
            <a:r>
              <a:rPr lang="en-US" dirty="0"/>
              <a:t>To determine which college had the highest average attendance, look for the college with the most number of footballs. Michigan has the highest average attendance with </a:t>
            </a:r>
            <a:r>
              <a:rPr lang="en-US" dirty="0">
                <a:latin typeface="Cambria Math" panose="02040503050406030204" pitchFamily="18" charset="0"/>
                <a:ea typeface="Cambria Math" panose="02040503050406030204" pitchFamily="18" charset="0"/>
              </a:rPr>
              <a:t>5.5</a:t>
            </a:r>
            <a:r>
              <a:rPr lang="en-US" dirty="0"/>
              <a:t> footballs.</a:t>
            </a:r>
          </a:p>
          <a:p>
            <a:pPr marL="342900" indent="-342900" algn="just">
              <a:buFont typeface="+mj-lt"/>
              <a:buAutoNum type="alphaLcPeriod"/>
            </a:pPr>
            <a:endParaRPr lang="en-US" dirty="0"/>
          </a:p>
          <a:p>
            <a:pPr marL="342900" indent="-342900" algn="just">
              <a:buFont typeface="+mj-lt"/>
              <a:buAutoNum type="alphaLcPeriod"/>
            </a:pPr>
            <a:r>
              <a:rPr lang="en-US" dirty="0"/>
              <a:t>Nebraska has </a:t>
            </a:r>
            <a:r>
              <a:rPr lang="en-US" dirty="0">
                <a:latin typeface="Cambria Math" panose="02040503050406030204" pitchFamily="18" charset="0"/>
                <a:ea typeface="Cambria Math" panose="02040503050406030204" pitchFamily="18" charset="0"/>
              </a:rPr>
              <a:t>4.5</a:t>
            </a:r>
            <a:r>
              <a:rPr lang="en-US" dirty="0"/>
              <a:t> footballs. Each football represents </a:t>
            </a:r>
            <a:r>
              <a:rPr lang="en-US" dirty="0">
                <a:latin typeface="Cambria Math" panose="02040503050406030204" pitchFamily="18" charset="0"/>
                <a:ea typeface="Cambria Math" panose="02040503050406030204" pitchFamily="18" charset="0"/>
              </a:rPr>
              <a:t>20,000 </a:t>
            </a:r>
            <a:r>
              <a:rPr lang="en-US" dirty="0"/>
              <a:t>people, which means that </a:t>
            </a:r>
            <a:r>
              <a:rPr lang="en-US" dirty="0">
                <a:latin typeface="Cambria Math" panose="02040503050406030204" pitchFamily="18" charset="0"/>
                <a:ea typeface="Cambria Math" panose="02040503050406030204" pitchFamily="18" charset="0"/>
              </a:rPr>
              <a:t>0.5</a:t>
            </a:r>
            <a:r>
              <a:rPr lang="en-US" dirty="0"/>
              <a:t> footballs represents </a:t>
            </a:r>
            <a:r>
              <a:rPr lang="en-US" dirty="0">
                <a:latin typeface="Cambria Math" panose="02040503050406030204" pitchFamily="18" charset="0"/>
                <a:ea typeface="Cambria Math" panose="02040503050406030204" pitchFamily="18" charset="0"/>
              </a:rPr>
              <a:t>10,000</a:t>
            </a:r>
            <a:r>
              <a:rPr lang="en-US" dirty="0"/>
              <a:t> people. This gives the following. </a:t>
            </a:r>
          </a:p>
          <a:p>
            <a:pPr marL="342900" indent="-342900" algn="just">
              <a:buFont typeface="+mj-lt"/>
              <a:buAutoNum type="alphaLcPeriod"/>
            </a:pPr>
            <a:endParaRPr lang="en-US" dirty="0"/>
          </a:p>
          <a:p>
            <a:pPr marL="342900" indent="-342900" algn="just">
              <a:buFont typeface="+mj-lt"/>
              <a:buAutoNum type="alphaLcPeriod"/>
            </a:pPr>
            <a:endParaRPr lang="en-US" dirty="0"/>
          </a:p>
          <a:p>
            <a:pPr algn="just">
              <a:tabLst>
                <a:tab pos="342900" algn="l"/>
              </a:tabLst>
            </a:pPr>
            <a:r>
              <a:rPr lang="en-US" dirty="0"/>
              <a:t>	Nebraska’s average attendance is 90,000 people.</a:t>
            </a:r>
          </a:p>
          <a:p>
            <a:pPr algn="just"/>
            <a:endParaRPr lang="en-US" dirty="0"/>
          </a:p>
        </p:txBody>
      </p:sp>
    </p:spTree>
    <p:extLst>
      <p:ext uri="{BB962C8B-B14F-4D97-AF65-F5344CB8AC3E}">
        <p14:creationId xmlns:p14="http://schemas.microsoft.com/office/powerpoint/2010/main" val="33487822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Reading a Pictograph</a:t>
            </a:r>
            <a:r>
              <a:rPr lang="en-US" dirty="0"/>
              <a:t> (cont.)</a:t>
            </a:r>
            <a:endParaRPr dirty="0"/>
          </a:p>
        </p:txBody>
      </p:sp>
      <p:sp>
        <p:nvSpPr>
          <p:cNvPr id="3" name="Text Placeholder 2"/>
          <p:cNvSpPr>
            <a:spLocks noGrp="1"/>
          </p:cNvSpPr>
          <p:nvPr>
            <p:ph type="body" sz="quarter" idx="10"/>
          </p:nvPr>
        </p:nvSpPr>
        <p:spPr/>
        <p:txBody>
          <a:bodyPr>
            <a:normAutofit/>
          </a:bodyPr>
          <a:lstStyle/>
          <a:p>
            <a:pPr marL="457200" indent="-457200" algn="just">
              <a:buFont typeface="+mj-lt"/>
              <a:buAutoNum type="alphaLcPeriod" startAt="4"/>
              <a:defRPr sz="2800"/>
            </a:pPr>
            <a:r>
              <a:rPr lang="en-US" sz="2000" dirty="0"/>
              <a:t>Start by counting the number of footballs Clemson, Alabama, and Florida State have. Then use these amounts to find the average 2017 attendance for each school.</a:t>
            </a:r>
          </a:p>
          <a:p>
            <a:pPr algn="just">
              <a:defRPr sz="2800"/>
            </a:pPr>
            <a:endParaRPr lang="en-US" sz="2000" dirty="0"/>
          </a:p>
          <a:p>
            <a:pPr algn="just">
              <a:defRPr sz="2800"/>
            </a:pPr>
            <a:endParaRPr lang="en-US" sz="2000" dirty="0"/>
          </a:p>
          <a:p>
            <a:pPr algn="just">
              <a:defRPr sz="2800"/>
            </a:pPr>
            <a:endParaRPr lang="en-US" sz="2000" dirty="0"/>
          </a:p>
          <a:p>
            <a:pPr algn="just">
              <a:defRPr sz="2800"/>
            </a:pPr>
            <a:endParaRPr lang="en-US" sz="2000" dirty="0"/>
          </a:p>
          <a:p>
            <a:pPr marL="457200" lvl="1" indent="0" algn="just">
              <a:buNone/>
              <a:tabLst>
                <a:tab pos="914400" algn="l"/>
              </a:tabLst>
              <a:defRPr sz="2800"/>
            </a:pPr>
            <a:r>
              <a:rPr lang="en-US" sz="2000" dirty="0"/>
              <a:t>Now add the average attendance for the three schools to find the total average attendance. This will be the number of hot dogs being supplied.</a:t>
            </a:r>
          </a:p>
          <a:p>
            <a:pPr marL="457200" lvl="1" indent="0" algn="just">
              <a:buNone/>
              <a:tabLst>
                <a:tab pos="914400" algn="l"/>
              </a:tabLst>
              <a:defRPr sz="2800"/>
            </a:pPr>
            <a:endParaRPr lang="en-US" sz="2000" dirty="0"/>
          </a:p>
          <a:p>
            <a:pPr marL="457200" lvl="1" indent="0" algn="just">
              <a:buNone/>
              <a:tabLst>
                <a:tab pos="914400" algn="l"/>
              </a:tabLst>
              <a:defRPr sz="2800"/>
            </a:pPr>
            <a:endParaRPr lang="en-US" sz="2000" dirty="0"/>
          </a:p>
          <a:p>
            <a:pPr marL="457200" lvl="1" indent="0" algn="just">
              <a:buNone/>
              <a:tabLst>
                <a:tab pos="914400" algn="l"/>
              </a:tabLst>
              <a:defRPr sz="2800"/>
            </a:pPr>
            <a:r>
              <a:rPr lang="en-US" sz="2000" dirty="0" err="1"/>
              <a:t>Handson</a:t>
            </a:r>
            <a:r>
              <a:rPr lang="en-US" sz="2000" dirty="0"/>
              <a:t> Foods will be supplying </a:t>
            </a:r>
            <a:r>
              <a:rPr lang="en-US" sz="2000" dirty="0">
                <a:latin typeface="Cambria Math" panose="02040503050406030204" pitchFamily="18" charset="0"/>
                <a:ea typeface="Cambria Math" panose="02040503050406030204" pitchFamily="18" charset="0"/>
              </a:rPr>
              <a:t>$250,000 </a:t>
            </a:r>
            <a:r>
              <a:rPr lang="en-US" sz="2000" dirty="0"/>
              <a:t>hot dogs.</a:t>
            </a:r>
          </a:p>
          <a:p>
            <a:pPr algn="just">
              <a:defRPr sz="2800"/>
            </a:pPr>
            <a:endParaRPr sz="2800" dirty="0"/>
          </a:p>
        </p:txBody>
      </p:sp>
      <p:graphicFrame>
        <p:nvGraphicFramePr>
          <p:cNvPr id="4" name="Object 3">
            <a:extLst>
              <a:ext uri="{FF2B5EF4-FFF2-40B4-BE49-F238E27FC236}">
                <a16:creationId xmlns:a16="http://schemas.microsoft.com/office/drawing/2014/main" id="{9475AA95-EEDC-45A5-8DBE-F5CE4B7C8922}"/>
              </a:ext>
            </a:extLst>
          </p:cNvPr>
          <p:cNvGraphicFramePr>
            <a:graphicFrameLocks noChangeAspect="1"/>
          </p:cNvGraphicFramePr>
          <p:nvPr>
            <p:extLst>
              <p:ext uri="{D42A27DB-BD31-4B8C-83A1-F6EECF244321}">
                <p14:modId xmlns:p14="http://schemas.microsoft.com/office/powerpoint/2010/main" val="707711135"/>
              </p:ext>
            </p:extLst>
          </p:nvPr>
        </p:nvGraphicFramePr>
        <p:xfrm>
          <a:off x="1016000" y="4419600"/>
          <a:ext cx="3479800" cy="266700"/>
        </p:xfrm>
        <a:graphic>
          <a:graphicData uri="http://schemas.openxmlformats.org/presentationml/2006/ole">
            <mc:AlternateContent xmlns:mc="http://schemas.openxmlformats.org/markup-compatibility/2006">
              <mc:Choice xmlns:v="urn:schemas-microsoft-com:vml" Requires="v">
                <p:oleObj name="Equation" r:id="rId2" imgW="3479760" imgH="266400" progId="Equation.DSMT4">
                  <p:embed/>
                </p:oleObj>
              </mc:Choice>
              <mc:Fallback>
                <p:oleObj name="Equation" r:id="rId2" imgW="3479760" imgH="266400" progId="Equation.DSMT4">
                  <p:embed/>
                  <p:pic>
                    <p:nvPicPr>
                      <p:cNvPr id="0" name=""/>
                      <p:cNvPicPr/>
                      <p:nvPr/>
                    </p:nvPicPr>
                    <p:blipFill>
                      <a:blip r:embed="rId3"/>
                      <a:stretch>
                        <a:fillRect/>
                      </a:stretch>
                    </p:blipFill>
                    <p:spPr>
                      <a:xfrm>
                        <a:off x="1016000" y="4419600"/>
                        <a:ext cx="3479800" cy="266700"/>
                      </a:xfrm>
                      <a:prstGeom prst="rect">
                        <a:avLst/>
                      </a:prstGeom>
                    </p:spPr>
                  </p:pic>
                </p:oleObj>
              </mc:Fallback>
            </mc:AlternateContent>
          </a:graphicData>
        </a:graphic>
      </p:graphicFrame>
      <p:graphicFrame>
        <p:nvGraphicFramePr>
          <p:cNvPr id="5" name="Object 4">
            <a:extLst>
              <a:ext uri="{FF2B5EF4-FFF2-40B4-BE49-F238E27FC236}">
                <a16:creationId xmlns:a16="http://schemas.microsoft.com/office/drawing/2014/main" id="{F9E83D30-046C-4554-8795-DF0CEEE1A828}"/>
              </a:ext>
            </a:extLst>
          </p:cNvPr>
          <p:cNvGraphicFramePr>
            <a:graphicFrameLocks noChangeAspect="1"/>
          </p:cNvGraphicFramePr>
          <p:nvPr>
            <p:extLst>
              <p:ext uri="{D42A27DB-BD31-4B8C-83A1-F6EECF244321}">
                <p14:modId xmlns:p14="http://schemas.microsoft.com/office/powerpoint/2010/main" val="2505328912"/>
              </p:ext>
            </p:extLst>
          </p:nvPr>
        </p:nvGraphicFramePr>
        <p:xfrm>
          <a:off x="990600" y="2184400"/>
          <a:ext cx="4038600" cy="1092200"/>
        </p:xfrm>
        <a:graphic>
          <a:graphicData uri="http://schemas.openxmlformats.org/presentationml/2006/ole">
            <mc:AlternateContent xmlns:mc="http://schemas.openxmlformats.org/markup-compatibility/2006">
              <mc:Choice xmlns:v="urn:schemas-microsoft-com:vml" Requires="v">
                <p:oleObj name="Equation" r:id="rId4" imgW="4038480" imgH="1091880" progId="Equation.DSMT4">
                  <p:embed/>
                </p:oleObj>
              </mc:Choice>
              <mc:Fallback>
                <p:oleObj name="Equation" r:id="rId4" imgW="4038480" imgH="1091880" progId="Equation.DSMT4">
                  <p:embed/>
                  <p:pic>
                    <p:nvPicPr>
                      <p:cNvPr id="7" name="Object 6">
                        <a:extLst>
                          <a:ext uri="{FF2B5EF4-FFF2-40B4-BE49-F238E27FC236}">
                            <a16:creationId xmlns:a16="http://schemas.microsoft.com/office/drawing/2014/main" id="{EE243722-CA25-4AD3-B7B8-2D07B30FCEAA}"/>
                          </a:ext>
                        </a:extLst>
                      </p:cNvPr>
                      <p:cNvPicPr/>
                      <p:nvPr/>
                    </p:nvPicPr>
                    <p:blipFill>
                      <a:blip r:embed="rId5"/>
                      <a:stretch>
                        <a:fillRect/>
                      </a:stretch>
                    </p:blipFill>
                    <p:spPr>
                      <a:xfrm>
                        <a:off x="990600" y="2184400"/>
                        <a:ext cx="4038600" cy="1092200"/>
                      </a:xfrm>
                      <a:prstGeom prst="rect">
                        <a:avLst/>
                      </a:prstGeom>
                    </p:spPr>
                  </p:pic>
                </p:oleObj>
              </mc:Fallback>
            </mc:AlternateContent>
          </a:graphicData>
        </a:graphic>
      </p:graphicFrame>
    </p:spTree>
    <p:extLst>
      <p:ext uri="{BB962C8B-B14F-4D97-AF65-F5344CB8AC3E}">
        <p14:creationId xmlns:p14="http://schemas.microsoft.com/office/powerpoint/2010/main" val="3127465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Reading a Circle Graph</a:t>
            </a:r>
          </a:p>
        </p:txBody>
      </p:sp>
      <mc:AlternateContent xmlns:mc="http://schemas.openxmlformats.org/markup-compatibility/2006" xmlns:a14="http://schemas.microsoft.com/office/drawing/2010/main">
        <mc:Choice Requires="a14">
          <p:sp>
            <p:nvSpPr>
              <p:cNvPr id="3" name="Text Placeholder 2"/>
              <p:cNvSpPr>
                <a:spLocks noGrp="1"/>
              </p:cNvSpPr>
              <p:nvPr>
                <p:ph type="body" sz="quarter" idx="10"/>
              </p:nvPr>
            </p:nvSpPr>
            <p:spPr/>
            <p:txBody>
              <a:bodyPr>
                <a:normAutofit/>
              </a:bodyPr>
              <a:lstStyle/>
              <a:p>
                <a:pPr algn="just">
                  <a:defRPr sz="2800"/>
                </a:pPr>
                <a:r>
                  <a:rPr sz="2000" dirty="0"/>
                  <a:t>Examine the following circle graph. This graph shows the percent of a household's annual income they plan to budget for various expenses.</a:t>
                </a:r>
                <a:r>
                  <a:rPr lang="en-US" sz="2000" dirty="0"/>
                  <a:t> Suppose the household has an annual income of </a:t>
                </a:r>
                <a14:m>
                  <m:oMath xmlns:m="http://schemas.openxmlformats.org/officeDocument/2006/math">
                    <m:r>
                      <a:rPr lang="en-US" sz="2000">
                        <a:latin typeface="Cambria Math" panose="02040503050406030204" pitchFamily="18" charset="0"/>
                      </a:rPr>
                      <m:t>$45,000</m:t>
                    </m:r>
                  </m:oMath>
                </a14:m>
                <a:r>
                  <a:rPr lang="en-US" sz="2000" dirty="0"/>
                  <a:t>. Use the information in the graph to calculate how much money will be budgeted for each expense.</a:t>
                </a:r>
              </a:p>
              <a:p>
                <a:pPr algn="just">
                  <a:defRPr sz="2800"/>
                </a:pPr>
                <a:r>
                  <a:rPr sz="2800" dirty="0"/>
                  <a:t> </a:t>
                </a:r>
              </a:p>
            </p:txBody>
          </p:sp>
        </mc:Choice>
        <mc:Fallback xmlns="">
          <p:sp>
            <p:nvSpPr>
              <p:cNvPr id="3" name="Text Placeholder 2"/>
              <p:cNvSpPr>
                <a:spLocks noGrp="1" noRot="1" noChangeAspect="1" noMove="1" noResize="1" noEditPoints="1" noAdjustHandles="1" noChangeArrowheads="1" noChangeShapeType="1" noTextEdit="1"/>
              </p:cNvSpPr>
              <p:nvPr>
                <p:ph type="body" sz="quarter" idx="10"/>
              </p:nvPr>
            </p:nvSpPr>
            <p:spPr>
              <a:blipFill>
                <a:blip r:embed="rId2"/>
                <a:stretch>
                  <a:fillRect l="-741" t="-736" r="-741"/>
                </a:stretch>
              </a:blipFill>
            </p:spPr>
            <p:txBody>
              <a:bodyPr/>
              <a:lstStyle/>
              <a:p>
                <a:r>
                  <a:rPr lang="en-US">
                    <a:noFill/>
                  </a:rPr>
                  <a:t> </a:t>
                </a:r>
              </a:p>
            </p:txBody>
          </p:sp>
        </mc:Fallback>
      </mc:AlternateContent>
      <p:pic>
        <p:nvPicPr>
          <p:cNvPr id="8" name="Graphic 7">
            <a:extLst>
              <a:ext uri="{FF2B5EF4-FFF2-40B4-BE49-F238E27FC236}">
                <a16:creationId xmlns:a16="http://schemas.microsoft.com/office/drawing/2014/main" id="{77B54836-87D3-488E-ADBA-62D442F729F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495800" y="2133600"/>
            <a:ext cx="4862241" cy="4191587"/>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3: Reading a Circle Graph</a:t>
            </a:r>
            <a:r>
              <a:rPr lang="en-US" dirty="0"/>
              <a:t> (cont.)</a:t>
            </a:r>
            <a:endParaRPr dirty="0"/>
          </a:p>
        </p:txBody>
      </p:sp>
      <p:sp>
        <p:nvSpPr>
          <p:cNvPr id="3" name="Text Placeholder 2"/>
          <p:cNvSpPr>
            <a:spLocks noGrp="1"/>
          </p:cNvSpPr>
          <p:nvPr>
            <p:ph type="body" sz="quarter" idx="10"/>
          </p:nvPr>
        </p:nvSpPr>
        <p:spPr/>
        <p:txBody>
          <a:bodyPr>
            <a:normAutofit/>
          </a:bodyPr>
          <a:lstStyle/>
          <a:p>
            <a:pPr>
              <a:defRPr sz="2800"/>
            </a:pPr>
            <a:r>
              <a:rPr lang="en-US" sz="2000" dirty="0"/>
              <a:t>Solution</a:t>
            </a:r>
          </a:p>
          <a:p>
            <a:pPr>
              <a:defRPr sz="2800"/>
            </a:pPr>
            <a:r>
              <a:rPr lang="en-US" sz="2000" dirty="0"/>
              <a:t>To calculate the budget amount for each item, multiply the corresponding percent by the total household income.</a:t>
            </a:r>
          </a:p>
          <a:p>
            <a:pPr>
              <a:defRPr sz="2800"/>
            </a:pPr>
            <a:endParaRPr sz="2000" dirty="0"/>
          </a:p>
        </p:txBody>
      </p:sp>
      <p:pic>
        <p:nvPicPr>
          <p:cNvPr id="6" name="Picture 5">
            <a:extLst>
              <a:ext uri="{FF2B5EF4-FFF2-40B4-BE49-F238E27FC236}">
                <a16:creationId xmlns:a16="http://schemas.microsoft.com/office/drawing/2014/main" id="{08A8BA4E-343B-4202-8E13-38D1F9231310}"/>
              </a:ext>
            </a:extLst>
          </p:cNvPr>
          <p:cNvPicPr>
            <a:picLocks noChangeAspect="1"/>
          </p:cNvPicPr>
          <p:nvPr/>
        </p:nvPicPr>
        <p:blipFill>
          <a:blip r:embed="rId2"/>
          <a:stretch>
            <a:fillRect/>
          </a:stretch>
        </p:blipFill>
        <p:spPr>
          <a:xfrm>
            <a:off x="2186779" y="2057400"/>
            <a:ext cx="4432695" cy="3938954"/>
          </a:xfrm>
          <a:prstGeom prst="rect">
            <a:avLst/>
          </a:prstGeom>
        </p:spPr>
      </p:pic>
    </p:spTree>
    <p:extLst>
      <p:ext uri="{BB962C8B-B14F-4D97-AF65-F5344CB8AC3E}">
        <p14:creationId xmlns:p14="http://schemas.microsoft.com/office/powerpoint/2010/main" val="1162461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Example 4: Reading a Line Graph</a:t>
            </a:r>
          </a:p>
        </p:txBody>
      </p:sp>
      <p:sp>
        <p:nvSpPr>
          <p:cNvPr id="3" name="Text Placeholder 2"/>
          <p:cNvSpPr>
            <a:spLocks noGrp="1"/>
          </p:cNvSpPr>
          <p:nvPr>
            <p:ph type="body" sz="quarter" idx="10"/>
          </p:nvPr>
        </p:nvSpPr>
        <p:spPr/>
        <p:txBody>
          <a:bodyPr>
            <a:normAutofit/>
          </a:bodyPr>
          <a:lstStyle/>
          <a:p>
            <a:pPr>
              <a:defRPr sz="2800"/>
            </a:pPr>
            <a:endParaRPr sz="2800" dirty="0"/>
          </a:p>
        </p:txBody>
      </p:sp>
      <p:pic>
        <p:nvPicPr>
          <p:cNvPr id="5" name="Picture 4">
            <a:extLst>
              <a:ext uri="{FF2B5EF4-FFF2-40B4-BE49-F238E27FC236}">
                <a16:creationId xmlns:a16="http://schemas.microsoft.com/office/drawing/2014/main" id="{4D6D1ACB-60E4-44AA-A25A-E9D9D91AEE32}"/>
              </a:ext>
            </a:extLst>
          </p:cNvPr>
          <p:cNvPicPr>
            <a:picLocks noChangeAspect="1"/>
          </p:cNvPicPr>
          <p:nvPr/>
        </p:nvPicPr>
        <p:blipFill>
          <a:blip r:embed="rId2"/>
          <a:stretch>
            <a:fillRect/>
          </a:stretch>
        </p:blipFill>
        <p:spPr>
          <a:xfrm>
            <a:off x="181524" y="1146158"/>
            <a:ext cx="4390476" cy="4809524"/>
          </a:xfrm>
          <a:prstGeom prst="rect">
            <a:avLst/>
          </a:prstGeom>
        </p:spPr>
      </p:pic>
      <mc:AlternateContent xmlns:mc="http://schemas.openxmlformats.org/markup-compatibility/2006" xmlns:a14="http://schemas.microsoft.com/office/drawing/2010/main">
        <mc:Choice Requires="a14">
          <p:sp>
            <p:nvSpPr>
              <p:cNvPr id="7" name="TextBox 6">
                <a:extLst>
                  <a:ext uri="{FF2B5EF4-FFF2-40B4-BE49-F238E27FC236}">
                    <a16:creationId xmlns:a16="http://schemas.microsoft.com/office/drawing/2014/main" id="{AB7A5BAF-893C-41D7-A5C7-9634C91A7E32}"/>
                  </a:ext>
                </a:extLst>
              </p:cNvPr>
              <p:cNvSpPr txBox="1"/>
              <p:nvPr/>
            </p:nvSpPr>
            <p:spPr>
              <a:xfrm>
                <a:off x="4343400" y="1146158"/>
                <a:ext cx="4343400" cy="7017306"/>
              </a:xfrm>
              <a:prstGeom prst="rect">
                <a:avLst/>
              </a:prstGeom>
              <a:noFill/>
            </p:spPr>
            <p:txBody>
              <a:bodyPr wrap="square" rtlCol="0">
                <a:spAutoFit/>
              </a:bodyPr>
              <a:lstStyle/>
              <a:p>
                <a:pPr algn="just"/>
                <a:r>
                  <a:rPr lang="en-US" sz="1800" dirty="0"/>
                  <a:t>Examine the following line graph. This graph shows the relationships between daily high and low temperatures. You can tell that temperatures tended to rise during the week but fell sharply on Saturday. </a:t>
                </a:r>
                <a:r>
                  <a:rPr lang="en-US" dirty="0"/>
                  <a:t>(Note that the temperature scale on the left does not start at </a:t>
                </a:r>
                <a14:m>
                  <m:oMath xmlns:m="http://schemas.openxmlformats.org/officeDocument/2006/math">
                    <m:r>
                      <a:rPr lang="en-US">
                        <a:latin typeface="Cambria Math" panose="02040503050406030204" pitchFamily="18" charset="0"/>
                      </a:rPr>
                      <m:t>0℉</m:t>
                    </m:r>
                  </m:oMath>
                </a14:m>
                <a:r>
                  <a:rPr lang="en-US" dirty="0"/>
                  <a:t>. There is a break indicated in that scale.)​</a:t>
                </a:r>
              </a:p>
              <a:p>
                <a:pPr marL="342900" indent="-342900" algn="just">
                  <a:buFont typeface="+mj-lt"/>
                  <a:buAutoNum type="alphaLcPeriod"/>
                </a:pPr>
                <a:r>
                  <a:rPr lang="en-US" dirty="0"/>
                  <a:t>What was the lowest high temperature?</a:t>
                </a:r>
              </a:p>
              <a:p>
                <a:pPr marL="342900" indent="-342900" algn="just">
                  <a:buFont typeface="+mj-lt"/>
                  <a:buAutoNum type="alphaLcPeriod"/>
                </a:pPr>
                <a:r>
                  <a:rPr lang="en-US" dirty="0"/>
                  <a:t>​On what day did the lowest high temperature occur?</a:t>
                </a:r>
              </a:p>
              <a:p>
                <a:pPr marL="342900" indent="-342900" algn="just">
                  <a:buFont typeface="+mj-lt"/>
                  <a:buAutoNum type="alphaLcPeriod"/>
                </a:pPr>
                <a:r>
                  <a:rPr lang="en-US" dirty="0"/>
                  <a:t>​What was the highest low temperature?</a:t>
                </a:r>
              </a:p>
              <a:p>
                <a:pPr marL="342900" indent="-342900" algn="just">
                  <a:buFont typeface="+mj-lt"/>
                  <a:buAutoNum type="alphaLcPeriod"/>
                </a:pPr>
                <a:r>
                  <a:rPr lang="en-US" dirty="0"/>
                  <a:t>​On what day did the highest low temperature occur?</a:t>
                </a:r>
              </a:p>
              <a:p>
                <a:pPr marL="342900" indent="-342900" algn="just">
                  <a:buFont typeface="+mj-lt"/>
                  <a:buAutoNum type="alphaLcPeriod"/>
                </a:pPr>
                <a:r>
                  <a:rPr lang="en-US" dirty="0"/>
                  <a:t>Find the difference between the high and low temperatures on Tuesday for the week shown.</a:t>
                </a:r>
              </a:p>
              <a:p>
                <a:pPr marL="342900" indent="-342900" algn="just">
                  <a:buFont typeface="+mj-lt"/>
                  <a:buAutoNum type="alphaLcPeriod"/>
                </a:pPr>
                <a:endParaRPr lang="en-US" dirty="0"/>
              </a:p>
              <a:p>
                <a:pPr marL="342900" indent="-342900" algn="just">
                  <a:buFont typeface="+mj-lt"/>
                  <a:buAutoNum type="alphaLcPeriod"/>
                </a:pPr>
                <a:endParaRPr lang="en-US" dirty="0"/>
              </a:p>
              <a:p>
                <a:pPr marL="342900" indent="-342900" algn="just">
                  <a:buFont typeface="+mj-lt"/>
                  <a:buAutoNum type="alphaLcPeriod"/>
                </a:pPr>
                <a:endParaRPr lang="en-US" dirty="0"/>
              </a:p>
              <a:p>
                <a:pPr marL="342900" indent="-342900" algn="just">
                  <a:buFont typeface="+mj-lt"/>
                  <a:buAutoNum type="alphaLcPeriod"/>
                </a:pPr>
                <a:endParaRPr lang="en-US" dirty="0"/>
              </a:p>
              <a:p>
                <a:pPr marL="342900" indent="-342900" algn="just">
                  <a:buFont typeface="+mj-lt"/>
                  <a:buAutoNum type="alphaLcPeriod"/>
                </a:pPr>
                <a:endParaRPr lang="en-US" dirty="0"/>
              </a:p>
              <a:p>
                <a:pPr marL="342900" indent="-342900" algn="just">
                  <a:buFont typeface="+mj-lt"/>
                  <a:buAutoNum type="alphaLcPeriod"/>
                </a:pPr>
                <a:endParaRPr lang="en-US" dirty="0"/>
              </a:p>
              <a:p>
                <a:pPr algn="just"/>
                <a:endParaRPr lang="en-US" sz="1800" dirty="0"/>
              </a:p>
              <a:p>
                <a:endParaRPr lang="en-US" dirty="0"/>
              </a:p>
            </p:txBody>
          </p:sp>
        </mc:Choice>
        <mc:Fallback xmlns="">
          <p:sp>
            <p:nvSpPr>
              <p:cNvPr id="7" name="TextBox 6">
                <a:extLst>
                  <a:ext uri="{FF2B5EF4-FFF2-40B4-BE49-F238E27FC236}">
                    <a16:creationId xmlns:a16="http://schemas.microsoft.com/office/drawing/2014/main" id="{AB7A5BAF-893C-41D7-A5C7-9634C91A7E32}"/>
                  </a:ext>
                </a:extLst>
              </p:cNvPr>
              <p:cNvSpPr txBox="1">
                <a:spLocks noRot="1" noChangeAspect="1" noMove="1" noResize="1" noEditPoints="1" noAdjustHandles="1" noChangeArrowheads="1" noChangeShapeType="1" noTextEdit="1"/>
              </p:cNvSpPr>
              <p:nvPr/>
            </p:nvSpPr>
            <p:spPr>
              <a:xfrm>
                <a:off x="4343400" y="1146158"/>
                <a:ext cx="4343400" cy="7017306"/>
              </a:xfrm>
              <a:prstGeom prst="rect">
                <a:avLst/>
              </a:prstGeom>
              <a:blipFill>
                <a:blip r:embed="rId3"/>
                <a:stretch>
                  <a:fillRect l="-1264" t="-434" r="-1124"/>
                </a:stretch>
              </a:blipFill>
            </p:spPr>
            <p:txBody>
              <a:bodyPr/>
              <a:lstStyle/>
              <a:p>
                <a:r>
                  <a:rPr lang="en-US">
                    <a:noFill/>
                  </a:rPr>
                  <a:t> </a:t>
                </a:r>
              </a:p>
            </p:txBody>
          </p:sp>
        </mc:Fallback>
      </mc:AlternateContent>
    </p:spTree>
    <p:extLst>
      <p:ext uri="{BB962C8B-B14F-4D97-AF65-F5344CB8AC3E}">
        <p14:creationId xmlns:p14="http://schemas.microsoft.com/office/powerpoint/2010/main" val="6060171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4: Reading a Line Graph</a:t>
            </a:r>
            <a:r>
              <a:rPr lang="en-US" dirty="0"/>
              <a:t> (cont.)</a:t>
            </a:r>
            <a:endParaRPr dirty="0"/>
          </a:p>
        </p:txBody>
      </p:sp>
      <p:sp>
        <p:nvSpPr>
          <p:cNvPr id="3" name="Text Placeholder 2"/>
          <p:cNvSpPr>
            <a:spLocks noGrp="1"/>
          </p:cNvSpPr>
          <p:nvPr>
            <p:ph type="body" sz="quarter" idx="10"/>
          </p:nvPr>
        </p:nvSpPr>
        <p:spPr/>
        <p:txBody>
          <a:bodyPr>
            <a:normAutofit/>
          </a:bodyPr>
          <a:lstStyle/>
          <a:p>
            <a:pPr marL="514350" indent="-514350">
              <a:buFont typeface="+mj-lt"/>
              <a:buAutoNum type="alphaLcPeriod"/>
              <a:defRPr sz="2800"/>
            </a:pPr>
            <a:r>
              <a:rPr lang="en-US" sz="2000" dirty="0">
                <a:solidFill>
                  <a:srgbClr val="1F497D"/>
                </a:solidFill>
              </a:rPr>
              <a:t>To find the lowest high temperature, look at the red line (labeled “High”) and find the lowest point on that line graph. This shows that the lowest high temperature is </a:t>
            </a:r>
            <a:r>
              <a:rPr lang="en-US" sz="2000" dirty="0">
                <a:solidFill>
                  <a:srgbClr val="1F497D"/>
                </a:solidFill>
                <a:latin typeface="Cambria Math" panose="02040503050406030204" pitchFamily="18" charset="0"/>
                <a:ea typeface="Cambria Math" panose="02040503050406030204" pitchFamily="18" charset="0"/>
              </a:rPr>
              <a:t>66 </a:t>
            </a:r>
            <a:r>
              <a:rPr lang="en-US" sz="2000" b="0" i="0" dirty="0">
                <a:solidFill>
                  <a:srgbClr val="1F497D"/>
                </a:solidFill>
                <a:effectLst/>
                <a:latin typeface="Calibri" panose="020F0502020204030204" pitchFamily="34" charset="0"/>
              </a:rPr>
              <a:t>℉.</a:t>
            </a:r>
          </a:p>
          <a:p>
            <a:pPr marL="514350" indent="-514350">
              <a:buFont typeface="+mj-lt"/>
              <a:buAutoNum type="alphaLcPeriod"/>
              <a:defRPr sz="2800"/>
            </a:pPr>
            <a:r>
              <a:rPr lang="en-US" sz="2000" dirty="0">
                <a:solidFill>
                  <a:srgbClr val="1F497D"/>
                </a:solidFill>
                <a:latin typeface="Calibri" panose="020F0502020204030204" pitchFamily="34" charset="0"/>
              </a:rPr>
              <a:t>Looking directly down from the point in Part a., we see that the lowest high temperature occurred on Sunday.</a:t>
            </a:r>
          </a:p>
          <a:p>
            <a:pPr marL="514350" indent="-514350">
              <a:buFont typeface="+mj-lt"/>
              <a:buAutoNum type="alphaLcPeriod"/>
              <a:defRPr sz="2800"/>
            </a:pPr>
            <a:r>
              <a:rPr lang="en-US" sz="2000" dirty="0">
                <a:solidFill>
                  <a:srgbClr val="1F497D"/>
                </a:solidFill>
                <a:latin typeface="Calibri" panose="020F0502020204030204" pitchFamily="34" charset="0"/>
              </a:rPr>
              <a:t>To find the highest low temperature, look at the blue line (labeled “Low”) and find the highest point on that line graph. This shows that the highest low temperature is </a:t>
            </a:r>
            <a:r>
              <a:rPr lang="en-US" sz="2000" dirty="0">
                <a:solidFill>
                  <a:srgbClr val="1F497D"/>
                </a:solidFill>
                <a:latin typeface="Cambria Math" panose="02040503050406030204" pitchFamily="18" charset="0"/>
                <a:ea typeface="Cambria Math" panose="02040503050406030204" pitchFamily="18" charset="0"/>
              </a:rPr>
              <a:t>70 </a:t>
            </a:r>
            <a:r>
              <a:rPr lang="en-US" sz="2000" b="0" i="0" dirty="0">
                <a:solidFill>
                  <a:srgbClr val="1F497D"/>
                </a:solidFill>
                <a:effectLst/>
                <a:latin typeface="Calibri" panose="020F0502020204030204" pitchFamily="34" charset="0"/>
              </a:rPr>
              <a:t>℉.</a:t>
            </a:r>
          </a:p>
          <a:p>
            <a:pPr marL="514350" indent="-514350">
              <a:buFont typeface="+mj-lt"/>
              <a:buAutoNum type="alphaLcPeriod"/>
              <a:defRPr sz="2800"/>
            </a:pPr>
            <a:r>
              <a:rPr lang="en-US" sz="2000" dirty="0">
                <a:solidFill>
                  <a:srgbClr val="1F497D"/>
                </a:solidFill>
                <a:latin typeface="Calibri" panose="020F0502020204030204" pitchFamily="34" charset="0"/>
              </a:rPr>
              <a:t>Looking directly down from the point located in Part c., we see that the highest low temperature occurred on Friday.</a:t>
            </a:r>
          </a:p>
          <a:p>
            <a:pPr marL="514350" indent="-514350">
              <a:buFont typeface="+mj-lt"/>
              <a:buAutoNum type="alphaLcPeriod"/>
              <a:defRPr sz="2800"/>
            </a:pPr>
            <a:r>
              <a:rPr lang="en-US" sz="2000" dirty="0">
                <a:solidFill>
                  <a:srgbClr val="1F497D"/>
                </a:solidFill>
                <a:latin typeface="Calibri" panose="020F0502020204030204" pitchFamily="34" charset="0"/>
              </a:rPr>
              <a:t>The high temperature on Tuesday for the week shown was </a:t>
            </a:r>
            <a:r>
              <a:rPr lang="en-US" sz="2000" dirty="0">
                <a:solidFill>
                  <a:srgbClr val="1F497D"/>
                </a:solidFill>
                <a:latin typeface="Cambria Math" panose="02040503050406030204" pitchFamily="18" charset="0"/>
                <a:ea typeface="Cambria Math" panose="02040503050406030204" pitchFamily="18" charset="0"/>
              </a:rPr>
              <a:t>76 </a:t>
            </a:r>
            <a:r>
              <a:rPr lang="en-US" sz="2000" b="0" i="0" dirty="0">
                <a:solidFill>
                  <a:srgbClr val="1F497D"/>
                </a:solidFill>
                <a:effectLst/>
                <a:latin typeface="Calibri" panose="020F0502020204030204" pitchFamily="34" charset="0"/>
              </a:rPr>
              <a:t>℉ and the low temperature was </a:t>
            </a:r>
            <a:r>
              <a:rPr lang="en-US" sz="2000" dirty="0">
                <a:solidFill>
                  <a:srgbClr val="1F497D"/>
                </a:solidFill>
                <a:latin typeface="Cambria Math" panose="02040503050406030204" pitchFamily="18" charset="0"/>
                <a:ea typeface="Cambria Math" panose="02040503050406030204" pitchFamily="18" charset="0"/>
              </a:rPr>
              <a:t>66 </a:t>
            </a:r>
            <a:r>
              <a:rPr lang="en-US" sz="2000" b="0" i="0" dirty="0">
                <a:solidFill>
                  <a:srgbClr val="1F497D"/>
                </a:solidFill>
                <a:effectLst/>
                <a:latin typeface="Calibri" panose="020F0502020204030204" pitchFamily="34" charset="0"/>
              </a:rPr>
              <a:t>℉. Thus, the difference between the two temperatures is </a:t>
            </a:r>
            <a:endParaRPr lang="en-US" sz="2000" dirty="0">
              <a:solidFill>
                <a:srgbClr val="1F497D"/>
              </a:solidFill>
              <a:latin typeface="Calibri" panose="020F0502020204030204" pitchFamily="34" charset="0"/>
            </a:endParaRPr>
          </a:p>
        </p:txBody>
      </p:sp>
      <p:graphicFrame>
        <p:nvGraphicFramePr>
          <p:cNvPr id="8" name="Object 7">
            <a:extLst>
              <a:ext uri="{FF2B5EF4-FFF2-40B4-BE49-F238E27FC236}">
                <a16:creationId xmlns:a16="http://schemas.microsoft.com/office/drawing/2014/main" id="{6848A044-8BD6-4250-ABA4-E495000B97D3}"/>
              </a:ext>
            </a:extLst>
          </p:cNvPr>
          <p:cNvGraphicFramePr>
            <a:graphicFrameLocks noChangeAspect="1"/>
          </p:cNvGraphicFramePr>
          <p:nvPr>
            <p:extLst>
              <p:ext uri="{D42A27DB-BD31-4B8C-83A1-F6EECF244321}">
                <p14:modId xmlns:p14="http://schemas.microsoft.com/office/powerpoint/2010/main" val="2985094926"/>
              </p:ext>
            </p:extLst>
          </p:nvPr>
        </p:nvGraphicFramePr>
        <p:xfrm>
          <a:off x="2819400" y="5029200"/>
          <a:ext cx="1435100" cy="241300"/>
        </p:xfrm>
        <a:graphic>
          <a:graphicData uri="http://schemas.openxmlformats.org/presentationml/2006/ole">
            <mc:AlternateContent xmlns:mc="http://schemas.openxmlformats.org/markup-compatibility/2006">
              <mc:Choice xmlns:v="urn:schemas-microsoft-com:vml" Requires="v">
                <p:oleObj name="Equation" r:id="rId2" imgW="1434960" imgH="241200" progId="Equation.DSMT4">
                  <p:embed/>
                </p:oleObj>
              </mc:Choice>
              <mc:Fallback>
                <p:oleObj name="Equation" r:id="rId2" imgW="1434960" imgH="241200" progId="Equation.DSMT4">
                  <p:embed/>
                  <p:pic>
                    <p:nvPicPr>
                      <p:cNvPr id="0" name=""/>
                      <p:cNvPicPr/>
                      <p:nvPr/>
                    </p:nvPicPr>
                    <p:blipFill>
                      <a:blip r:embed="rId3"/>
                      <a:stretch>
                        <a:fillRect/>
                      </a:stretch>
                    </p:blipFill>
                    <p:spPr>
                      <a:xfrm>
                        <a:off x="2819400" y="5029200"/>
                        <a:ext cx="1435100" cy="241300"/>
                      </a:xfrm>
                      <a:prstGeom prst="rect">
                        <a:avLst/>
                      </a:prstGeom>
                    </p:spPr>
                  </p:pic>
                </p:oleObj>
              </mc:Fallback>
            </mc:AlternateContent>
          </a:graphicData>
        </a:graphic>
      </p:graphicFrame>
    </p:spTree>
    <p:extLst>
      <p:ext uri="{BB962C8B-B14F-4D97-AF65-F5344CB8AC3E}">
        <p14:creationId xmlns:p14="http://schemas.microsoft.com/office/powerpoint/2010/main" val="42875275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a:t>
            </a:r>
            <a:r>
              <a:rPr dirty="0"/>
              <a:t>Four Types of Graphs and Their Purposes</a:t>
            </a:r>
          </a:p>
        </p:txBody>
      </p:sp>
      <p:sp>
        <p:nvSpPr>
          <p:cNvPr id="3" name="Text Placeholder 2"/>
          <p:cNvSpPr>
            <a:spLocks noGrp="1"/>
          </p:cNvSpPr>
          <p:nvPr>
            <p:ph type="body" sz="quarter" idx="10"/>
          </p:nvPr>
        </p:nvSpPr>
        <p:spPr>
          <a:xfrm>
            <a:off x="457200" y="1082078"/>
            <a:ext cx="8229600" cy="3108543"/>
          </a:xfrm>
        </p:spPr>
        <p:txBody>
          <a:bodyPr>
            <a:spAutoFit/>
          </a:bodyPr>
          <a:lstStyle/>
          <a:p>
            <a:pPr marL="514350" indent="-514350">
              <a:buFont typeface="+mj-lt"/>
              <a:buAutoNum type="arabicPeriod"/>
              <a:defRPr sz="2800"/>
            </a:pPr>
            <a:r>
              <a:rPr dirty="0"/>
              <a:t>​</a:t>
            </a:r>
            <a:r>
              <a:rPr sz="2800" b="1" dirty="0"/>
              <a:t>Bar Graphs:</a:t>
            </a:r>
            <a:r>
              <a:rPr sz="2800" dirty="0"/>
              <a:t> To emphasize comparative amounts</a:t>
            </a:r>
            <a:r>
              <a:rPr lang="en-US" sz="2800" dirty="0"/>
              <a:t>.</a:t>
            </a:r>
            <a:endParaRPr sz="2800" dirty="0"/>
          </a:p>
          <a:p>
            <a:pPr>
              <a:defRPr sz="2800"/>
            </a:pPr>
            <a:endParaRPr lang="en-US" sz="2800" dirty="0"/>
          </a:p>
          <a:p>
            <a:pPr>
              <a:defRPr sz="2800"/>
            </a:pPr>
            <a:endParaRPr lang="en-US" dirty="0"/>
          </a:p>
          <a:p>
            <a:pPr>
              <a:defRPr sz="2800"/>
            </a:pPr>
            <a:endParaRPr lang="en-US" sz="2800" dirty="0"/>
          </a:p>
          <a:p>
            <a:pPr>
              <a:defRPr sz="2800"/>
            </a:pPr>
            <a:endParaRPr lang="en-US" dirty="0"/>
          </a:p>
          <a:p>
            <a:pPr>
              <a:defRPr sz="2800"/>
            </a:pPr>
            <a:endParaRPr sz="2800" dirty="0"/>
          </a:p>
        </p:txBody>
      </p:sp>
    </p:spTree>
    <p:extLst>
      <p:ext uri="{BB962C8B-B14F-4D97-AF65-F5344CB8AC3E}">
        <p14:creationId xmlns:p14="http://schemas.microsoft.com/office/powerpoint/2010/main" val="21875721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Four Types of Graphs and Their Purposes</a:t>
            </a:r>
            <a:endParaRPr dirty="0"/>
          </a:p>
        </p:txBody>
      </p:sp>
      <p:sp>
        <p:nvSpPr>
          <p:cNvPr id="3" name="Text Placeholder 2"/>
          <p:cNvSpPr>
            <a:spLocks noGrp="1"/>
          </p:cNvSpPr>
          <p:nvPr>
            <p:ph type="body" sz="quarter" idx="10"/>
          </p:nvPr>
        </p:nvSpPr>
        <p:spPr>
          <a:xfrm>
            <a:off x="457200" y="1082078"/>
            <a:ext cx="8229600" cy="3022366"/>
          </a:xfrm>
        </p:spPr>
        <p:txBody>
          <a:bodyPr>
            <a:spAutoFit/>
          </a:bodyPr>
          <a:lstStyle/>
          <a:p>
            <a:pPr marL="514350" indent="-514350">
              <a:buFont typeface="+mj-lt"/>
              <a:buAutoNum type="arabicPeriod"/>
              <a:defRPr sz="2800"/>
            </a:pPr>
            <a:r>
              <a:rPr dirty="0"/>
              <a:t>​</a:t>
            </a:r>
            <a:r>
              <a:rPr sz="2800" b="1" dirty="0"/>
              <a:t>Bar Graphs:</a:t>
            </a:r>
            <a:r>
              <a:rPr sz="2800" dirty="0"/>
              <a:t> To emphasize comparative amounts</a:t>
            </a:r>
            <a:r>
              <a:rPr lang="en-US" sz="2800" dirty="0"/>
              <a:t>.</a:t>
            </a:r>
            <a:endParaRPr sz="2800" dirty="0"/>
          </a:p>
          <a:p>
            <a:pPr marL="514350" indent="-514350">
              <a:buFont typeface="+mj-lt"/>
              <a:buAutoNum type="arabicPeriod" startAt="2"/>
              <a:defRPr sz="2800"/>
            </a:pPr>
            <a:r>
              <a:rPr dirty="0"/>
              <a:t>​</a:t>
            </a:r>
            <a:r>
              <a:rPr sz="2800" b="1" dirty="0"/>
              <a:t>Pictographs:</a:t>
            </a:r>
            <a:r>
              <a:rPr sz="2800" dirty="0"/>
              <a:t> To emphasize the topic being related as well as the quantities.</a:t>
            </a:r>
          </a:p>
          <a:p>
            <a:pPr>
              <a:defRPr sz="2800"/>
            </a:pPr>
            <a:endParaRPr lang="en-US" sz="2800" dirty="0"/>
          </a:p>
          <a:p>
            <a:pPr>
              <a:defRPr sz="2800"/>
            </a:pPr>
            <a:endParaRPr lang="en-US" dirty="0"/>
          </a:p>
          <a:p>
            <a:pPr>
              <a:defRPr sz="2800"/>
            </a:pPr>
            <a:endParaRPr sz="2800" dirty="0"/>
          </a:p>
        </p:txBody>
      </p:sp>
    </p:spTree>
    <p:extLst>
      <p:ext uri="{BB962C8B-B14F-4D97-AF65-F5344CB8AC3E}">
        <p14:creationId xmlns:p14="http://schemas.microsoft.com/office/powerpoint/2010/main" val="3757433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Four Types of Graphs and Their Purposes</a:t>
            </a:r>
            <a:endParaRPr dirty="0"/>
          </a:p>
        </p:txBody>
      </p:sp>
      <p:sp>
        <p:nvSpPr>
          <p:cNvPr id="3" name="Text Placeholder 2"/>
          <p:cNvSpPr>
            <a:spLocks noGrp="1"/>
          </p:cNvSpPr>
          <p:nvPr>
            <p:ph type="body" sz="quarter" idx="10"/>
          </p:nvPr>
        </p:nvSpPr>
        <p:spPr>
          <a:xfrm>
            <a:off x="457200" y="1082078"/>
            <a:ext cx="8229600" cy="3367076"/>
          </a:xfrm>
        </p:spPr>
        <p:txBody>
          <a:bodyPr>
            <a:spAutoFit/>
          </a:bodyPr>
          <a:lstStyle/>
          <a:p>
            <a:pPr marL="514350" indent="-514350">
              <a:buFont typeface="+mj-lt"/>
              <a:buAutoNum type="arabicPeriod"/>
              <a:defRPr sz="2800"/>
            </a:pPr>
            <a:r>
              <a:rPr dirty="0"/>
              <a:t>​</a:t>
            </a:r>
            <a:r>
              <a:rPr sz="2800" b="1" dirty="0"/>
              <a:t>Bar Graphs:</a:t>
            </a:r>
            <a:r>
              <a:rPr sz="2800" dirty="0"/>
              <a:t> To emphasize comparative amounts</a:t>
            </a:r>
            <a:r>
              <a:rPr lang="en-US" sz="2800" dirty="0"/>
              <a:t>.</a:t>
            </a:r>
            <a:endParaRPr sz="2800" dirty="0"/>
          </a:p>
          <a:p>
            <a:pPr marL="514350" indent="-514350">
              <a:buFont typeface="+mj-lt"/>
              <a:buAutoNum type="arabicPeriod" startAt="2"/>
              <a:defRPr sz="2800"/>
            </a:pPr>
            <a:r>
              <a:rPr dirty="0"/>
              <a:t>​</a:t>
            </a:r>
            <a:r>
              <a:rPr sz="2800" b="1" dirty="0"/>
              <a:t>Pictographs:</a:t>
            </a:r>
            <a:r>
              <a:rPr sz="2800" dirty="0"/>
              <a:t> To emphasize the topic being related as well as the quantities.</a:t>
            </a:r>
          </a:p>
          <a:p>
            <a:pPr marL="514350" indent="-514350">
              <a:buFont typeface="+mj-lt"/>
              <a:buAutoNum type="arabicPeriod" startAt="3"/>
              <a:defRPr sz="2800"/>
            </a:pPr>
            <a:r>
              <a:rPr dirty="0"/>
              <a:t>​</a:t>
            </a:r>
            <a:r>
              <a:rPr sz="2800" b="1" dirty="0"/>
              <a:t>Circle Graphs:</a:t>
            </a:r>
            <a:r>
              <a:rPr sz="2800" dirty="0"/>
              <a:t> To help in understanding percent or parts of a whole. (Circle graphs are also called </a:t>
            </a:r>
            <a:r>
              <a:rPr sz="2800" b="1" dirty="0"/>
              <a:t>pie charts</a:t>
            </a:r>
            <a:r>
              <a:rPr sz="2800" dirty="0"/>
              <a:t>.)</a:t>
            </a:r>
            <a:endParaRPr lang="en-US" sz="2800" dirty="0"/>
          </a:p>
          <a:p>
            <a:pPr>
              <a:defRPr sz="2800"/>
            </a:pPr>
            <a:endParaRPr sz="2800" dirty="0"/>
          </a:p>
        </p:txBody>
      </p:sp>
    </p:spTree>
    <p:extLst>
      <p:ext uri="{BB962C8B-B14F-4D97-AF65-F5344CB8AC3E}">
        <p14:creationId xmlns:p14="http://schemas.microsoft.com/office/powerpoint/2010/main" val="34297660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rPr lang="en-US" dirty="0"/>
              <a:t>Definition: Four Types of Graphs and Their Purposes</a:t>
            </a:r>
            <a:endParaRPr dirty="0"/>
          </a:p>
        </p:txBody>
      </p:sp>
      <p:sp>
        <p:nvSpPr>
          <p:cNvPr id="3" name="Text Placeholder 2"/>
          <p:cNvSpPr>
            <a:spLocks noGrp="1"/>
          </p:cNvSpPr>
          <p:nvPr>
            <p:ph type="body" sz="quarter" idx="10"/>
          </p:nvPr>
        </p:nvSpPr>
        <p:spPr>
          <a:xfrm>
            <a:off x="457200" y="1082078"/>
            <a:ext cx="8229600" cy="3797963"/>
          </a:xfrm>
        </p:spPr>
        <p:txBody>
          <a:bodyPr>
            <a:spAutoFit/>
          </a:bodyPr>
          <a:lstStyle/>
          <a:p>
            <a:pPr marL="514350" indent="-514350">
              <a:buFont typeface="+mj-lt"/>
              <a:buAutoNum type="arabicPeriod"/>
              <a:defRPr sz="2800"/>
            </a:pPr>
            <a:r>
              <a:rPr dirty="0"/>
              <a:t>​</a:t>
            </a:r>
            <a:r>
              <a:rPr sz="2800" b="1" dirty="0"/>
              <a:t>Bar Graphs:</a:t>
            </a:r>
            <a:r>
              <a:rPr sz="2800" dirty="0"/>
              <a:t> To emphasize comparative amounts</a:t>
            </a:r>
            <a:r>
              <a:rPr lang="en-US" sz="2800" dirty="0"/>
              <a:t>.</a:t>
            </a:r>
            <a:endParaRPr sz="2800" dirty="0"/>
          </a:p>
          <a:p>
            <a:pPr marL="514350" indent="-514350">
              <a:buFont typeface="+mj-lt"/>
              <a:buAutoNum type="arabicPeriod" startAt="2"/>
              <a:defRPr sz="2800"/>
            </a:pPr>
            <a:r>
              <a:rPr dirty="0"/>
              <a:t>​</a:t>
            </a:r>
            <a:r>
              <a:rPr sz="2800" b="1" dirty="0"/>
              <a:t>Pictographs:</a:t>
            </a:r>
            <a:r>
              <a:rPr sz="2800" dirty="0"/>
              <a:t> To emphasize the topic being related as well as the quantities.</a:t>
            </a:r>
          </a:p>
          <a:p>
            <a:pPr marL="514350" indent="-514350">
              <a:buFont typeface="+mj-lt"/>
              <a:buAutoNum type="arabicPeriod" startAt="3"/>
              <a:defRPr sz="2800"/>
            </a:pPr>
            <a:r>
              <a:rPr dirty="0"/>
              <a:t>​</a:t>
            </a:r>
            <a:r>
              <a:rPr sz="2800" b="1" dirty="0"/>
              <a:t>Circle Graphs:</a:t>
            </a:r>
            <a:r>
              <a:rPr sz="2800" dirty="0"/>
              <a:t> To help in understanding percent or parts of a whole. (Circle graphs are also called </a:t>
            </a:r>
            <a:r>
              <a:rPr sz="2800" b="1" dirty="0"/>
              <a:t>pie charts</a:t>
            </a:r>
            <a:r>
              <a:rPr sz="2800" dirty="0"/>
              <a:t>.)</a:t>
            </a:r>
          </a:p>
          <a:p>
            <a:pPr marL="514350" indent="-514350">
              <a:buFont typeface="+mj-lt"/>
              <a:buAutoNum type="arabicPeriod" startAt="4"/>
              <a:defRPr sz="2800"/>
            </a:pPr>
            <a:r>
              <a:rPr dirty="0"/>
              <a:t>​</a:t>
            </a:r>
            <a:r>
              <a:rPr sz="2800" b="1" dirty="0"/>
              <a:t>Line Graphs:</a:t>
            </a:r>
            <a:r>
              <a:rPr sz="2800" dirty="0"/>
              <a:t> To indicate tendencies or trends over a period of time</a:t>
            </a:r>
            <a:r>
              <a:rPr lang="en-US" sz="2800" dirty="0"/>
              <a:t>.</a:t>
            </a:r>
            <a:endParaRP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sz="3200"/>
            </a:pPr>
            <a:r>
              <a:t>Properties of Graphs</a:t>
            </a:r>
          </a:p>
        </p:txBody>
      </p:sp>
      <p:sp>
        <p:nvSpPr>
          <p:cNvPr id="3" name="Text Placeholder 2"/>
          <p:cNvSpPr>
            <a:spLocks noGrp="1"/>
          </p:cNvSpPr>
          <p:nvPr>
            <p:ph type="body" sz="quarter" idx="10"/>
          </p:nvPr>
        </p:nvSpPr>
        <p:spPr>
          <a:xfrm>
            <a:off x="457200" y="1082078"/>
            <a:ext cx="8229600" cy="3625608"/>
          </a:xfrm>
        </p:spPr>
        <p:txBody>
          <a:bodyPr>
            <a:spAutoFit/>
          </a:bodyPr>
          <a:lstStyle/>
          <a:p>
            <a:pPr marL="514350" indent="-514350">
              <a:buFont typeface="+mj-lt"/>
              <a:buAutoNum type="arabicPeriod"/>
              <a:defRPr sz="2800"/>
            </a:pPr>
            <a:endParaRPr lang="en-US" dirty="0"/>
          </a:p>
          <a:p>
            <a:pPr marL="514350" indent="-514350">
              <a:buFont typeface="+mj-lt"/>
              <a:buAutoNum type="arabicPeriod"/>
              <a:defRPr sz="2800"/>
            </a:pPr>
            <a:r>
              <a:rPr dirty="0"/>
              <a:t>​</a:t>
            </a:r>
            <a:r>
              <a:rPr sz="2800" dirty="0"/>
              <a:t>They should be clearly labeled.</a:t>
            </a:r>
            <a:endParaRPr lang="en-US" sz="2800" dirty="0"/>
          </a:p>
          <a:p>
            <a:pPr>
              <a:defRPr sz="2800"/>
            </a:pPr>
            <a:endParaRPr sz="2800" dirty="0"/>
          </a:p>
          <a:p>
            <a:pPr marL="514350" indent="-514350">
              <a:buFont typeface="+mj-lt"/>
              <a:buAutoNum type="arabicPeriod" startAt="2"/>
              <a:defRPr sz="2800"/>
            </a:pPr>
            <a:r>
              <a:rPr dirty="0"/>
              <a:t>​</a:t>
            </a:r>
            <a:r>
              <a:rPr sz="2800" dirty="0"/>
              <a:t>They should be easy to read</a:t>
            </a:r>
            <a:r>
              <a:rPr lang="en-US" sz="2800" dirty="0"/>
              <a:t>.</a:t>
            </a:r>
          </a:p>
          <a:p>
            <a:pPr>
              <a:defRPr sz="2800"/>
            </a:pPr>
            <a:endParaRPr sz="2800" dirty="0"/>
          </a:p>
          <a:p>
            <a:pPr marL="514350" indent="-514350">
              <a:buFont typeface="+mj-lt"/>
              <a:buAutoNum type="arabicPeriod" startAt="3"/>
              <a:defRPr sz="2800"/>
            </a:pPr>
            <a:r>
              <a:rPr dirty="0"/>
              <a:t>​</a:t>
            </a:r>
            <a:r>
              <a:rPr sz="2800" dirty="0"/>
              <a:t>They should have appropriate titles.</a:t>
            </a:r>
            <a:endParaRPr lang="en-US" sz="2800" dirty="0"/>
          </a:p>
          <a:p>
            <a:pPr>
              <a:defRPr sz="2800"/>
            </a:pPr>
            <a:endParaRPr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Reading a Bar Graph</a:t>
            </a:r>
          </a:p>
        </p:txBody>
      </p:sp>
      <p:sp>
        <p:nvSpPr>
          <p:cNvPr id="3" name="Text Placeholder 2"/>
          <p:cNvSpPr>
            <a:spLocks noGrp="1"/>
          </p:cNvSpPr>
          <p:nvPr>
            <p:ph type="body" sz="quarter" idx="10"/>
          </p:nvPr>
        </p:nvSpPr>
        <p:spPr/>
        <p:txBody>
          <a:bodyPr>
            <a:normAutofit/>
          </a:bodyPr>
          <a:lstStyle/>
          <a:p>
            <a:pPr algn="just"/>
            <a:r>
              <a:rPr sz="2000" dirty="0"/>
              <a:t>Examine the following bar graph and answer the questions given. Note that the scale on the left (sales) and the categories at the bottom (months) are clearly labeled and the graph itself has a title.</a:t>
            </a:r>
          </a:p>
          <a:p>
            <a:pPr>
              <a:defRPr sz="2800"/>
            </a:pPr>
            <a:endParaRPr sz="2800" dirty="0"/>
          </a:p>
        </p:txBody>
      </p:sp>
      <p:pic>
        <p:nvPicPr>
          <p:cNvPr id="5" name="Picture 4">
            <a:extLst>
              <a:ext uri="{FF2B5EF4-FFF2-40B4-BE49-F238E27FC236}">
                <a16:creationId xmlns:a16="http://schemas.microsoft.com/office/drawing/2014/main" id="{01E2EF04-198B-4353-9D9D-DFA4D10FCC2C}"/>
              </a:ext>
            </a:extLst>
          </p:cNvPr>
          <p:cNvPicPr>
            <a:picLocks noChangeAspect="1"/>
          </p:cNvPicPr>
          <p:nvPr/>
        </p:nvPicPr>
        <p:blipFill>
          <a:blip r:embed="rId2"/>
          <a:stretch>
            <a:fillRect/>
          </a:stretch>
        </p:blipFill>
        <p:spPr>
          <a:xfrm>
            <a:off x="457200" y="2094319"/>
            <a:ext cx="3852571" cy="3734394"/>
          </a:xfrm>
          <a:prstGeom prst="rect">
            <a:avLst/>
          </a:prstGeom>
        </p:spPr>
      </p:pic>
      <p:sp>
        <p:nvSpPr>
          <p:cNvPr id="6" name="TextBox 5">
            <a:extLst>
              <a:ext uri="{FF2B5EF4-FFF2-40B4-BE49-F238E27FC236}">
                <a16:creationId xmlns:a16="http://schemas.microsoft.com/office/drawing/2014/main" id="{100956C3-21B0-4D11-9435-85116CE84F4A}"/>
              </a:ext>
            </a:extLst>
          </p:cNvPr>
          <p:cNvSpPr txBox="1"/>
          <p:nvPr/>
        </p:nvSpPr>
        <p:spPr>
          <a:xfrm>
            <a:off x="4309771" y="2286000"/>
            <a:ext cx="4377029" cy="4370427"/>
          </a:xfrm>
          <a:prstGeom prst="rect">
            <a:avLst/>
          </a:prstGeom>
          <a:noFill/>
        </p:spPr>
        <p:txBody>
          <a:bodyPr wrap="square" rtlCol="0">
            <a:spAutoFit/>
          </a:bodyPr>
          <a:lstStyle/>
          <a:p>
            <a:pPr marL="514350" indent="-514350">
              <a:buFont typeface="+mj-lt"/>
              <a:buAutoNum type="alphaLcPeriod"/>
              <a:defRPr sz="2800"/>
            </a:pPr>
            <a:r>
              <a:rPr lang="en-US" sz="2000" dirty="0"/>
              <a:t>​What were the sales in February?</a:t>
            </a:r>
          </a:p>
          <a:p>
            <a:pPr marL="514350" indent="-514350">
              <a:buFont typeface="+mj-lt"/>
              <a:buAutoNum type="alphaLcPeriod" startAt="2"/>
              <a:defRPr sz="2800"/>
            </a:pPr>
            <a:r>
              <a:rPr lang="en-US" sz="2000" dirty="0"/>
              <a:t>​During what month were sales lowest?</a:t>
            </a:r>
          </a:p>
          <a:p>
            <a:pPr marL="514350" indent="-514350">
              <a:buFont typeface="+mj-lt"/>
              <a:buAutoNum type="alphaLcPeriod" startAt="3"/>
              <a:defRPr sz="2800"/>
            </a:pPr>
            <a:r>
              <a:rPr lang="en-US" sz="2000" dirty="0"/>
              <a:t>During what month were sales highest?</a:t>
            </a:r>
          </a:p>
          <a:p>
            <a:pPr marL="514350" indent="-514350">
              <a:buFont typeface="+mj-lt"/>
              <a:buAutoNum type="alphaLcPeriod" startAt="4"/>
              <a:defRPr sz="2800"/>
            </a:pPr>
            <a:r>
              <a:rPr lang="en-US" sz="2000" dirty="0"/>
              <a:t>​What were sales during the highest-sales month?</a:t>
            </a:r>
          </a:p>
          <a:p>
            <a:pPr marL="514350" indent="-514350">
              <a:buFont typeface="+mj-lt"/>
              <a:buAutoNum type="alphaLcPeriod" startAt="4"/>
              <a:defRPr sz="2800"/>
            </a:pPr>
            <a:r>
              <a:rPr lang="en-US" sz="2000" dirty="0"/>
              <a:t>What were the sales in June?</a:t>
            </a:r>
          </a:p>
          <a:p>
            <a:pPr marL="514350" indent="-514350">
              <a:buFont typeface="+mj-lt"/>
              <a:buAutoNum type="alphaLcPeriod" startAt="4"/>
              <a:defRPr sz="2800"/>
            </a:pPr>
            <a:r>
              <a:rPr lang="en-US" sz="2000" dirty="0"/>
              <a:t>What was the amount of increase in sales between April and May?</a:t>
            </a:r>
          </a:p>
          <a:p>
            <a:pPr>
              <a:defRPr sz="2800"/>
            </a:pPr>
            <a:endParaRPr lang="en-US" sz="2000" dirty="0"/>
          </a:p>
          <a:p>
            <a:pPr marL="514350" indent="-514350">
              <a:buFont typeface="+mj-lt"/>
              <a:buAutoNum type="alphaLcPeriod" startAt="4"/>
              <a:defRPr sz="2800"/>
            </a:pPr>
            <a:endParaRPr lang="en-US" sz="2000" dirty="0"/>
          </a:p>
          <a:p>
            <a:pPr marL="514350" indent="-514350">
              <a:buFont typeface="+mj-lt"/>
              <a:buAutoNum type="alphaLcPeriod" startAt="2"/>
              <a:defRPr sz="2800"/>
            </a:pPr>
            <a:endParaRPr lang="en-US" sz="2000" dirty="0"/>
          </a:p>
          <a:p>
            <a:endParaRPr lang="en-US" dirty="0"/>
          </a:p>
        </p:txBody>
      </p:sp>
    </p:spTree>
    <p:extLst>
      <p:ext uri="{BB962C8B-B14F-4D97-AF65-F5344CB8AC3E}">
        <p14:creationId xmlns:p14="http://schemas.microsoft.com/office/powerpoint/2010/main" val="42341155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1: Reading a Bar Graph</a:t>
            </a:r>
            <a:r>
              <a:rPr lang="en-US" dirty="0"/>
              <a:t> (cont.)</a:t>
            </a:r>
            <a:endParaRPr dirty="0"/>
          </a:p>
        </p:txBody>
      </p:sp>
      <p:sp>
        <p:nvSpPr>
          <p:cNvPr id="3" name="Text Placeholder 2"/>
          <p:cNvSpPr>
            <a:spLocks noGrp="1"/>
          </p:cNvSpPr>
          <p:nvPr>
            <p:ph type="body" sz="quarter" idx="10"/>
          </p:nvPr>
        </p:nvSpPr>
        <p:spPr/>
        <p:txBody>
          <a:bodyPr>
            <a:normAutofit fontScale="92500" lnSpcReduction="10000"/>
          </a:bodyPr>
          <a:lstStyle/>
          <a:p>
            <a:pPr algn="just"/>
            <a:r>
              <a:rPr lang="en-US" sz="2000" dirty="0">
                <a:solidFill>
                  <a:srgbClr val="2D7D9F"/>
                </a:solidFill>
              </a:rPr>
              <a:t>Solution</a:t>
            </a:r>
          </a:p>
          <a:p>
            <a:pPr marL="457200" indent="-457200" algn="just">
              <a:buFont typeface="+mj-lt"/>
              <a:buAutoNum type="alphaLcPeriod"/>
            </a:pPr>
            <a:r>
              <a:rPr lang="en-US" sz="2000" dirty="0">
                <a:solidFill>
                  <a:srgbClr val="1F497D"/>
                </a:solidFill>
              </a:rPr>
              <a:t>Look at the bar for February and read to the left to find the amount in sales (or read the number at the top of the bar). Note that the scale on the left of the graph says that sales are in millions of dollars. This gives an answer of </a:t>
            </a:r>
            <a:r>
              <a:rPr lang="en-US" sz="2000" dirty="0">
                <a:solidFill>
                  <a:srgbClr val="1F497D"/>
                </a:solidFill>
                <a:latin typeface="Cambria Math" panose="02040503050406030204" pitchFamily="18" charset="0"/>
                <a:ea typeface="Cambria Math" panose="02040503050406030204" pitchFamily="18" charset="0"/>
              </a:rPr>
              <a:t>$1013 </a:t>
            </a:r>
            <a:r>
              <a:rPr lang="en-US" sz="2000" dirty="0">
                <a:solidFill>
                  <a:srgbClr val="1F497D"/>
                </a:solidFill>
              </a:rPr>
              <a:t>million.</a:t>
            </a:r>
          </a:p>
          <a:p>
            <a:pPr marL="457200" indent="-457200" algn="just">
              <a:buFont typeface="+mj-lt"/>
              <a:buAutoNum type="alphaLcPeriod"/>
            </a:pPr>
            <a:r>
              <a:rPr lang="en-US" sz="2000" dirty="0">
                <a:solidFill>
                  <a:srgbClr val="1F497D"/>
                </a:solidFill>
              </a:rPr>
              <a:t>To determine which month had the lowest amount of sales, look for the shortest bar. The month that sales were lowest is April.</a:t>
            </a:r>
          </a:p>
          <a:p>
            <a:pPr marL="457200" indent="-457200" algn="just">
              <a:buFont typeface="+mj-lt"/>
              <a:buAutoNum type="alphaLcPeriod"/>
            </a:pPr>
            <a:r>
              <a:rPr lang="en-US" sz="2000" dirty="0">
                <a:solidFill>
                  <a:srgbClr val="1F497D"/>
                </a:solidFill>
              </a:rPr>
              <a:t>To determine which month had the highest amount of sales, look for the tallest bar. The month that sales were the highest is January.</a:t>
            </a:r>
          </a:p>
          <a:p>
            <a:pPr marL="457200" indent="-457200" algn="just">
              <a:buFont typeface="+mj-lt"/>
              <a:buAutoNum type="alphaLcPeriod"/>
            </a:pPr>
            <a:r>
              <a:rPr lang="en-US" sz="2000" dirty="0">
                <a:solidFill>
                  <a:srgbClr val="1F497D"/>
                </a:solidFill>
              </a:rPr>
              <a:t>Sales were highest in January. Looking at the top of the bar and reading to the left gives sales of </a:t>
            </a:r>
            <a:r>
              <a:rPr lang="en-US" sz="2000" dirty="0">
                <a:solidFill>
                  <a:srgbClr val="1F497D"/>
                </a:solidFill>
                <a:latin typeface="Cambria Math" panose="02040503050406030204" pitchFamily="18" charset="0"/>
                <a:ea typeface="Cambria Math" panose="02040503050406030204" pitchFamily="18" charset="0"/>
              </a:rPr>
              <a:t>$2294 </a:t>
            </a:r>
            <a:r>
              <a:rPr lang="en-US" sz="2000" dirty="0">
                <a:solidFill>
                  <a:srgbClr val="1F497D"/>
                </a:solidFill>
                <a:ea typeface="Cambria Math" panose="02040503050406030204" pitchFamily="18" charset="0"/>
              </a:rPr>
              <a:t>million.</a:t>
            </a:r>
          </a:p>
          <a:p>
            <a:pPr marL="457200" indent="-457200" algn="just">
              <a:buFont typeface="+mj-lt"/>
              <a:buAutoNum type="alphaLcPeriod"/>
            </a:pPr>
            <a:r>
              <a:rPr lang="en-US" sz="2000" dirty="0">
                <a:solidFill>
                  <a:srgbClr val="1F497D"/>
                </a:solidFill>
                <a:ea typeface="Cambria Math" panose="02040503050406030204" pitchFamily="18" charset="0"/>
              </a:rPr>
              <a:t>To find the sales in June, look at the bar for June and read over to the left. Doing this gives an answer of </a:t>
            </a:r>
            <a:r>
              <a:rPr lang="en-US" sz="2000" dirty="0">
                <a:solidFill>
                  <a:srgbClr val="1F497D"/>
                </a:solidFill>
                <a:latin typeface="Cambria Math" panose="02040503050406030204" pitchFamily="18" charset="0"/>
                <a:ea typeface="Cambria Math" panose="02040503050406030204" pitchFamily="18" charset="0"/>
              </a:rPr>
              <a:t>$1095</a:t>
            </a:r>
            <a:r>
              <a:rPr lang="en-US" sz="2000" dirty="0">
                <a:solidFill>
                  <a:srgbClr val="1F497D"/>
                </a:solidFill>
                <a:ea typeface="Cambria Math" panose="02040503050406030204" pitchFamily="18" charset="0"/>
              </a:rPr>
              <a:t> million.</a:t>
            </a:r>
          </a:p>
          <a:p>
            <a:pPr marL="457200" indent="-457200" algn="just">
              <a:buFont typeface="+mj-lt"/>
              <a:buAutoNum type="alphaLcPeriod"/>
            </a:pPr>
            <a:r>
              <a:rPr lang="en-US" sz="2000" dirty="0">
                <a:solidFill>
                  <a:srgbClr val="1F497D"/>
                </a:solidFill>
                <a:ea typeface="Cambria Math" panose="02040503050406030204" pitchFamily="18" charset="0"/>
              </a:rPr>
              <a:t>To determine the amount of increase in sales from April to May, first read the sales for April </a:t>
            </a:r>
            <a:r>
              <a:rPr lang="en-US" sz="2000" dirty="0">
                <a:solidFill>
                  <a:srgbClr val="1F497D"/>
                </a:solidFill>
                <a:latin typeface="Cambria Math" panose="02040503050406030204" pitchFamily="18" charset="0"/>
                <a:ea typeface="Cambria Math" panose="02040503050406030204" pitchFamily="18" charset="0"/>
              </a:rPr>
              <a:t>($918 </a:t>
            </a:r>
            <a:r>
              <a:rPr lang="en-US" sz="2000" dirty="0">
                <a:solidFill>
                  <a:srgbClr val="1F497D"/>
                </a:solidFill>
                <a:ea typeface="Cambria Math" panose="02040503050406030204" pitchFamily="18" charset="0"/>
              </a:rPr>
              <a:t>million</a:t>
            </a:r>
            <a:r>
              <a:rPr lang="en-US" sz="2000" dirty="0">
                <a:solidFill>
                  <a:srgbClr val="1F497D"/>
                </a:solidFill>
                <a:latin typeface="Cambria Math" panose="02040503050406030204" pitchFamily="18" charset="0"/>
                <a:ea typeface="Cambria Math" panose="02040503050406030204" pitchFamily="18" charset="0"/>
              </a:rPr>
              <a:t>). Then read the sales for May ($1087 </a:t>
            </a:r>
            <a:r>
              <a:rPr lang="en-US" sz="2000" dirty="0">
                <a:solidFill>
                  <a:srgbClr val="1F497D"/>
                </a:solidFill>
                <a:ea typeface="Cambria Math" panose="02040503050406030204" pitchFamily="18" charset="0"/>
              </a:rPr>
              <a:t>million</a:t>
            </a:r>
            <a:r>
              <a:rPr lang="en-US" sz="2000" dirty="0">
                <a:solidFill>
                  <a:srgbClr val="1F497D"/>
                </a:solidFill>
                <a:latin typeface="Cambria Math" panose="02040503050406030204" pitchFamily="18" charset="0"/>
                <a:ea typeface="Cambria Math" panose="02040503050406030204" pitchFamily="18" charset="0"/>
              </a:rPr>
              <a:t>). </a:t>
            </a:r>
            <a:r>
              <a:rPr lang="en-US" sz="2000" dirty="0">
                <a:solidFill>
                  <a:srgbClr val="1F497D"/>
                </a:solidFill>
                <a:ea typeface="Cambria Math" panose="02040503050406030204" pitchFamily="18" charset="0"/>
              </a:rPr>
              <a:t>Subtracting April sales from May sales gives a difference of </a:t>
            </a:r>
            <a:r>
              <a:rPr lang="en-US" sz="2000" dirty="0">
                <a:solidFill>
                  <a:srgbClr val="1F497D"/>
                </a:solidFill>
                <a:latin typeface="Cambria Math" panose="02040503050406030204" pitchFamily="18" charset="0"/>
                <a:ea typeface="Cambria Math" panose="02040503050406030204" pitchFamily="18" charset="0"/>
              </a:rPr>
              <a:t>$169 </a:t>
            </a:r>
            <a:r>
              <a:rPr lang="en-US" sz="2000" dirty="0">
                <a:solidFill>
                  <a:srgbClr val="1F497D"/>
                </a:solidFill>
                <a:ea typeface="Cambria Math" panose="02040503050406030204" pitchFamily="18" charset="0"/>
              </a:rPr>
              <a:t>million.</a:t>
            </a:r>
            <a:endParaRPr sz="2800" dirty="0">
              <a:solidFill>
                <a:srgbClr val="1F497D"/>
              </a:solidFill>
            </a:endParaRPr>
          </a:p>
        </p:txBody>
      </p:sp>
      <p:graphicFrame>
        <p:nvGraphicFramePr>
          <p:cNvPr id="7" name="Object 6">
            <a:extLst>
              <a:ext uri="{FF2B5EF4-FFF2-40B4-BE49-F238E27FC236}">
                <a16:creationId xmlns:a16="http://schemas.microsoft.com/office/drawing/2014/main" id="{768C9ABB-AB1C-40EF-82CE-6990895CE78E}"/>
              </a:ext>
            </a:extLst>
          </p:cNvPr>
          <p:cNvGraphicFramePr>
            <a:graphicFrameLocks noChangeAspect="1"/>
          </p:cNvGraphicFramePr>
          <p:nvPr>
            <p:extLst>
              <p:ext uri="{D42A27DB-BD31-4B8C-83A1-F6EECF244321}">
                <p14:modId xmlns:p14="http://schemas.microsoft.com/office/powerpoint/2010/main" val="2565543767"/>
              </p:ext>
            </p:extLst>
          </p:nvPr>
        </p:nvGraphicFramePr>
        <p:xfrm>
          <a:off x="1524000" y="5689013"/>
          <a:ext cx="5943600" cy="279400"/>
        </p:xfrm>
        <a:graphic>
          <a:graphicData uri="http://schemas.openxmlformats.org/presentationml/2006/ole">
            <mc:AlternateContent xmlns:mc="http://schemas.openxmlformats.org/markup-compatibility/2006">
              <mc:Choice xmlns:v="urn:schemas-microsoft-com:vml" Requires="v">
                <p:oleObj name="Equation" r:id="rId2" imgW="5943600" imgH="279360" progId="Equation.DSMT4">
                  <p:embed/>
                </p:oleObj>
              </mc:Choice>
              <mc:Fallback>
                <p:oleObj name="Equation" r:id="rId2" imgW="5943600" imgH="279360" progId="Equation.DSMT4">
                  <p:embed/>
                  <p:pic>
                    <p:nvPicPr>
                      <p:cNvPr id="0" name=""/>
                      <p:cNvPicPr/>
                      <p:nvPr/>
                    </p:nvPicPr>
                    <p:blipFill>
                      <a:blip r:embed="rId3"/>
                      <a:stretch>
                        <a:fillRect/>
                      </a:stretch>
                    </p:blipFill>
                    <p:spPr>
                      <a:xfrm>
                        <a:off x="1524000" y="5689013"/>
                        <a:ext cx="5943600" cy="279400"/>
                      </a:xfrm>
                      <a:prstGeom prst="rect">
                        <a:avLst/>
                      </a:prstGeom>
                    </p:spPr>
                  </p:pic>
                </p:oleObj>
              </mc:Fallback>
            </mc:AlternateContent>
          </a:graphicData>
        </a:graphic>
      </p:graphicFrame>
    </p:spTree>
    <p:extLst>
      <p:ext uri="{BB962C8B-B14F-4D97-AF65-F5344CB8AC3E}">
        <p14:creationId xmlns:p14="http://schemas.microsoft.com/office/powerpoint/2010/main" val="4130295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Example 2: Reading a Pictograph</a:t>
            </a:r>
          </a:p>
        </p:txBody>
      </p:sp>
      <p:sp>
        <p:nvSpPr>
          <p:cNvPr id="3" name="Text Placeholder 2"/>
          <p:cNvSpPr>
            <a:spLocks noGrp="1"/>
          </p:cNvSpPr>
          <p:nvPr>
            <p:ph type="body" sz="quarter" idx="10"/>
          </p:nvPr>
        </p:nvSpPr>
        <p:spPr/>
        <p:txBody>
          <a:bodyPr>
            <a:normAutofit/>
          </a:bodyPr>
          <a:lstStyle/>
          <a:p>
            <a:pPr algn="just">
              <a:defRPr sz="2800"/>
            </a:pPr>
            <a:r>
              <a:rPr lang="en-US" sz="2000" dirty="0"/>
              <a:t>Answer the following questions based on the following pictograph. Of the courses shown here,</a:t>
            </a:r>
          </a:p>
          <a:p>
            <a:pPr>
              <a:defRPr sz="2800"/>
            </a:pPr>
            <a:endParaRPr sz="2800" dirty="0"/>
          </a:p>
        </p:txBody>
      </p:sp>
      <p:pic>
        <p:nvPicPr>
          <p:cNvPr id="6" name="Picture 5">
            <a:extLst>
              <a:ext uri="{FF2B5EF4-FFF2-40B4-BE49-F238E27FC236}">
                <a16:creationId xmlns:a16="http://schemas.microsoft.com/office/drawing/2014/main" id="{E0AF8BF9-09B0-49A8-9A61-40E5E3EF616C}"/>
              </a:ext>
            </a:extLst>
          </p:cNvPr>
          <p:cNvPicPr>
            <a:picLocks noChangeAspect="1"/>
          </p:cNvPicPr>
          <p:nvPr/>
        </p:nvPicPr>
        <p:blipFill>
          <a:blip r:embed="rId2"/>
          <a:stretch>
            <a:fillRect/>
          </a:stretch>
        </p:blipFill>
        <p:spPr>
          <a:xfrm>
            <a:off x="433754" y="1752600"/>
            <a:ext cx="4085714" cy="3971429"/>
          </a:xfrm>
          <a:prstGeom prst="rect">
            <a:avLst/>
          </a:prstGeom>
        </p:spPr>
      </p:pic>
      <p:sp>
        <p:nvSpPr>
          <p:cNvPr id="7" name="TextBox 6">
            <a:extLst>
              <a:ext uri="{FF2B5EF4-FFF2-40B4-BE49-F238E27FC236}">
                <a16:creationId xmlns:a16="http://schemas.microsoft.com/office/drawing/2014/main" id="{51D621EB-75B5-44BE-8FF3-2329E173BA6F}"/>
              </a:ext>
            </a:extLst>
          </p:cNvPr>
          <p:cNvSpPr txBox="1"/>
          <p:nvPr/>
        </p:nvSpPr>
        <p:spPr>
          <a:xfrm>
            <a:off x="4706926" y="1600200"/>
            <a:ext cx="3979874" cy="5509200"/>
          </a:xfrm>
          <a:prstGeom prst="rect">
            <a:avLst/>
          </a:prstGeom>
          <a:noFill/>
        </p:spPr>
        <p:txBody>
          <a:bodyPr wrap="square" rtlCol="0">
            <a:spAutoFit/>
          </a:bodyPr>
          <a:lstStyle/>
          <a:p>
            <a:pPr marL="342900" indent="-342900">
              <a:buFont typeface="+mj-lt"/>
              <a:buAutoNum type="alphaLcPeriod"/>
            </a:pPr>
            <a:r>
              <a:rPr lang="en-US" sz="2000" dirty="0"/>
              <a:t>Which college had the lowest average attendance?</a:t>
            </a:r>
          </a:p>
          <a:p>
            <a:pPr marL="342900" indent="-342900">
              <a:buFont typeface="+mj-lt"/>
              <a:buAutoNum type="alphaLcPeriod"/>
            </a:pPr>
            <a:r>
              <a:rPr lang="en-US" sz="2000" dirty="0"/>
              <a:t>Which college had the highest average attendance?</a:t>
            </a:r>
          </a:p>
          <a:p>
            <a:pPr marL="342900" indent="-342900">
              <a:buFont typeface="+mj-lt"/>
              <a:buAutoNum type="alphaLcPeriod"/>
            </a:pPr>
            <a:r>
              <a:rPr lang="en-US" sz="2000" dirty="0"/>
              <a:t>What was the average attendance for Nebraska?</a:t>
            </a:r>
          </a:p>
          <a:p>
            <a:pPr marL="342900" indent="-342900" algn="just">
              <a:buFont typeface="+mj-lt"/>
              <a:buAutoNum type="alphaLcPeriod"/>
            </a:pPr>
            <a:r>
              <a:rPr lang="en-US" sz="2000" dirty="0"/>
              <a:t>​</a:t>
            </a:r>
            <a:r>
              <a:rPr lang="en-US" sz="2000" dirty="0" err="1"/>
              <a:t>Handson</a:t>
            </a:r>
            <a:r>
              <a:rPr lang="en-US" sz="2000" dirty="0"/>
              <a:t> Foods is supplying hot dogs to the Clemson, Alabama, and Florida State football games on Saturday. If they are supplying one hot dog for each attendee based on the 2017 average attendance, how many hot dogs will they be supplying?</a:t>
            </a:r>
          </a:p>
          <a:p>
            <a:endParaRPr lang="en-US" sz="3200" dirty="0"/>
          </a:p>
          <a:p>
            <a:pPr marL="342900" indent="-342900">
              <a:buFont typeface="+mj-lt"/>
              <a:buAutoNum type="alphaLcPeriod"/>
            </a:pPr>
            <a:endParaRPr lang="en-US" sz="2000" dirty="0"/>
          </a:p>
          <a:p>
            <a:pPr marL="342900" indent="-342900">
              <a:buFont typeface="+mj-lt"/>
              <a:buAutoNum type="alphaLcPeriod"/>
            </a:pPr>
            <a:endParaRPr lang="en-US" sz="2000" dirty="0"/>
          </a:p>
        </p:txBody>
      </p:sp>
    </p:spTree>
    <p:extLst>
      <p:ext uri="{BB962C8B-B14F-4D97-AF65-F5344CB8AC3E}">
        <p14:creationId xmlns:p14="http://schemas.microsoft.com/office/powerpoint/2010/main" val="2810305355"/>
      </p:ext>
    </p:extLst>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626</TotalTime>
  <Words>1189</Words>
  <Application>Microsoft Office PowerPoint</Application>
  <PresentationFormat>On-screen Show (4:3)</PresentationFormat>
  <Paragraphs>98</Paragraphs>
  <Slides>15</Slides>
  <Notes>0</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15</vt:i4>
      </vt:variant>
    </vt:vector>
  </HeadingPairs>
  <TitlesOfParts>
    <vt:vector size="21" baseType="lpstr">
      <vt:lpstr>Cambria Math</vt:lpstr>
      <vt:lpstr>Courier New</vt:lpstr>
      <vt:lpstr>Calibri</vt:lpstr>
      <vt:lpstr>Arial</vt:lpstr>
      <vt:lpstr>Office Theme</vt:lpstr>
      <vt:lpstr>Equation</vt:lpstr>
      <vt:lpstr>Section 11.R.1</vt:lpstr>
      <vt:lpstr>Definition: Four Types of Graphs and Their Purposes</vt:lpstr>
      <vt:lpstr>Definition: Four Types of Graphs and Their Purposes</vt:lpstr>
      <vt:lpstr>Definition: Four Types of Graphs and Their Purposes</vt:lpstr>
      <vt:lpstr>Definition: Four Types of Graphs and Their Purposes</vt:lpstr>
      <vt:lpstr>Properties of Graphs</vt:lpstr>
      <vt:lpstr>Example 1: Reading a Bar Graph</vt:lpstr>
      <vt:lpstr>Example 1: Reading a Bar Graph (cont.)</vt:lpstr>
      <vt:lpstr>Example 2: Reading a Pictograph</vt:lpstr>
      <vt:lpstr>Example 2: Reading a Pictograph (cont.)</vt:lpstr>
      <vt:lpstr>Example 2: Reading a Pictograph (cont.)</vt:lpstr>
      <vt:lpstr>Example 3: Reading a Circle Graph</vt:lpstr>
      <vt:lpstr>Example 3: Reading a Circle Graph (cont.)</vt:lpstr>
      <vt:lpstr>Example 4: Reading a Line Graph</vt:lpstr>
      <vt:lpstr>Example 4: Reading a Line Graph (cont.)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Viewing Life Mathematically Plus Integrated Review, 2nd Edition</dc:title>
  <dc:creator>Hawkes Learning</dc:creator>
  <cp:lastModifiedBy>Jolie Even</cp:lastModifiedBy>
  <cp:revision>131</cp:revision>
  <dcterms:created xsi:type="dcterms:W3CDTF">2013-04-26T14:43:13Z</dcterms:created>
  <dcterms:modified xsi:type="dcterms:W3CDTF">2024-07-23T19:19:55Z</dcterms:modified>
</cp:coreProperties>
</file>