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61" r:id="rId3"/>
    <p:sldId id="262" r:id="rId4"/>
    <p:sldId id="263" r:id="rId5"/>
    <p:sldId id="265" r:id="rId6"/>
    <p:sldId id="266" r:id="rId7"/>
    <p:sldId id="274" r:id="rId8"/>
    <p:sldId id="268" r:id="rId9"/>
    <p:sldId id="269" r:id="rId10"/>
    <p:sldId id="275" r:id="rId11"/>
    <p:sldId id="271" r:id="rId12"/>
    <p:sldId id="27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000000"/>
    <a:srgbClr val="FFFFFF"/>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55" autoAdjust="0"/>
    <p:restoredTop sz="94660"/>
  </p:normalViewPr>
  <p:slideViewPr>
    <p:cSldViewPr>
      <p:cViewPr varScale="1">
        <p:scale>
          <a:sx n="111" d="100"/>
          <a:sy n="111" d="100"/>
        </p:scale>
        <p:origin x="183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61756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0EC3E-9A4E-42C6-82F2-CA00E0A2E902}" type="datetimeFigureOut">
              <a:rPr lang="en-US" smtClean="0"/>
              <a:pPr/>
              <a:t>7/23/2024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18812-A9D5-41A1-9B95-DD506E034725}" type="slidenum">
              <a:rPr lang="en-US" smtClean="0"/>
              <a:pPr/>
              <a:t>‹#›</a:t>
            </a:fld>
            <a:endParaRPr lang="en-US" dirty="0"/>
          </a:p>
        </p:txBody>
      </p:sp>
    </p:spTree>
    <p:extLst>
      <p:ext uri="{BB962C8B-B14F-4D97-AF65-F5344CB8AC3E}">
        <p14:creationId xmlns:p14="http://schemas.microsoft.com/office/powerpoint/2010/main" val="376375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FEB1BA8-9B8F-4774-BD78-3D96BEA44E46}" type="datetimeFigureOut">
              <a:rPr lang="en-US"/>
              <a:pPr>
                <a:defRPr/>
              </a:pPr>
              <a:t>7/23/2024</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CB544B9-66D1-40EF-BA93-FE3722CAC7A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92CE5F3-1408-4E75-A3FB-0573511BF65D}" type="datetimeFigureOut">
              <a:rPr lang="en-US"/>
              <a:pPr>
                <a:defRPr/>
              </a:pPr>
              <a:t>7/23/2024</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7F1D6C-3481-46CF-AEEF-DBA26206C8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44963"/>
          </a:xfrm>
          <a:prstGeom prst="rect">
            <a:avLst/>
          </a:prstGeom>
        </p:spPr>
        <p:txBody>
          <a:bodyPr/>
          <a:lstStyle/>
          <a:p>
            <a:pPr lvl="0"/>
            <a:endParaRPr lang="en-US" noProof="0"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3F586DF-205F-497C-BFD2-191FB97B9E8A}" type="datetimeFigureOut">
              <a:rPr lang="en-US"/>
              <a:pPr>
                <a:defRPr/>
              </a:pPr>
              <a:t>7/23/2024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34F99DA-10F8-410B-8692-6E1C87D870F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9954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29088"/>
            <a:ext cx="4038600" cy="1997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CE9E07-03DE-4B62-8A3A-DE3B05AE7C6C}" type="datetimeFigureOut">
              <a:rPr lang="en-US"/>
              <a:pPr>
                <a:defRPr/>
              </a:pPr>
              <a:t>7/23/2024</a:t>
            </a:fld>
            <a:endParaRPr lang="en-US" dirty="0"/>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8"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21896D-B40E-4FCB-BD8E-E99E0491775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8.wmf"/><Relationship Id="rId18" Type="http://schemas.openxmlformats.org/officeDocument/2006/relationships/oleObject" Target="../embeddings/oleObject9.bin"/><Relationship Id="rId26" Type="http://schemas.openxmlformats.org/officeDocument/2006/relationships/oleObject" Target="../embeddings/oleObject13.bin"/><Relationship Id="rId3" Type="http://schemas.openxmlformats.org/officeDocument/2006/relationships/image" Target="../media/image3.wmf"/><Relationship Id="rId21" Type="http://schemas.openxmlformats.org/officeDocument/2006/relationships/image" Target="../media/image12.wmf"/><Relationship Id="rId7" Type="http://schemas.openxmlformats.org/officeDocument/2006/relationships/image" Target="../media/image5.wmf"/><Relationship Id="rId12" Type="http://schemas.openxmlformats.org/officeDocument/2006/relationships/oleObject" Target="../embeddings/oleObject6.bin"/><Relationship Id="rId17" Type="http://schemas.openxmlformats.org/officeDocument/2006/relationships/image" Target="../media/image10.wmf"/><Relationship Id="rId25" Type="http://schemas.openxmlformats.org/officeDocument/2006/relationships/image" Target="../media/image14.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6.wmf"/><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7.wmf"/><Relationship Id="rId24" Type="http://schemas.openxmlformats.org/officeDocument/2006/relationships/oleObject" Target="../embeddings/oleObject12.bin"/><Relationship Id="rId5" Type="http://schemas.openxmlformats.org/officeDocument/2006/relationships/image" Target="../media/image4.wmf"/><Relationship Id="rId15" Type="http://schemas.openxmlformats.org/officeDocument/2006/relationships/image" Target="../media/image9.wmf"/><Relationship Id="rId23" Type="http://schemas.openxmlformats.org/officeDocument/2006/relationships/image" Target="../media/image13.wmf"/><Relationship Id="rId28" Type="http://schemas.openxmlformats.org/officeDocument/2006/relationships/oleObject" Target="../embeddings/oleObject14.bin"/><Relationship Id="rId10" Type="http://schemas.openxmlformats.org/officeDocument/2006/relationships/oleObject" Target="../embeddings/oleObject5.bin"/><Relationship Id="rId19" Type="http://schemas.openxmlformats.org/officeDocument/2006/relationships/image" Target="../media/image11.wmf"/><Relationship Id="rId4" Type="http://schemas.openxmlformats.org/officeDocument/2006/relationships/oleObject" Target="../embeddings/oleObject2.bin"/><Relationship Id="rId9" Type="http://schemas.openxmlformats.org/officeDocument/2006/relationships/image" Target="../media/image6.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Constructing Graphs from Databases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Constructing a Circle Graph (cont.)</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480230020"/>
              </p:ext>
            </p:extLst>
          </p:nvPr>
        </p:nvGraphicFramePr>
        <p:xfrm>
          <a:off x="1524000" y="2590800"/>
          <a:ext cx="6096000" cy="2773628"/>
        </p:xfrm>
        <a:graphic>
          <a:graphicData uri="http://schemas.openxmlformats.org/drawingml/2006/table">
            <a:tbl>
              <a:tblPr bandRow="1">
                <a:tableStyleId>{5C22544A-7EE6-4342-B048-85BDC9FD1C3A}</a:tableStyleId>
              </a:tblPr>
              <a:tblGrid>
                <a:gridCol w="20574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5"/>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6"/>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defRPr/>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7"/>
                  </a:ext>
                </a:extLst>
              </a:tr>
            </a:tbl>
          </a:graphicData>
        </a:graphic>
      </p:graphicFrame>
      <p:graphicFrame>
        <p:nvGraphicFramePr>
          <p:cNvPr id="25608" name="Object 8"/>
          <p:cNvGraphicFramePr>
            <a:graphicFrameLocks noChangeAspect="1"/>
          </p:cNvGraphicFramePr>
          <p:nvPr>
            <p:extLst>
              <p:ext uri="{D42A27DB-BD31-4B8C-83A1-F6EECF244321}">
                <p14:modId xmlns:p14="http://schemas.microsoft.com/office/powerpoint/2010/main" val="2650011988"/>
              </p:ext>
            </p:extLst>
          </p:nvPr>
        </p:nvGraphicFramePr>
        <p:xfrm>
          <a:off x="3759200" y="2667000"/>
          <a:ext cx="2882900" cy="241300"/>
        </p:xfrm>
        <a:graphic>
          <a:graphicData uri="http://schemas.openxmlformats.org/presentationml/2006/ole">
            <mc:AlternateContent xmlns:mc="http://schemas.openxmlformats.org/markup-compatibility/2006">
              <mc:Choice xmlns:v="urn:schemas-microsoft-com:vml" Requires="v">
                <p:oleObj name="Equation" r:id="rId2" imgW="2882880" imgH="241200" progId="Equation.DSMT4">
                  <p:embed/>
                </p:oleObj>
              </mc:Choice>
              <mc:Fallback>
                <p:oleObj name="Equation" r:id="rId2" imgW="2882880" imgH="241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9200" y="2667000"/>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9" name="Object 9"/>
          <p:cNvGraphicFramePr>
            <a:graphicFrameLocks noChangeAspect="1"/>
          </p:cNvGraphicFramePr>
          <p:nvPr>
            <p:extLst>
              <p:ext uri="{D42A27DB-BD31-4B8C-83A1-F6EECF244321}">
                <p14:modId xmlns:p14="http://schemas.microsoft.com/office/powerpoint/2010/main" val="2597380857"/>
              </p:ext>
            </p:extLst>
          </p:nvPr>
        </p:nvGraphicFramePr>
        <p:xfrm>
          <a:off x="6807200" y="2667000"/>
          <a:ext cx="584200" cy="241300"/>
        </p:xfrm>
        <a:graphic>
          <a:graphicData uri="http://schemas.openxmlformats.org/presentationml/2006/ole">
            <mc:AlternateContent xmlns:mc="http://schemas.openxmlformats.org/markup-compatibility/2006">
              <mc:Choice xmlns:v="urn:schemas-microsoft-com:vml" Requires="v">
                <p:oleObj name="Equation" r:id="rId4" imgW="583920" imgH="241200" progId="Equation.DSMT4">
                  <p:embed/>
                </p:oleObj>
              </mc:Choice>
              <mc:Fallback>
                <p:oleObj name="Equation" r:id="rId4" imgW="583920" imgH="241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7200" y="2667000"/>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0" name="Object 10"/>
          <p:cNvGraphicFramePr>
            <a:graphicFrameLocks noChangeAspect="1"/>
          </p:cNvGraphicFramePr>
          <p:nvPr>
            <p:extLst>
              <p:ext uri="{D42A27DB-BD31-4B8C-83A1-F6EECF244321}">
                <p14:modId xmlns:p14="http://schemas.microsoft.com/office/powerpoint/2010/main" val="290676750"/>
              </p:ext>
            </p:extLst>
          </p:nvPr>
        </p:nvGraphicFramePr>
        <p:xfrm>
          <a:off x="3733800" y="3048000"/>
          <a:ext cx="2882900" cy="241300"/>
        </p:xfrm>
        <a:graphic>
          <a:graphicData uri="http://schemas.openxmlformats.org/presentationml/2006/ole">
            <mc:AlternateContent xmlns:mc="http://schemas.openxmlformats.org/markup-compatibility/2006">
              <mc:Choice xmlns:v="urn:schemas-microsoft-com:vml" Requires="v">
                <p:oleObj name="Equation" r:id="rId6" imgW="2882880" imgH="241200" progId="Equation.DSMT4">
                  <p:embed/>
                </p:oleObj>
              </mc:Choice>
              <mc:Fallback>
                <p:oleObj name="Equation" r:id="rId6" imgW="2882880" imgH="241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3048000"/>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2" name="Object 12"/>
          <p:cNvGraphicFramePr>
            <a:graphicFrameLocks noChangeAspect="1"/>
          </p:cNvGraphicFramePr>
          <p:nvPr>
            <p:extLst>
              <p:ext uri="{D42A27DB-BD31-4B8C-83A1-F6EECF244321}">
                <p14:modId xmlns:p14="http://schemas.microsoft.com/office/powerpoint/2010/main" val="2061204060"/>
              </p:ext>
            </p:extLst>
          </p:nvPr>
        </p:nvGraphicFramePr>
        <p:xfrm>
          <a:off x="6807200" y="3048000"/>
          <a:ext cx="584200" cy="241300"/>
        </p:xfrm>
        <a:graphic>
          <a:graphicData uri="http://schemas.openxmlformats.org/presentationml/2006/ole">
            <mc:AlternateContent xmlns:mc="http://schemas.openxmlformats.org/markup-compatibility/2006">
              <mc:Choice xmlns:v="urn:schemas-microsoft-com:vml" Requires="v">
                <p:oleObj name="Equation" r:id="rId8" imgW="583920" imgH="241200" progId="Equation.DSMT4">
                  <p:embed/>
                </p:oleObj>
              </mc:Choice>
              <mc:Fallback>
                <p:oleObj name="Equation" r:id="rId8" imgW="583920" imgH="241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07200" y="3048000"/>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3" name="Object 13"/>
          <p:cNvGraphicFramePr>
            <a:graphicFrameLocks noChangeAspect="1"/>
          </p:cNvGraphicFramePr>
          <p:nvPr>
            <p:extLst>
              <p:ext uri="{D42A27DB-BD31-4B8C-83A1-F6EECF244321}">
                <p14:modId xmlns:p14="http://schemas.microsoft.com/office/powerpoint/2010/main" val="2545615809"/>
              </p:ext>
            </p:extLst>
          </p:nvPr>
        </p:nvGraphicFramePr>
        <p:xfrm>
          <a:off x="3725411" y="3505200"/>
          <a:ext cx="2895600" cy="241300"/>
        </p:xfrm>
        <a:graphic>
          <a:graphicData uri="http://schemas.openxmlformats.org/presentationml/2006/ole">
            <mc:AlternateContent xmlns:mc="http://schemas.openxmlformats.org/markup-compatibility/2006">
              <mc:Choice xmlns:v="urn:schemas-microsoft-com:vml" Requires="v">
                <p:oleObj name="Equation" r:id="rId10" imgW="2895480" imgH="241200" progId="Equation.DSMT4">
                  <p:embed/>
                </p:oleObj>
              </mc:Choice>
              <mc:Fallback>
                <p:oleObj name="Equation" r:id="rId10" imgW="2895480" imgH="241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25411" y="3505200"/>
                        <a:ext cx="2895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4" name="Object 14"/>
          <p:cNvGraphicFramePr>
            <a:graphicFrameLocks noChangeAspect="1"/>
          </p:cNvGraphicFramePr>
          <p:nvPr>
            <p:extLst>
              <p:ext uri="{D42A27DB-BD31-4B8C-83A1-F6EECF244321}">
                <p14:modId xmlns:p14="http://schemas.microsoft.com/office/powerpoint/2010/main" val="1070205636"/>
              </p:ext>
            </p:extLst>
          </p:nvPr>
        </p:nvGraphicFramePr>
        <p:xfrm>
          <a:off x="6807200" y="3500889"/>
          <a:ext cx="584200" cy="241300"/>
        </p:xfrm>
        <a:graphic>
          <a:graphicData uri="http://schemas.openxmlformats.org/presentationml/2006/ole">
            <mc:AlternateContent xmlns:mc="http://schemas.openxmlformats.org/markup-compatibility/2006">
              <mc:Choice xmlns:v="urn:schemas-microsoft-com:vml" Requires="v">
                <p:oleObj name="Equation" r:id="rId12" imgW="583920" imgH="241200" progId="Equation.DSMT4">
                  <p:embed/>
                </p:oleObj>
              </mc:Choice>
              <mc:Fallback>
                <p:oleObj name="Equation" r:id="rId12" imgW="583920" imgH="2412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07200" y="3500889"/>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9" name="Object 19"/>
          <p:cNvGraphicFramePr>
            <a:graphicFrameLocks noChangeAspect="1"/>
          </p:cNvGraphicFramePr>
          <p:nvPr>
            <p:extLst>
              <p:ext uri="{D42A27DB-BD31-4B8C-83A1-F6EECF244321}">
                <p14:modId xmlns:p14="http://schemas.microsoft.com/office/powerpoint/2010/main" val="748730986"/>
              </p:ext>
            </p:extLst>
          </p:nvPr>
        </p:nvGraphicFramePr>
        <p:xfrm>
          <a:off x="3708633" y="3886200"/>
          <a:ext cx="2755900" cy="241300"/>
        </p:xfrm>
        <a:graphic>
          <a:graphicData uri="http://schemas.openxmlformats.org/presentationml/2006/ole">
            <mc:AlternateContent xmlns:mc="http://schemas.openxmlformats.org/markup-compatibility/2006">
              <mc:Choice xmlns:v="urn:schemas-microsoft-com:vml" Requires="v">
                <p:oleObj name="Equation" r:id="rId14" imgW="2755800" imgH="241200" progId="Equation.DSMT4">
                  <p:embed/>
                </p:oleObj>
              </mc:Choice>
              <mc:Fallback>
                <p:oleObj name="Equation" r:id="rId14" imgW="2755800" imgH="2412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08633" y="3886200"/>
                        <a:ext cx="2755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0" name="Object 20"/>
          <p:cNvGraphicFramePr>
            <a:graphicFrameLocks noChangeAspect="1"/>
          </p:cNvGraphicFramePr>
          <p:nvPr>
            <p:extLst>
              <p:ext uri="{D42A27DB-BD31-4B8C-83A1-F6EECF244321}">
                <p14:modId xmlns:p14="http://schemas.microsoft.com/office/powerpoint/2010/main" val="4255367900"/>
              </p:ext>
            </p:extLst>
          </p:nvPr>
        </p:nvGraphicFramePr>
        <p:xfrm>
          <a:off x="6934200" y="3886200"/>
          <a:ext cx="457200" cy="241300"/>
        </p:xfrm>
        <a:graphic>
          <a:graphicData uri="http://schemas.openxmlformats.org/presentationml/2006/ole">
            <mc:AlternateContent xmlns:mc="http://schemas.openxmlformats.org/markup-compatibility/2006">
              <mc:Choice xmlns:v="urn:schemas-microsoft-com:vml" Requires="v">
                <p:oleObj name="Equation" r:id="rId16" imgW="457200" imgH="241200" progId="Equation.DSMT4">
                  <p:embed/>
                </p:oleObj>
              </mc:Choice>
              <mc:Fallback>
                <p:oleObj name="Equation" r:id="rId16" imgW="457200" imgH="241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934200" y="3886200"/>
                        <a:ext cx="457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1" name="Object 21"/>
          <p:cNvGraphicFramePr>
            <a:graphicFrameLocks noChangeAspect="1"/>
          </p:cNvGraphicFramePr>
          <p:nvPr>
            <p:extLst>
              <p:ext uri="{D42A27DB-BD31-4B8C-83A1-F6EECF244321}">
                <p14:modId xmlns:p14="http://schemas.microsoft.com/office/powerpoint/2010/main" val="4080831462"/>
              </p:ext>
            </p:extLst>
          </p:nvPr>
        </p:nvGraphicFramePr>
        <p:xfrm>
          <a:off x="3699545" y="4267200"/>
          <a:ext cx="2908300" cy="241300"/>
        </p:xfrm>
        <a:graphic>
          <a:graphicData uri="http://schemas.openxmlformats.org/presentationml/2006/ole">
            <mc:AlternateContent xmlns:mc="http://schemas.openxmlformats.org/markup-compatibility/2006">
              <mc:Choice xmlns:v="urn:schemas-microsoft-com:vml" Requires="v">
                <p:oleObj name="Equation" r:id="rId18" imgW="2908080" imgH="241200" progId="Equation.DSMT4">
                  <p:embed/>
                </p:oleObj>
              </mc:Choice>
              <mc:Fallback>
                <p:oleObj name="Equation" r:id="rId18" imgW="2908080" imgH="24120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99545" y="4267200"/>
                        <a:ext cx="2908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2" name="Object 22"/>
          <p:cNvGraphicFramePr>
            <a:graphicFrameLocks noChangeAspect="1"/>
          </p:cNvGraphicFramePr>
          <p:nvPr>
            <p:extLst>
              <p:ext uri="{D42A27DB-BD31-4B8C-83A1-F6EECF244321}">
                <p14:modId xmlns:p14="http://schemas.microsoft.com/office/powerpoint/2010/main" val="523021652"/>
              </p:ext>
            </p:extLst>
          </p:nvPr>
        </p:nvGraphicFramePr>
        <p:xfrm>
          <a:off x="6692900" y="4267200"/>
          <a:ext cx="698500" cy="241300"/>
        </p:xfrm>
        <a:graphic>
          <a:graphicData uri="http://schemas.openxmlformats.org/presentationml/2006/ole">
            <mc:AlternateContent xmlns:mc="http://schemas.openxmlformats.org/markup-compatibility/2006">
              <mc:Choice xmlns:v="urn:schemas-microsoft-com:vml" Requires="v">
                <p:oleObj name="Equation" r:id="rId20" imgW="698400" imgH="241200" progId="Equation.DSMT4">
                  <p:embed/>
                </p:oleObj>
              </mc:Choice>
              <mc:Fallback>
                <p:oleObj name="Equation" r:id="rId20" imgW="698400" imgH="2412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692900" y="4267200"/>
                        <a:ext cx="698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3" name="Object 23"/>
          <p:cNvGraphicFramePr>
            <a:graphicFrameLocks noChangeAspect="1"/>
          </p:cNvGraphicFramePr>
          <p:nvPr>
            <p:extLst>
              <p:ext uri="{D42A27DB-BD31-4B8C-83A1-F6EECF244321}">
                <p14:modId xmlns:p14="http://schemas.microsoft.com/office/powerpoint/2010/main" val="1567358061"/>
              </p:ext>
            </p:extLst>
          </p:nvPr>
        </p:nvGraphicFramePr>
        <p:xfrm>
          <a:off x="3665989" y="5092700"/>
          <a:ext cx="2781300" cy="241300"/>
        </p:xfrm>
        <a:graphic>
          <a:graphicData uri="http://schemas.openxmlformats.org/presentationml/2006/ole">
            <mc:AlternateContent xmlns:mc="http://schemas.openxmlformats.org/markup-compatibility/2006">
              <mc:Choice xmlns:v="urn:schemas-microsoft-com:vml" Requires="v">
                <p:oleObj name="Equation" r:id="rId22" imgW="2781000" imgH="241200" progId="Equation.DSMT4">
                  <p:embed/>
                </p:oleObj>
              </mc:Choice>
              <mc:Fallback>
                <p:oleObj name="Equation" r:id="rId22" imgW="2781000" imgH="24120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65989" y="5092700"/>
                        <a:ext cx="2781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4" name="Object 24"/>
          <p:cNvGraphicFramePr>
            <a:graphicFrameLocks noChangeAspect="1"/>
          </p:cNvGraphicFramePr>
          <p:nvPr>
            <p:extLst>
              <p:ext uri="{D42A27DB-BD31-4B8C-83A1-F6EECF244321}">
                <p14:modId xmlns:p14="http://schemas.microsoft.com/office/powerpoint/2010/main" val="3052883359"/>
              </p:ext>
            </p:extLst>
          </p:nvPr>
        </p:nvGraphicFramePr>
        <p:xfrm>
          <a:off x="6819900" y="5088622"/>
          <a:ext cx="571500" cy="228600"/>
        </p:xfrm>
        <a:graphic>
          <a:graphicData uri="http://schemas.openxmlformats.org/presentationml/2006/ole">
            <mc:AlternateContent xmlns:mc="http://schemas.openxmlformats.org/markup-compatibility/2006">
              <mc:Choice xmlns:v="urn:schemas-microsoft-com:vml" Requires="v">
                <p:oleObj name="Equation" r:id="rId24" imgW="571320" imgH="228600" progId="Equation.DSMT4">
                  <p:embed/>
                </p:oleObj>
              </mc:Choice>
              <mc:Fallback>
                <p:oleObj name="Equation" r:id="rId24" imgW="571320" imgH="22860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819900" y="5088622"/>
                        <a:ext cx="5715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5" name="Object 25"/>
          <p:cNvGraphicFramePr>
            <a:graphicFrameLocks noChangeAspect="1"/>
          </p:cNvGraphicFramePr>
          <p:nvPr>
            <p:extLst>
              <p:ext uri="{D42A27DB-BD31-4B8C-83A1-F6EECF244321}">
                <p14:modId xmlns:p14="http://schemas.microsoft.com/office/powerpoint/2010/main" val="1669091034"/>
              </p:ext>
            </p:extLst>
          </p:nvPr>
        </p:nvGraphicFramePr>
        <p:xfrm>
          <a:off x="3691622" y="4652278"/>
          <a:ext cx="2768600" cy="241300"/>
        </p:xfrm>
        <a:graphic>
          <a:graphicData uri="http://schemas.openxmlformats.org/presentationml/2006/ole">
            <mc:AlternateContent xmlns:mc="http://schemas.openxmlformats.org/markup-compatibility/2006">
              <mc:Choice xmlns:v="urn:schemas-microsoft-com:vml" Requires="v">
                <p:oleObj name="Equation" r:id="rId26" imgW="2768400" imgH="241200" progId="Equation.DSMT4">
                  <p:embed/>
                </p:oleObj>
              </mc:Choice>
              <mc:Fallback>
                <p:oleObj name="Equation" r:id="rId26" imgW="2768400" imgH="241200" progId="Equation.DSMT4">
                  <p:embed/>
                  <p:pic>
                    <p:nvPicPr>
                      <p:cNvPr id="0" name="Picture 2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691622" y="4652278"/>
                        <a:ext cx="2768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6" name="Object 26"/>
          <p:cNvGraphicFramePr>
            <a:graphicFrameLocks noChangeAspect="1"/>
          </p:cNvGraphicFramePr>
          <p:nvPr>
            <p:extLst>
              <p:ext uri="{D42A27DB-BD31-4B8C-83A1-F6EECF244321}">
                <p14:modId xmlns:p14="http://schemas.microsoft.com/office/powerpoint/2010/main" val="3255806754"/>
              </p:ext>
            </p:extLst>
          </p:nvPr>
        </p:nvGraphicFramePr>
        <p:xfrm>
          <a:off x="6845067" y="4643889"/>
          <a:ext cx="571500" cy="241300"/>
        </p:xfrm>
        <a:graphic>
          <a:graphicData uri="http://schemas.openxmlformats.org/presentationml/2006/ole">
            <mc:AlternateContent xmlns:mc="http://schemas.openxmlformats.org/markup-compatibility/2006">
              <mc:Choice xmlns:v="urn:schemas-microsoft-com:vml" Requires="v">
                <p:oleObj name="Equation" r:id="rId28" imgW="571320" imgH="241200" progId="Equation.DSMT4">
                  <p:embed/>
                </p:oleObj>
              </mc:Choice>
              <mc:Fallback>
                <p:oleObj name="Equation" r:id="rId28" imgW="571320" imgH="241200" progId="Equation.DSMT4">
                  <p:embed/>
                  <p:pic>
                    <p:nvPicPr>
                      <p:cNvPr id="0" name="Picture 2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845067" y="4643889"/>
                        <a:ext cx="571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a:extLst>
              <a:ext uri="{FF2B5EF4-FFF2-40B4-BE49-F238E27FC236}">
                <a16:creationId xmlns:a16="http://schemas.microsoft.com/office/drawing/2014/main" id="{FD77267B-7272-4608-9DB3-626A1A68C8DF}"/>
              </a:ext>
            </a:extLst>
          </p:cNvPr>
          <p:cNvSpPr txBox="1">
            <a:spLocks noChangeArrowheads="1"/>
          </p:cNvSpPr>
          <p:nvPr/>
        </p:nvSpPr>
        <p:spPr>
          <a:xfrm>
            <a:off x="609600" y="1133799"/>
            <a:ext cx="8229600" cy="1384995"/>
          </a:xfrm>
          <a:prstGeom prst="rect">
            <a:avLst/>
          </a:prstGeom>
        </p:spPr>
        <p:txBody>
          <a:bodyPr>
            <a:spAutoFit/>
          </a:bodyPr>
          <a:lstStyle/>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Find the central angle for each category by 	multiplying the corresponding percent (in 	decimal form) by 360°.</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6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6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6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dirty="0">
                <a:solidFill>
                  <a:schemeClr val="accent1"/>
                </a:solidFill>
              </a:rPr>
              <a:t>Example 2: Constructing a Circle Graph (cont.)</a:t>
            </a:r>
          </a:p>
        </p:txBody>
      </p:sp>
      <p:sp>
        <p:nvSpPr>
          <p:cNvPr id="23" name="Content Placeholder 22"/>
          <p:cNvSpPr>
            <a:spLocks noGrp="1"/>
          </p:cNvSpPr>
          <p:nvPr>
            <p:ph idx="1"/>
          </p:nvPr>
        </p:nvSpPr>
        <p:spPr>
          <a:xfrm>
            <a:off x="457200" y="1371600"/>
            <a:ext cx="8229600" cy="3194721"/>
          </a:xfrm>
        </p:spPr>
        <p:txBody>
          <a:bodyPr wrap="square">
            <a:spAutoFit/>
          </a:bodyPr>
          <a:lstStyle/>
          <a:p>
            <a:pPr>
              <a:tabLst>
                <a:tab pos="3087688" algn="l"/>
              </a:tabLst>
            </a:pPr>
            <a:r>
              <a:rPr lang="en-US" b="1" dirty="0">
                <a:solidFill>
                  <a:schemeClr val="tx1"/>
                </a:solidFill>
              </a:rPr>
              <a:t>Steps 2 and 3 and 4:	</a:t>
            </a:r>
            <a:r>
              <a:rPr lang="en-US" dirty="0"/>
              <a:t>Draw a circle, mark the central 	angles as close to the actual 	degrees as is practical, and label 	each sector. Note that the order 	of the sectors (pie slices) is not 	important.</a:t>
            </a:r>
          </a:p>
          <a:p>
            <a:pPr>
              <a:tabLst>
                <a:tab pos="3087688" algn="l"/>
              </a:tabLst>
            </a:pPr>
            <a:r>
              <a:rPr lang="en-US" b="1" dirty="0"/>
              <a:t>Step 5: </a:t>
            </a:r>
            <a:r>
              <a:rPr lang="en-US" dirty="0"/>
              <a:t>Give the graph a 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z="3200" dirty="0">
                <a:solidFill>
                  <a:schemeClr val="accent1"/>
                </a:solidFill>
              </a:rPr>
              <a:t>Example 2: Constructing a Circle Graph (cont.)</a:t>
            </a:r>
          </a:p>
        </p:txBody>
      </p:sp>
      <p:pic>
        <p:nvPicPr>
          <p:cNvPr id="245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19200"/>
            <a:ext cx="5791200" cy="47333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Procedure: Steps to Follow in Constructing a Vertical Bar Graph</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7490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Draw a vertical axis and a horizontal axis. Label these axes appropriately.</a:t>
            </a:r>
          </a:p>
          <a:p>
            <a:pPr marL="514350" indent="-514350">
              <a:buFont typeface="+mj-lt"/>
              <a:buAutoNum type="arabicPeriod"/>
            </a:pPr>
            <a:r>
              <a:rPr lang="en-US" dirty="0">
                <a:solidFill>
                  <a:schemeClr val="accent6">
                    <a:lumMod val="10000"/>
                  </a:schemeClr>
                </a:solidFill>
              </a:rPr>
              <a:t>Mark an appropriate scale on the vertical axis to represent the frequency of each category. (The scale must be uniform. That is, the distance between consecutive marks must represent the same amount.)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dirty="0"/>
              <a:t>Procedure: Steps to Follow in Constructing a Vertical Bar Graph (cont.)</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3977640"/>
          </a:xfrm>
          <a:solidFill>
            <a:srgbClr val="FFFFCC"/>
          </a:solidFill>
          <a:ln w="28575">
            <a:solidFill>
              <a:srgbClr val="000000"/>
            </a:solidFill>
          </a:ln>
        </p:spPr>
        <p:txBody>
          <a:bodyPr>
            <a:normAutofit/>
          </a:bodyPr>
          <a:lstStyle/>
          <a:p>
            <a:pPr marL="514350" indent="-514350">
              <a:buFont typeface="+mj-lt"/>
              <a:buAutoNum type="arabicPeriod" startAt="3"/>
            </a:pPr>
            <a:r>
              <a:rPr lang="en-US" dirty="0">
                <a:solidFill>
                  <a:schemeClr val="accent6">
                    <a:lumMod val="10000"/>
                  </a:schemeClr>
                </a:solidFill>
              </a:rPr>
              <a:t>Mark the categories of data along the horizontal axis.</a:t>
            </a:r>
          </a:p>
          <a:p>
            <a:pPr marL="514350" indent="-514350">
              <a:buFont typeface="+mj-lt"/>
              <a:buAutoNum type="arabicPeriod" startAt="3"/>
            </a:pPr>
            <a:r>
              <a:rPr lang="en-US" dirty="0">
                <a:solidFill>
                  <a:schemeClr val="accent6">
                    <a:lumMod val="10000"/>
                  </a:schemeClr>
                </a:solidFill>
              </a:rPr>
              <a:t>Draw the vertical bar for each category so that the height of the bar reaches the frequency of the data in that category. (</a:t>
            </a:r>
            <a:r>
              <a:rPr lang="en-US" b="1" dirty="0">
                <a:solidFill>
                  <a:schemeClr val="accent6">
                    <a:lumMod val="10000"/>
                  </a:schemeClr>
                </a:solidFill>
              </a:rPr>
              <a:t>Note:</a:t>
            </a:r>
            <a:r>
              <a:rPr lang="en-US" dirty="0">
                <a:solidFill>
                  <a:schemeClr val="accent6">
                    <a:lumMod val="10000"/>
                  </a:schemeClr>
                </a:solidFill>
              </a:rPr>
              <a:t> Make sure the bars have the same width.) </a:t>
            </a:r>
          </a:p>
          <a:p>
            <a:pPr marL="514350" indent="-514350">
              <a:buFont typeface="+mj-lt"/>
              <a:buAutoNum type="arabicPeriod" startAt="3"/>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Constructing a Bar Graph</a:t>
            </a:r>
          </a:p>
        </p:txBody>
      </p:sp>
      <p:sp>
        <p:nvSpPr>
          <p:cNvPr id="9219" name="Rectangle 3"/>
          <p:cNvSpPr>
            <a:spLocks noGrp="1"/>
          </p:cNvSpPr>
          <p:nvPr>
            <p:ph idx="1"/>
          </p:nvPr>
        </p:nvSpPr>
        <p:spPr>
          <a:xfrm>
            <a:off x="457200" y="1280160"/>
            <a:ext cx="8229600" cy="3237809"/>
          </a:xfrm>
        </p:spPr>
        <p:txBody>
          <a:bodyPr>
            <a:spAutoFit/>
          </a:bodyPr>
          <a:lstStyle/>
          <a:p>
            <a:pPr marL="0" indent="0">
              <a:lnSpc>
                <a:spcPct val="90000"/>
              </a:lnSpc>
              <a:buFont typeface="Courier New" pitchFamily="49" charset="0"/>
              <a:buNone/>
            </a:pPr>
            <a:r>
              <a:rPr lang="en-US" i="0" dirty="0">
                <a:solidFill>
                  <a:schemeClr val="tx1"/>
                </a:solidFill>
              </a:rPr>
              <a:t>Construct a bar graph that represents the following population data.</a:t>
            </a: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p:txBody>
      </p:sp>
      <p:graphicFrame>
        <p:nvGraphicFramePr>
          <p:cNvPr id="4" name="Table 3"/>
          <p:cNvGraphicFramePr>
            <a:graphicFrameLocks noGrp="1"/>
          </p:cNvGraphicFramePr>
          <p:nvPr/>
        </p:nvGraphicFramePr>
        <p:xfrm>
          <a:off x="2743200" y="2057400"/>
          <a:ext cx="3886200" cy="356616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70840">
                <a:tc>
                  <a:txBody>
                    <a:bodyPr/>
                    <a:lstStyle/>
                    <a:p>
                      <a:endParaRPr lang="en-US" sz="2000" dirty="0"/>
                    </a:p>
                  </a:txBody>
                  <a:tcPr/>
                </a:tc>
                <a:tc>
                  <a:txBody>
                    <a:bodyPr/>
                    <a:lstStyle/>
                    <a:p>
                      <a:r>
                        <a:rPr lang="en-US" sz="2000" b="1" kern="1200" baseline="0" dirty="0">
                          <a:solidFill>
                            <a:schemeClr val="lt1"/>
                          </a:solidFill>
                          <a:latin typeface="+mn-lt"/>
                          <a:ea typeface="+mn-ea"/>
                          <a:cs typeface="+mn-cs"/>
                        </a:rPr>
                        <a:t>City</a:t>
                      </a:r>
                      <a:endParaRPr lang="en-US" sz="2000" dirty="0"/>
                    </a:p>
                  </a:txBody>
                  <a:tcPr/>
                </a:tc>
                <a:tc>
                  <a:txBody>
                    <a:bodyPr/>
                    <a:lstStyle/>
                    <a:p>
                      <a:r>
                        <a:rPr lang="en-US" sz="2000" b="1" kern="1200" baseline="0" dirty="0">
                          <a:solidFill>
                            <a:schemeClr val="lt1"/>
                          </a:solidFill>
                          <a:latin typeface="+mn-lt"/>
                          <a:ea typeface="+mn-ea"/>
                          <a:cs typeface="+mn-cs"/>
                        </a:rPr>
                        <a:t>Population</a:t>
                      </a:r>
                      <a:endParaRPr lang="en-US" sz="2000" dirty="0"/>
                    </a:p>
                  </a:txBody>
                  <a:tcPr/>
                </a:tc>
                <a:extLst>
                  <a:ext uri="{0D108BD9-81ED-4DB2-BD59-A6C34878D82A}">
                    <a16:rowId xmlns:a16="http://schemas.microsoft.com/office/drawing/2014/main" val="10000"/>
                  </a:ext>
                </a:extLst>
              </a:tr>
              <a:tr h="370840">
                <a:tc>
                  <a:txBody>
                    <a:bodyPr/>
                    <a:lstStyle/>
                    <a:p>
                      <a:pPr algn="ctr"/>
                      <a:r>
                        <a:rPr lang="en-US" sz="2000" dirty="0">
                          <a:solidFill>
                            <a:schemeClr val="accent6">
                              <a:lumMod val="10000"/>
                            </a:schemeClr>
                          </a:solidFill>
                        </a:rPr>
                        <a:t>1.</a:t>
                      </a:r>
                    </a:p>
                  </a:txBody>
                  <a:tcPr/>
                </a:tc>
                <a:tc>
                  <a:txBody>
                    <a:bodyPr/>
                    <a:lstStyle/>
                    <a:p>
                      <a:r>
                        <a:rPr lang="en-US" sz="2000" kern="1200" baseline="0" dirty="0">
                          <a:solidFill>
                            <a:schemeClr val="accent6">
                              <a:lumMod val="10000"/>
                            </a:schemeClr>
                          </a:solidFill>
                          <a:latin typeface="+mn-lt"/>
                          <a:ea typeface="+mn-ea"/>
                          <a:cs typeface="+mn-cs"/>
                        </a:rPr>
                        <a:t>New York, NY</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8,175,000</a:t>
                      </a:r>
                      <a:endParaRPr lang="en-US" sz="2000" dirty="0">
                        <a:solidFill>
                          <a:schemeClr val="accent6">
                            <a:lumMod val="10000"/>
                          </a:schemeClr>
                        </a:solidFill>
                      </a:endParaRPr>
                    </a:p>
                  </a:txBody>
                  <a:tcPr/>
                </a:tc>
                <a:extLst>
                  <a:ext uri="{0D108BD9-81ED-4DB2-BD59-A6C34878D82A}">
                    <a16:rowId xmlns:a16="http://schemas.microsoft.com/office/drawing/2014/main" val="10001"/>
                  </a:ext>
                </a:extLst>
              </a:tr>
              <a:tr h="370840">
                <a:tc>
                  <a:txBody>
                    <a:bodyPr/>
                    <a:lstStyle/>
                    <a:p>
                      <a:pPr algn="ctr"/>
                      <a:r>
                        <a:rPr lang="en-US" sz="2000" dirty="0">
                          <a:solidFill>
                            <a:schemeClr val="accent6">
                              <a:lumMod val="10000"/>
                            </a:schemeClr>
                          </a:solidFill>
                        </a:rPr>
                        <a:t>2.</a:t>
                      </a:r>
                    </a:p>
                  </a:txBody>
                  <a:tcPr/>
                </a:tc>
                <a:tc>
                  <a:txBody>
                    <a:bodyPr/>
                    <a:lstStyle/>
                    <a:p>
                      <a:r>
                        <a:rPr lang="en-US" sz="2000" kern="1200" baseline="0" dirty="0">
                          <a:solidFill>
                            <a:schemeClr val="accent6">
                              <a:lumMod val="10000"/>
                            </a:schemeClr>
                          </a:solidFill>
                          <a:latin typeface="+mn-lt"/>
                          <a:ea typeface="+mn-ea"/>
                          <a:cs typeface="+mn-cs"/>
                        </a:rPr>
                        <a:t>Los Angeles,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3,793,000</a:t>
                      </a:r>
                      <a:endParaRPr lang="en-US" sz="2000" dirty="0">
                        <a:solidFill>
                          <a:schemeClr val="accent6">
                            <a:lumMod val="10000"/>
                          </a:schemeClr>
                        </a:solidFill>
                      </a:endParaRPr>
                    </a:p>
                  </a:txBody>
                  <a:tcPr/>
                </a:tc>
                <a:extLst>
                  <a:ext uri="{0D108BD9-81ED-4DB2-BD59-A6C34878D82A}">
                    <a16:rowId xmlns:a16="http://schemas.microsoft.com/office/drawing/2014/main" val="10002"/>
                  </a:ext>
                </a:extLst>
              </a:tr>
              <a:tr h="370840">
                <a:tc>
                  <a:txBody>
                    <a:bodyPr/>
                    <a:lstStyle/>
                    <a:p>
                      <a:pPr algn="ctr"/>
                      <a:r>
                        <a:rPr lang="en-US" sz="2000" dirty="0">
                          <a:solidFill>
                            <a:schemeClr val="accent6">
                              <a:lumMod val="10000"/>
                            </a:schemeClr>
                          </a:solidFill>
                        </a:rPr>
                        <a:t>3.</a:t>
                      </a:r>
                    </a:p>
                  </a:txBody>
                  <a:tcPr/>
                </a:tc>
                <a:tc>
                  <a:txBody>
                    <a:bodyPr/>
                    <a:lstStyle/>
                    <a:p>
                      <a:r>
                        <a:rPr lang="en-US" sz="2000" kern="1200" baseline="0" dirty="0">
                          <a:solidFill>
                            <a:schemeClr val="accent6">
                              <a:lumMod val="10000"/>
                            </a:schemeClr>
                          </a:solidFill>
                          <a:latin typeface="+mn-lt"/>
                          <a:ea typeface="+mn-ea"/>
                          <a:cs typeface="+mn-cs"/>
                        </a:rPr>
                        <a:t>Chicago, IL</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2,696,000</a:t>
                      </a:r>
                      <a:endParaRPr lang="en-US" sz="2000" dirty="0">
                        <a:solidFill>
                          <a:schemeClr val="accent6">
                            <a:lumMod val="10000"/>
                          </a:schemeClr>
                        </a:solidFill>
                      </a:endParaRPr>
                    </a:p>
                  </a:txBody>
                  <a:tcPr/>
                </a:tc>
                <a:extLst>
                  <a:ext uri="{0D108BD9-81ED-4DB2-BD59-A6C34878D82A}">
                    <a16:rowId xmlns:a16="http://schemas.microsoft.com/office/drawing/2014/main" val="10003"/>
                  </a:ext>
                </a:extLst>
              </a:tr>
              <a:tr h="370840">
                <a:tc>
                  <a:txBody>
                    <a:bodyPr/>
                    <a:lstStyle/>
                    <a:p>
                      <a:pPr algn="ctr"/>
                      <a:r>
                        <a:rPr lang="en-US" sz="2000" dirty="0">
                          <a:solidFill>
                            <a:schemeClr val="accent6">
                              <a:lumMod val="10000"/>
                            </a:schemeClr>
                          </a:solidFill>
                        </a:rPr>
                        <a:t>4.</a:t>
                      </a:r>
                    </a:p>
                  </a:txBody>
                  <a:tcPr/>
                </a:tc>
                <a:tc>
                  <a:txBody>
                    <a:bodyPr/>
                    <a:lstStyle/>
                    <a:p>
                      <a:r>
                        <a:rPr lang="en-US" sz="2000" kern="1200" baseline="0" dirty="0">
                          <a:solidFill>
                            <a:schemeClr val="accent6">
                              <a:lumMod val="10000"/>
                            </a:schemeClr>
                          </a:solidFill>
                          <a:latin typeface="+mn-lt"/>
                          <a:ea typeface="+mn-ea"/>
                          <a:cs typeface="+mn-cs"/>
                        </a:rPr>
                        <a:t>Houston,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2,099,000</a:t>
                      </a:r>
                      <a:endParaRPr lang="en-US" sz="2000" dirty="0">
                        <a:solidFill>
                          <a:schemeClr val="accent6">
                            <a:lumMod val="10000"/>
                          </a:schemeClr>
                        </a:solidFill>
                      </a:endParaRPr>
                    </a:p>
                  </a:txBody>
                  <a:tcPr/>
                </a:tc>
                <a:extLst>
                  <a:ext uri="{0D108BD9-81ED-4DB2-BD59-A6C34878D82A}">
                    <a16:rowId xmlns:a16="http://schemas.microsoft.com/office/drawing/2014/main" val="10004"/>
                  </a:ext>
                </a:extLst>
              </a:tr>
              <a:tr h="370840">
                <a:tc>
                  <a:txBody>
                    <a:bodyPr/>
                    <a:lstStyle/>
                    <a:p>
                      <a:pPr algn="ctr"/>
                      <a:r>
                        <a:rPr lang="en-US" sz="2000" dirty="0">
                          <a:solidFill>
                            <a:schemeClr val="accent6">
                              <a:lumMod val="10000"/>
                            </a:schemeClr>
                          </a:solidFill>
                        </a:rPr>
                        <a:t>5.</a:t>
                      </a:r>
                    </a:p>
                  </a:txBody>
                  <a:tcPr/>
                </a:tc>
                <a:tc>
                  <a:txBody>
                    <a:bodyPr/>
                    <a:lstStyle/>
                    <a:p>
                      <a:r>
                        <a:rPr lang="en-US" sz="2000" kern="1200" baseline="0" dirty="0">
                          <a:solidFill>
                            <a:schemeClr val="accent6">
                              <a:lumMod val="10000"/>
                            </a:schemeClr>
                          </a:solidFill>
                          <a:latin typeface="+mn-lt"/>
                          <a:ea typeface="+mn-ea"/>
                          <a:cs typeface="+mn-cs"/>
                        </a:rPr>
                        <a:t>Philadelphia, PA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1,526,000</a:t>
                      </a:r>
                      <a:endParaRPr lang="en-US" sz="2000" dirty="0">
                        <a:solidFill>
                          <a:schemeClr val="accent6">
                            <a:lumMod val="10000"/>
                          </a:schemeClr>
                        </a:solidFill>
                      </a:endParaRPr>
                    </a:p>
                  </a:txBody>
                  <a:tcPr/>
                </a:tc>
                <a:extLst>
                  <a:ext uri="{0D108BD9-81ED-4DB2-BD59-A6C34878D82A}">
                    <a16:rowId xmlns:a16="http://schemas.microsoft.com/office/drawing/2014/main" val="10005"/>
                  </a:ext>
                </a:extLst>
              </a:tr>
              <a:tr h="370840">
                <a:tc>
                  <a:txBody>
                    <a:bodyPr/>
                    <a:lstStyle/>
                    <a:p>
                      <a:pPr algn="ctr"/>
                      <a:r>
                        <a:rPr lang="en-US" sz="2000" dirty="0">
                          <a:solidFill>
                            <a:schemeClr val="accent6">
                              <a:lumMod val="10000"/>
                            </a:schemeClr>
                          </a:solidFill>
                        </a:rPr>
                        <a:t>6.</a:t>
                      </a:r>
                    </a:p>
                  </a:txBody>
                  <a:tcPr/>
                </a:tc>
                <a:tc>
                  <a:txBody>
                    <a:bodyPr/>
                    <a:lstStyle/>
                    <a:p>
                      <a:r>
                        <a:rPr lang="en-US" sz="2000" kern="1200" baseline="0" dirty="0">
                          <a:solidFill>
                            <a:schemeClr val="accent6">
                              <a:lumMod val="10000"/>
                            </a:schemeClr>
                          </a:solidFill>
                          <a:latin typeface="+mn-lt"/>
                          <a:ea typeface="+mn-ea"/>
                          <a:cs typeface="+mn-cs"/>
                        </a:rPr>
                        <a:t>Phoenix, AZ</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1,446,000</a:t>
                      </a:r>
                      <a:endParaRPr lang="en-US" sz="2000" dirty="0">
                        <a:solidFill>
                          <a:schemeClr val="accent6">
                            <a:lumMod val="10000"/>
                          </a:schemeClr>
                        </a:solidFill>
                      </a:endParaRPr>
                    </a:p>
                  </a:txBody>
                  <a:tcPr/>
                </a:tc>
                <a:extLst>
                  <a:ext uri="{0D108BD9-81ED-4DB2-BD59-A6C34878D82A}">
                    <a16:rowId xmlns:a16="http://schemas.microsoft.com/office/drawing/2014/main" val="10006"/>
                  </a:ext>
                </a:extLst>
              </a:tr>
              <a:tr h="370840">
                <a:tc>
                  <a:txBody>
                    <a:bodyPr/>
                    <a:lstStyle/>
                    <a:p>
                      <a:pPr algn="ctr"/>
                      <a:r>
                        <a:rPr lang="en-US" sz="2000" dirty="0">
                          <a:solidFill>
                            <a:schemeClr val="accent6">
                              <a:lumMod val="10000"/>
                            </a:schemeClr>
                          </a:solidFill>
                        </a:rPr>
                        <a:t>7.</a:t>
                      </a:r>
                    </a:p>
                  </a:txBody>
                  <a:tcPr/>
                </a:tc>
                <a:tc>
                  <a:txBody>
                    <a:bodyPr/>
                    <a:lstStyle/>
                    <a:p>
                      <a:r>
                        <a:rPr lang="en-US" sz="2000" kern="1200" baseline="0" dirty="0">
                          <a:solidFill>
                            <a:schemeClr val="accent6">
                              <a:lumMod val="10000"/>
                            </a:schemeClr>
                          </a:solidFill>
                          <a:latin typeface="+mn-lt"/>
                          <a:ea typeface="+mn-ea"/>
                          <a:cs typeface="+mn-cs"/>
                        </a:rPr>
                        <a:t>San Antonio,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1,327,000</a:t>
                      </a:r>
                      <a:endParaRPr lang="en-US" sz="2000" dirty="0">
                        <a:solidFill>
                          <a:schemeClr val="accent6">
                            <a:lumMod val="10000"/>
                          </a:schemeClr>
                        </a:solidFill>
                      </a:endParaRPr>
                    </a:p>
                  </a:txBody>
                  <a:tcPr/>
                </a:tc>
                <a:extLst>
                  <a:ext uri="{0D108BD9-81ED-4DB2-BD59-A6C34878D82A}">
                    <a16:rowId xmlns:a16="http://schemas.microsoft.com/office/drawing/2014/main" val="10007"/>
                  </a:ext>
                </a:extLst>
              </a:tr>
              <a:tr h="370840">
                <a:tc>
                  <a:txBody>
                    <a:bodyPr/>
                    <a:lstStyle/>
                    <a:p>
                      <a:pPr algn="ctr"/>
                      <a:r>
                        <a:rPr lang="en-US" sz="2000" dirty="0">
                          <a:solidFill>
                            <a:schemeClr val="accent6">
                              <a:lumMod val="10000"/>
                            </a:schemeClr>
                          </a:solidFill>
                        </a:rPr>
                        <a:t>8.</a:t>
                      </a:r>
                    </a:p>
                  </a:txBody>
                  <a:tcPr/>
                </a:tc>
                <a:tc>
                  <a:txBody>
                    <a:bodyPr/>
                    <a:lstStyle/>
                    <a:p>
                      <a:r>
                        <a:rPr lang="en-US" sz="2000" kern="1200" baseline="0" dirty="0">
                          <a:solidFill>
                            <a:schemeClr val="accent6">
                              <a:lumMod val="10000"/>
                            </a:schemeClr>
                          </a:solidFill>
                          <a:latin typeface="+mn-lt"/>
                          <a:ea typeface="+mn-ea"/>
                          <a:cs typeface="+mn-cs"/>
                        </a:rPr>
                        <a:t>San Diego,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1,307,000</a:t>
                      </a:r>
                      <a:endParaRPr lang="en-US" sz="2000" dirty="0">
                        <a:solidFill>
                          <a:schemeClr val="accent6">
                            <a:lumMod val="10000"/>
                          </a:schemeClr>
                        </a:solidFill>
                      </a:endParaRPr>
                    </a:p>
                  </a:txBody>
                  <a:tcPr/>
                </a:tc>
                <a:extLst>
                  <a:ext uri="{0D108BD9-81ED-4DB2-BD59-A6C34878D82A}">
                    <a16:rowId xmlns:a16="http://schemas.microsoft.com/office/drawing/2014/main" val="10008"/>
                  </a:ext>
                </a:extLst>
              </a:tr>
            </a:tbl>
          </a:graphicData>
        </a:graphic>
      </p:graphicFrame>
      <p:sp>
        <p:nvSpPr>
          <p:cNvPr id="5" name="Text Box 23"/>
          <p:cNvSpPr txBox="1">
            <a:spLocks noChangeArrowheads="1"/>
          </p:cNvSpPr>
          <p:nvPr/>
        </p:nvSpPr>
        <p:spPr bwMode="auto">
          <a:xfrm>
            <a:off x="533400" y="5613633"/>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www.census.gov</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1267" name="Rectangle 3"/>
          <p:cNvSpPr>
            <a:spLocks noGrp="1"/>
          </p:cNvSpPr>
          <p:nvPr>
            <p:ph idx="1"/>
          </p:nvPr>
        </p:nvSpPr>
        <p:spPr>
          <a:xfrm>
            <a:off x="457200" y="1280160"/>
            <a:ext cx="8229600" cy="3108543"/>
          </a:xfrm>
          <a:noFill/>
        </p:spPr>
        <p:txBody>
          <a:bodyPr>
            <a:spAutoFit/>
          </a:bodyPr>
          <a:lstStyle/>
          <a:p>
            <a:pPr>
              <a:tabLst>
                <a:tab pos="2232025" algn="l"/>
              </a:tabLst>
            </a:pPr>
            <a:r>
              <a:rPr lang="en-US" b="1" i="0" dirty="0">
                <a:solidFill>
                  <a:schemeClr val="tx1"/>
                </a:solidFill>
              </a:rPr>
              <a:t>Steps 1 and 2:</a:t>
            </a:r>
            <a:r>
              <a:rPr lang="en-US" dirty="0">
                <a:solidFill>
                  <a:schemeClr val="tx1"/>
                </a:solidFill>
              </a:rPr>
              <a:t>	</a:t>
            </a:r>
            <a:r>
              <a:rPr lang="en-US" dirty="0"/>
              <a:t>Draw the vertical axis and horizontal 	axis and mark a scale on the vertical axis 	that will encompass the numbers from 	0 to 8.175 million people. (On this 	graph, we have chosen to mark the 	numbers from 0 to 9.0 in a scale of 1 	unit.)</a:t>
            </a:r>
            <a:endParaRPr lang="en-US" i="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2291" name="Rectangle 3"/>
          <p:cNvSpPr>
            <a:spLocks noGrp="1"/>
          </p:cNvSpPr>
          <p:nvPr>
            <p:ph idx="1"/>
          </p:nvPr>
        </p:nvSpPr>
        <p:spPr>
          <a:xfrm>
            <a:off x="457200" y="1280160"/>
            <a:ext cx="8229600" cy="2677656"/>
          </a:xfrm>
          <a:noFill/>
        </p:spPr>
        <p:txBody>
          <a:bodyPr>
            <a:spAutoFit/>
          </a:bodyPr>
          <a:lstStyle/>
          <a:p>
            <a:pPr>
              <a:tabLst>
                <a:tab pos="2232025" algn="l"/>
              </a:tabLst>
            </a:pPr>
            <a:r>
              <a:rPr lang="en-US" b="1" i="0" dirty="0">
                <a:solidFill>
                  <a:schemeClr val="tx1"/>
                </a:solidFill>
              </a:rPr>
              <a:t>Steps 3 and 4:</a:t>
            </a:r>
            <a:r>
              <a:rPr lang="en-US" i="0" dirty="0">
                <a:solidFill>
                  <a:schemeClr val="tx1"/>
                </a:solidFill>
              </a:rPr>
              <a:t> </a:t>
            </a:r>
            <a:r>
              <a:rPr lang="en-US" dirty="0"/>
              <a:t>The horizontal axis marks are labeled 	with the names of the cities 	represented in alphabetical order. The 	height of each vertical bar corresponds 	to the population (in millions) of each 	city as given.</a:t>
            </a:r>
            <a:endParaRPr lang="en-US" i="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Constructing a Bar Graph (cont.)</a:t>
            </a:r>
            <a:endParaRPr lang="en-US" dirty="0"/>
          </a:p>
        </p:txBody>
      </p:sp>
      <p:sp>
        <p:nvSpPr>
          <p:cNvPr id="3" name="Content Placeholder 2"/>
          <p:cNvSpPr>
            <a:spLocks noGrp="1"/>
          </p:cNvSpPr>
          <p:nvPr>
            <p:ph idx="1"/>
          </p:nvPr>
        </p:nvSpPr>
        <p:spPr/>
        <p:txBody>
          <a:bodyPr/>
          <a:lstStyle/>
          <a:p>
            <a:r>
              <a:rPr lang="en-US" b="1" dirty="0"/>
              <a:t>Step 5:</a:t>
            </a:r>
            <a:r>
              <a:rPr lang="en-US" dirty="0"/>
              <a:t> Give the graph a title.</a:t>
            </a:r>
          </a:p>
        </p:txBody>
      </p:sp>
      <p:pic>
        <p:nvPicPr>
          <p:cNvPr id="23555"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600" y="1752600"/>
            <a:ext cx="5562600" cy="425375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dirty="0"/>
              <a:t>Procedure: Steps to Follow in Constructing a Circle Graph</a:t>
            </a:r>
            <a:endParaRPr lang="en-US" sz="3200" dirty="0"/>
          </a:p>
        </p:txBody>
      </p:sp>
      <p:sp>
        <p:nvSpPr>
          <p:cNvPr id="14339" name="TextBox 3"/>
          <p:cNvSpPr>
            <a:spLocks noGrp="1" noChangeArrowheads="1"/>
          </p:cNvSpPr>
          <p:nvPr>
            <p:ph idx="1"/>
          </p:nvPr>
        </p:nvSpPr>
        <p:spPr>
          <a:xfrm>
            <a:off x="457200" y="1280160"/>
            <a:ext cx="8229600" cy="43586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Find the central angle (angle at the center of the circle) for each category by multiplying the corresponding percent (in decimal form) by 360°.</a:t>
            </a:r>
          </a:p>
          <a:p>
            <a:pPr marL="514350" indent="-514350">
              <a:buFont typeface="+mj-lt"/>
              <a:buAutoNum type="arabicPeriod"/>
            </a:pPr>
            <a:r>
              <a:rPr lang="en-US" dirty="0">
                <a:solidFill>
                  <a:schemeClr val="accent6">
                    <a:lumMod val="10000"/>
                  </a:schemeClr>
                </a:solidFill>
              </a:rPr>
              <a:t>Draw a circle.</a:t>
            </a:r>
          </a:p>
          <a:p>
            <a:pPr marL="514350" indent="-514350">
              <a:buFont typeface="+mj-lt"/>
              <a:buAutoNum type="arabicPeriod"/>
            </a:pPr>
            <a:r>
              <a:rPr lang="en-US" dirty="0">
                <a:solidFill>
                  <a:schemeClr val="accent6">
                    <a:lumMod val="10000"/>
                  </a:schemeClr>
                </a:solidFill>
              </a:rPr>
              <a:t>Draw each central angle (use a protractor).</a:t>
            </a:r>
          </a:p>
          <a:p>
            <a:pPr marL="514350" indent="-514350">
              <a:buFont typeface="+mj-lt"/>
              <a:buAutoNum type="arabicPeriod"/>
            </a:pPr>
            <a:r>
              <a:rPr lang="en-US" dirty="0">
                <a:solidFill>
                  <a:schemeClr val="accent6">
                    <a:lumMod val="10000"/>
                  </a:schemeClr>
                </a:solidFill>
              </a:rPr>
              <a:t>Label each sector with the name and corresponding percent of each category.</a:t>
            </a:r>
          </a:p>
          <a:p>
            <a:pPr marL="514350" indent="-514350">
              <a:buFont typeface="+mj-lt"/>
              <a:buAutoNum type="arabicPeriod"/>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2: Constructing a Circle Graph</a:t>
            </a:r>
          </a:p>
        </p:txBody>
      </p:sp>
      <p:sp>
        <p:nvSpPr>
          <p:cNvPr id="15363" name="Rectangle 3"/>
          <p:cNvSpPr>
            <a:spLocks noGrp="1"/>
          </p:cNvSpPr>
          <p:nvPr>
            <p:ph idx="1"/>
          </p:nvPr>
        </p:nvSpPr>
        <p:spPr>
          <a:xfrm>
            <a:off x="228600" y="1095508"/>
            <a:ext cx="8915399" cy="1384995"/>
          </a:xfrm>
          <a:prstGeom prst="rect">
            <a:avLst/>
          </a:prstGeom>
        </p:spPr>
        <p:txBody>
          <a:bodyPr wrap="square">
            <a:spAutoFit/>
          </a:bodyPr>
          <a:lstStyle/>
          <a:p>
            <a:pPr marL="0" indent="0">
              <a:spcBef>
                <a:spcPts val="0"/>
              </a:spcBef>
              <a:buFont typeface="Courier New" pitchFamily="49" charset="0"/>
              <a:buNone/>
            </a:pPr>
            <a:r>
              <a:rPr lang="en-US" i="0" dirty="0">
                <a:solidFill>
                  <a:schemeClr val="tx1"/>
                </a:solidFill>
              </a:rPr>
              <a:t>Construct a circle graph that represents the following data.</a:t>
            </a:r>
          </a:p>
          <a:p>
            <a:pPr marL="0" indent="0" algn="ctr">
              <a:spcBef>
                <a:spcPts val="0"/>
              </a:spcBef>
              <a:buFont typeface="Courier New" pitchFamily="49" charset="0"/>
              <a:buNone/>
            </a:pPr>
            <a:r>
              <a:rPr lang="en-US" sz="2800" b="1" i="0" dirty="0">
                <a:solidFill>
                  <a:schemeClr val="tx1"/>
                </a:solidFill>
              </a:rPr>
              <a:t>Ethnic Breakdown of Students Who Took the SAT  (Scholastic Assessment Test), Nationwide, 2010.</a:t>
            </a:r>
            <a:endParaRPr lang="en-US" sz="2800" i="0" dirty="0">
              <a:solidFill>
                <a:schemeClr val="tx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364906981"/>
              </p:ext>
            </p:extLst>
          </p:nvPr>
        </p:nvGraphicFramePr>
        <p:xfrm>
          <a:off x="1524000" y="2517717"/>
          <a:ext cx="6096000" cy="3169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94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Ethnicity</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 SAT Taken</a:t>
                      </a:r>
                    </a:p>
                  </a:txBody>
                  <a:tcPr marL="93165" marR="93165" marT="45706" marB="45706" horzOverflow="overflow"/>
                </a:tc>
                <a:extLst>
                  <a:ext uri="{0D108BD9-81ED-4DB2-BD59-A6C34878D82A}">
                    <a16:rowId xmlns:a16="http://schemas.microsoft.com/office/drawing/2014/main" val="10000"/>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13%</a:t>
                      </a: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11%</a:t>
                      </a: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14%</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54%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35507186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3%</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943172960"/>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2549472229"/>
                  </a:ext>
                </a:extLst>
              </a:tr>
            </a:tbl>
          </a:graphicData>
        </a:graphic>
      </p:graphicFrame>
      <p:sp>
        <p:nvSpPr>
          <p:cNvPr id="5" name="Text Box 23">
            <a:extLst>
              <a:ext uri="{FF2B5EF4-FFF2-40B4-BE49-F238E27FC236}">
                <a16:creationId xmlns:a16="http://schemas.microsoft.com/office/drawing/2014/main" id="{4E357A73-B8E5-47BE-956A-8F92EA34AF11}"/>
              </a:ext>
            </a:extLst>
          </p:cNvPr>
          <p:cNvSpPr txBox="1">
            <a:spLocks noChangeArrowheads="1"/>
          </p:cNvSpPr>
          <p:nvPr/>
        </p:nvSpPr>
        <p:spPr bwMode="auto">
          <a:xfrm>
            <a:off x="495300" y="5680469"/>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CollegeBoard.com</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626</Words>
  <Application>Microsoft Office PowerPoint</Application>
  <PresentationFormat>On-screen Show (4:3)</PresentationFormat>
  <Paragraphs>86</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Courier New</vt:lpstr>
      <vt:lpstr>Arial</vt:lpstr>
      <vt:lpstr>Calibri</vt:lpstr>
      <vt:lpstr>Office Theme</vt:lpstr>
      <vt:lpstr>Equation</vt:lpstr>
      <vt:lpstr>Section 11.R.2</vt:lpstr>
      <vt:lpstr>Procedure: Steps to Follow in Constructing a Vertical Bar Graph</vt:lpstr>
      <vt:lpstr>Procedure: Steps to Follow in Constructing a Vertical Bar Graph (cont.)</vt:lpstr>
      <vt:lpstr>Example 1: Constructing a Bar Graph</vt:lpstr>
      <vt:lpstr>Example 1: Constructing a Bar Graph (cont.)</vt:lpstr>
      <vt:lpstr>Example 1: Constructing a Bar Graph (cont.)</vt:lpstr>
      <vt:lpstr>Example 1: Constructing a Bar Graph (cont.)</vt:lpstr>
      <vt:lpstr>Procedure: Steps to Follow in Constructing a Circle Graph</vt:lpstr>
      <vt:lpstr>Example 2: Constructing a Circle Graph</vt:lpstr>
      <vt:lpstr>Example 2: Constructing a Circle Graph (cont.)</vt:lpstr>
      <vt:lpstr>Example 2: Constructing a Circle Graph (cont.)</vt:lpstr>
      <vt:lpstr>Example 2: Constructing a Circle Graph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56</cp:revision>
  <dcterms:created xsi:type="dcterms:W3CDTF">2013-04-26T14:43:13Z</dcterms:created>
  <dcterms:modified xsi:type="dcterms:W3CDTF">2024-07-23T19:38:14Z</dcterms:modified>
</cp:coreProperties>
</file>