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305" r:id="rId5"/>
    <p:sldId id="261" r:id="rId6"/>
    <p:sldId id="300" r:id="rId7"/>
    <p:sldId id="304" r:id="rId8"/>
    <p:sldId id="267" r:id="rId9"/>
    <p:sldId id="268" r:id="rId10"/>
    <p:sldId id="269" r:id="rId11"/>
    <p:sldId id="270" r:id="rId12"/>
    <p:sldId id="275" r:id="rId13"/>
    <p:sldId id="280" r:id="rId14"/>
    <p:sldId id="306" r:id="rId15"/>
    <p:sldId id="285" r:id="rId16"/>
    <p:sldId id="294" r:id="rId17"/>
    <p:sldId id="286" r:id="rId18"/>
    <p:sldId id="289" r:id="rId19"/>
    <p:sldId id="307" r:id="rId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ppaji" initials="a" lastIdx="4" clrIdx="1">
    <p:extLst>
      <p:ext uri="{19B8F6BF-5375-455C-9EA6-DF929625EA0E}">
        <p15:presenceInfo xmlns:p15="http://schemas.microsoft.com/office/powerpoint/2012/main" userId="S-1-5-21-1666015839-3846122634-945917319-2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00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5708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The Cartesian Coordinate System, Scatter Plots, and Linear Equations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11.R.</a:t>
            </a: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Graph a Linear Equation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 algn="just">
                  <a:buFont typeface="+mj-lt"/>
                  <a:buAutoNum type="arabicPeriod"/>
                  <a:defRPr sz="2800"/>
                </a:pPr>
                <a:r>
                  <a:rPr lang="en-US" sz="2400" dirty="0"/>
                  <a:t>​Locate any two points that satisfy the equation. (Choose values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that lead to values that are easily calculated for the other variable. Remember that there are an infinite number of choices for either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 Once a value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chosen, the corresponding value for the other variable is found by substituting into the equation.)</a:t>
                </a:r>
              </a:p>
              <a:p>
                <a:pPr marL="514350" indent="-514350" algn="just">
                  <a:buFont typeface="+mj-lt"/>
                  <a:buAutoNum type="arabicPeriod"/>
                  <a:defRPr sz="2800"/>
                </a:pPr>
                <a:endParaRPr lang="en-US" sz="800" dirty="0"/>
              </a:p>
              <a:p>
                <a:pPr marL="514350" indent="-514350" algn="just">
                  <a:buFont typeface="+mj-lt"/>
                  <a:buAutoNum type="arabicPeriod" startAt="2"/>
                  <a:defRPr sz="2800"/>
                </a:pPr>
                <a:r>
                  <a:rPr lang="en-US" sz="2400" dirty="0"/>
                  <a:t>​Plot these two points on a Cartesian coordinate system.</a:t>
                </a:r>
              </a:p>
              <a:p>
                <a:pPr marL="514350" indent="-514350" algn="just">
                  <a:buFont typeface="+mj-lt"/>
                  <a:buAutoNum type="arabicPeriod" startAt="2"/>
                  <a:defRPr sz="2800"/>
                </a:pPr>
                <a:endParaRPr lang="en-US" sz="800" dirty="0"/>
              </a:p>
              <a:p>
                <a:pPr marL="514350" indent="-514350" algn="just">
                  <a:buFont typeface="+mj-lt"/>
                  <a:buAutoNum type="arabicPeriod" startAt="3"/>
                  <a:defRPr sz="2800"/>
                </a:pPr>
                <a:r>
                  <a:rPr lang="en-US" sz="2400" dirty="0"/>
                  <a:t>​Draw a straight line through these two points. (</a:t>
                </a:r>
                <a:r>
                  <a:rPr lang="en-US" sz="2400" b="1" dirty="0"/>
                  <a:t>Note:</a:t>
                </a:r>
                <a:r>
                  <a:rPr lang="en-US" sz="2400" dirty="0"/>
                  <a:t> Every point on that line will satisfy the equation.)</a:t>
                </a:r>
              </a:p>
              <a:p>
                <a:pPr marL="514350" indent="-514350" algn="just">
                  <a:buFont typeface="+mj-lt"/>
                  <a:buAutoNum type="arabicPeriod" startAt="3"/>
                  <a:defRPr sz="2800"/>
                </a:pPr>
                <a:endParaRPr lang="en-US" sz="800" dirty="0"/>
              </a:p>
              <a:p>
                <a:pPr marL="514350" indent="-514350" algn="just">
                  <a:buFont typeface="+mj-lt"/>
                  <a:buAutoNum type="arabicPeriod" startAt="4"/>
                  <a:defRPr sz="2800"/>
                </a:pPr>
                <a:r>
                  <a:rPr lang="en-US" sz="2400" dirty="0"/>
                  <a:t>​</a:t>
                </a:r>
                <a:r>
                  <a:rPr lang="en-US" sz="2400" b="1" dirty="0"/>
                  <a:t>To check:</a:t>
                </a:r>
                <a:r>
                  <a:rPr lang="en-US" sz="2400" dirty="0"/>
                  <a:t> Locate a third point that satisfies the equation and check to see that it does indeed lie on the line.</a:t>
                </a:r>
                <a:endParaRPr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33" t="-999" r="-886" b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Graphing a Linear Equation in Two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400" dirty="0"/>
                  <a:t>Graph: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𝑦</m:t>
                    </m:r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r>
                      <a:rPr sz="2400">
                        <a:latin typeface="Cambria Math" panose="02040503050406030204" pitchFamily="18" charset="0"/>
                      </a:rPr>
                      <m:t>2</m:t>
                    </m:r>
                    <m:r>
                      <a:rPr sz="2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>
                  <a:defRPr sz="2800"/>
                </a:pPr>
                <a:r>
                  <a:rPr lang="en-US" sz="2400" dirty="0">
                    <a:solidFill>
                      <a:srgbClr val="2D7D9F"/>
                    </a:solidFill>
                  </a:rPr>
                  <a:t>Solution</a:t>
                </a:r>
              </a:p>
              <a:p>
                <a:pPr>
                  <a:defRPr sz="2800"/>
                </a:pPr>
                <a:r>
                  <a:rPr lang="en-US" sz="2400" dirty="0"/>
                  <a:t>Substitute </a:t>
                </a:r>
                <a:r>
                  <a:rPr lang="en-US" sz="2400" dirty="0">
                    <a:latin typeface="Calibri" panose="020F0502020204030204" pitchFamily="34" charset="0"/>
                  </a:rPr>
                  <a:t>−</a:t>
                </a:r>
                <a:r>
                  <a:rPr lang="en-US" sz="2400" dirty="0"/>
                  <a:t>1, 0, and 1 for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endParaRPr sz="2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54CEF1E-6D2C-4CD9-93BD-78030B06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400"/>
            <a:ext cx="3634306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683E9-1DAA-41DB-B873-98969307E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321795"/>
            <a:ext cx="4267200" cy="42144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Graphing a Linear Equation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000" dirty="0"/>
                  <a:t>Graph: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000" dirty="0"/>
              </a:p>
              <a:p>
                <a:pPr>
                  <a:defRPr sz="2800"/>
                </a:pPr>
                <a:r>
                  <a:rPr lang="en-US" sz="2000" dirty="0">
                    <a:solidFill>
                      <a:srgbClr val="2D7D9F"/>
                    </a:solidFill>
                  </a:rPr>
                  <a:t>Solution</a:t>
                </a:r>
              </a:p>
              <a:p>
                <a:pPr algn="just">
                  <a:defRPr sz="2800"/>
                </a:pPr>
                <a:r>
                  <a:rPr lang="en-US" sz="2000" dirty="0"/>
                  <a:t>Make a table with headings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and, whenever possible, </a:t>
                </a:r>
                <a:r>
                  <a:rPr lang="en-US" sz="2000" b="1" dirty="0"/>
                  <a:t>choose values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b="1" dirty="0"/>
                  <a:t> that lead to values that are easily calculated for the other variable.</a:t>
                </a:r>
                <a:r>
                  <a:rPr lang="en-US" sz="2000" dirty="0"/>
                  <a:t> (Values chosen for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are shown in color.)</a:t>
                </a:r>
                <a:endParaRPr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741" t="-73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786A9D-9719-4594-A164-414CC24D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7550"/>
            <a:ext cx="3086067" cy="3011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4461A-7527-4386-910F-879E38C0D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54133"/>
            <a:ext cx="3223846" cy="32636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Graphing a Linear Equation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000" dirty="0"/>
                  <a:t>Graph: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>
                  <a:defRPr sz="2800"/>
                </a:pPr>
                <a:r>
                  <a:rPr lang="en-US" sz="2000" dirty="0">
                    <a:solidFill>
                      <a:srgbClr val="2D7D9F"/>
                    </a:solidFill>
                  </a:rPr>
                  <a:t>Solution</a:t>
                </a:r>
              </a:p>
              <a:p>
                <a:pPr>
                  <a:defRPr sz="2800"/>
                </a:pPr>
                <a:r>
                  <a:rPr lang="en-US" sz="2000" dirty="0"/>
                  <a:t>Solve the equation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substitute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0, 1, </a:t>
                </a:r>
                <a:r>
                  <a:rPr lang="en-US" sz="2000" dirty="0">
                    <a:ea typeface="Cambria Math" panose="02040503050406030204" pitchFamily="18" charset="0"/>
                  </a:rPr>
                  <a:t>and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 </a:t>
                </a:r>
                <a:r>
                  <a:rPr lang="en-US" sz="2000" dirty="0">
                    <a:ea typeface="Cambria Math" panose="02040503050406030204" pitchFamily="18" charset="0"/>
                  </a:rPr>
                  <a:t>for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E01E796-53E6-46D1-AA9E-6205AC93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2" y="2438400"/>
            <a:ext cx="3944240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A1B8B-5E39-4366-B0B1-4B0826410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23789"/>
            <a:ext cx="3649520" cy="36049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Definition: </a:t>
            </a:r>
            <a:r>
              <a:rPr sz="3200" dirty="0"/>
              <a:t>Intercepts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505301"/>
              </a:xfrm>
            </p:spPr>
            <p:txBody>
              <a:bodyPr>
                <a:sp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To find 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b="1" dirty="0"/>
                  <a:t>-intercept </a:t>
                </a:r>
                <a:r>
                  <a:rPr lang="en-US" sz="2800" dirty="0"/>
                  <a:t>(where the line crosses the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-axis), substitute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br>
                  <a:rPr lang="en-US" sz="2800" dirty="0"/>
                </a:br>
                <a:endParaRPr lang="en-US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505301"/>
              </a:xfrm>
              <a:blipFill>
                <a:blip r:embed="rId2"/>
                <a:stretch>
                  <a:fillRect l="-1402" t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06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Definition: </a:t>
            </a:r>
            <a:r>
              <a:rPr sz="3200" dirty="0"/>
              <a:t>Intercepts</a:t>
            </a:r>
            <a:r>
              <a:rPr lang="en-US" sz="3200" dirty="0"/>
              <a:t> (cont.)</a:t>
            </a:r>
            <a:endParaRPr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505301"/>
              </a:xfrm>
            </p:spPr>
            <p:txBody>
              <a:bodyPr>
                <a:sp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To find 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b="1" dirty="0"/>
                  <a:t>-intercept </a:t>
                </a:r>
                <a:r>
                  <a:rPr lang="en-US" sz="2800" dirty="0"/>
                  <a:t>(where the line crosses the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-axis), substitute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To find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/>
                  <a:t>-intercept </a:t>
                </a:r>
                <a:r>
                  <a:rPr lang="en-US" sz="2800" dirty="0"/>
                  <a:t>(where the line crosses the 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-axis), substitute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solve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  <a:r>
                  <a:rPr lang="en-US" dirty="0"/>
                  <a:t> 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505301"/>
              </a:xfrm>
              <a:blipFill>
                <a:blip r:embed="rId2"/>
                <a:stretch>
                  <a:fillRect l="-1402" t="-2169" b="-5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Definition: </a:t>
            </a:r>
            <a:r>
              <a:rPr sz="3200" dirty="0"/>
              <a:t>Intercepts</a:t>
            </a:r>
            <a:r>
              <a:rPr lang="en-US" sz="3200" dirty="0"/>
              <a:t> (cont.)</a:t>
            </a:r>
            <a:endParaRPr sz="32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F7A5DC-8E11-4CA8-A152-156180A4E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250" y="1143000"/>
            <a:ext cx="514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8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Using Intercepts to Graph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000" dirty="0"/>
                  <a:t>Graph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000" dirty="0"/>
                  <a:t> by locating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-intercept and the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-intercept.</a:t>
                </a:r>
              </a:p>
              <a:p>
                <a:pPr>
                  <a:defRPr sz="2800"/>
                </a:pPr>
                <a:r>
                  <a:rPr lang="en-US" sz="2000" dirty="0">
                    <a:solidFill>
                      <a:srgbClr val="2D7D9F"/>
                    </a:solidFill>
                  </a:rPr>
                  <a:t>Solution</a:t>
                </a:r>
              </a:p>
              <a:p>
                <a:pPr>
                  <a:defRPr sz="2800"/>
                </a:pPr>
                <a:r>
                  <a:rPr lang="en-US" sz="2000" dirty="0"/>
                  <a:t>Find the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-intercept:</a:t>
                </a:r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r>
                  <a:rPr lang="en-US" sz="2000" dirty="0"/>
                  <a:t>Plot the two intercepts and draw the line that contains them.</a:t>
                </a:r>
              </a:p>
              <a:p>
                <a:pPr>
                  <a:defRPr sz="2800"/>
                </a:pPr>
                <a:endParaRPr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41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C1CE68-E76F-44BA-ADFC-7F891D4F4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31580"/>
              </p:ext>
            </p:extLst>
          </p:nvPr>
        </p:nvGraphicFramePr>
        <p:xfrm>
          <a:off x="533400" y="2286000"/>
          <a:ext cx="22987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3149280" progId="Equation.DSMT4">
                  <p:embed/>
                </p:oleObj>
              </mc:Choice>
              <mc:Fallback>
                <p:oleObj name="Equation" r:id="rId4" imgW="2298600" imgH="314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286000"/>
                        <a:ext cx="22987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DE8278D-214F-4111-B217-395228F45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829" y="1488717"/>
            <a:ext cx="3928771" cy="38805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Using Intercepts to Graph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000" dirty="0"/>
                  <a:t>Graph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3</m:t>
                    </m:r>
                    <m:r>
                      <a:rPr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sz="2000">
                        <a:latin typeface="Cambria Math" panose="02040503050406030204" pitchFamily="18" charset="0"/>
                      </a:rPr>
                      <m:t>−2</m:t>
                    </m:r>
                    <m:r>
                      <a:rPr sz="2000">
                        <a:latin typeface="Cambria Math" panose="02040503050406030204" pitchFamily="18" charset="0"/>
                      </a:rPr>
                      <m:t>𝑦</m:t>
                    </m:r>
                    <m:r>
                      <a:rPr sz="200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000" dirty="0"/>
                  <a:t> by locating the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</a:t>
                </a:r>
                <a:r>
                  <a:rPr sz="2000" dirty="0"/>
                  <a:t>intercept and the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-</a:t>
                </a:r>
                <a:r>
                  <a:rPr sz="2000" dirty="0"/>
                  <a:t>intercept.</a:t>
                </a:r>
                <a:endParaRPr lang="en-US" sz="2000" dirty="0"/>
              </a:p>
              <a:p>
                <a:pPr>
                  <a:defRPr sz="2800"/>
                </a:pPr>
                <a:r>
                  <a:rPr lang="en-US" sz="2000" dirty="0"/>
                  <a:t>Solution</a:t>
                </a:r>
              </a:p>
              <a:p>
                <a:pPr>
                  <a:defRPr sz="2800"/>
                </a:pPr>
                <a:r>
                  <a:rPr lang="en-US" sz="2000" dirty="0"/>
                  <a:t>Find the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-intercept:</a:t>
                </a:r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endParaRPr lang="en-US" sz="2000" dirty="0"/>
              </a:p>
              <a:p>
                <a:pPr>
                  <a:defRPr sz="2800"/>
                </a:pPr>
                <a:r>
                  <a:rPr lang="en-US" sz="2000" dirty="0"/>
                  <a:t>Plot the two intercepts and draw the line that contains them.</a:t>
                </a:r>
              </a:p>
              <a:p>
                <a:pPr>
                  <a:defRPr sz="2800"/>
                </a:pPr>
                <a:endParaRPr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41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0E1547-5335-4EE3-9DD3-FED4EB3FE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51404"/>
              </p:ext>
            </p:extLst>
          </p:nvPr>
        </p:nvGraphicFramePr>
        <p:xfrm>
          <a:off x="533400" y="2209800"/>
          <a:ext cx="23749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3200400" progId="Equation.DSMT4">
                  <p:embed/>
                </p:oleObj>
              </mc:Choice>
              <mc:Fallback>
                <p:oleObj name="Equation" r:id="rId4" imgW="237456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209800"/>
                        <a:ext cx="23749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48FAF0-BAE1-4A2E-8E87-84CBC5DFC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27" y="1531581"/>
            <a:ext cx="3966973" cy="37948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DBA7-1F48-9AAC-C6F0-FAB17FA0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5B7592-3293-5F06-0E15-90396837047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9"/>
                <a:ext cx="8229600" cy="3185122"/>
              </a:xfrm>
            </p:spPr>
            <p:txBody>
              <a:bodyPr/>
              <a:lstStyle/>
              <a:p>
                <a:r>
                  <a:rPr lang="en-US" dirty="0"/>
                  <a:t>In general, the intercepts are easy to find because substituting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leads to an easy solution for the other variable. However, when the intercepts result in a point with fractional (or decimal) coordinates and estimation is involved, then a third point that satisfies the equation should be found to verify that the line is graphed correctly.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5B7592-3293-5F06-0E15-90396837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9"/>
                <a:ext cx="8229600" cy="3185122"/>
              </a:xfrm>
              <a:blipFill>
                <a:blip r:embed="rId2"/>
                <a:stretch>
                  <a:fillRect l="-1328" t="-1518" r="-1476" b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12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Definition: </a:t>
            </a:r>
            <a:r>
              <a:rPr sz="3200" dirty="0"/>
              <a:t>One-to-One Correspondence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954107"/>
          </a:xfrm>
        </p:spPr>
        <p:txBody>
          <a:bodyPr>
            <a:spAutoFit/>
          </a:bodyPr>
          <a:lstStyle/>
          <a:p>
            <a:r>
              <a:rPr sz="2800" dirty="0"/>
              <a:t>There is a </a:t>
            </a:r>
            <a:r>
              <a:rPr sz="2800" b="1" dirty="0"/>
              <a:t>one-to-one correspondence</a:t>
            </a:r>
            <a:r>
              <a:rPr sz="2800" dirty="0"/>
              <a:t> between points in a plane and ordered pairs of real numbers.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Graphing Ordered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000" dirty="0"/>
                  <a:t>Graph the set of ordered pairs</a:t>
                </a:r>
              </a:p>
              <a:p>
                <a:pPr algn="ctr">
                  <a:defRPr sz="2800"/>
                </a:pPr>
                <a:br>
                  <a:rPr lang="ar-AE" sz="2000" dirty="0"/>
                </a:br>
                <a14:m>
                  <m:oMath xmlns:m="http://schemas.openxmlformats.org/officeDocument/2006/math">
                    <m:r>
                      <a:rPr lang="ar-AE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ctr">
                  <a:defRPr sz="2800"/>
                </a:pPr>
                <a:endParaRPr lang="ar-AE" sz="2000" dirty="0"/>
              </a:p>
              <a:p>
                <a:r>
                  <a:rPr lang="en-US" sz="2000" b="1" dirty="0"/>
                  <a:t>Note:</a:t>
                </a:r>
                <a:r>
                  <a:rPr lang="en-US" sz="2000" dirty="0"/>
                  <a:t> The listing of ordered pairs within the braces can be in any order.</a:t>
                </a:r>
              </a:p>
              <a:p>
                <a:r>
                  <a:rPr lang="en-US" sz="2000" dirty="0">
                    <a:solidFill>
                      <a:srgbClr val="2D7D9F"/>
                    </a:solidFill>
                  </a:rPr>
                  <a:t>Solution</a:t>
                </a:r>
              </a:p>
              <a:p>
                <a:r>
                  <a:rPr lang="en-US" sz="2000" dirty="0"/>
                  <a:t>To locate each point, </a:t>
                </a:r>
                <a:r>
                  <a:rPr lang="en-US" sz="2000" b="1" dirty="0"/>
                  <a:t>start at the origin</a:t>
                </a:r>
                <a:r>
                  <a:rPr lang="en-US" sz="2000" dirty="0"/>
                  <a:t>, and:</a:t>
                </a:r>
              </a:p>
              <a:p>
                <a:endParaRPr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41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36D8EC-6AF5-45B4-B732-65A610B4C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21515"/>
              </p:ext>
            </p:extLst>
          </p:nvPr>
        </p:nvGraphicFramePr>
        <p:xfrm>
          <a:off x="609600" y="3733800"/>
          <a:ext cx="61468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146640" imgH="1866600" progId="Equation.DSMT4">
                  <p:embed/>
                </p:oleObj>
              </mc:Choice>
              <mc:Fallback>
                <p:oleObj name="Equation" r:id="rId4" imgW="61466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733800"/>
                        <a:ext cx="61468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Graphing Ordered Pairs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7032C-7F03-41A2-B603-8922573E34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62" y="1295400"/>
            <a:ext cx="4590476" cy="46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57F873-6947-4CE2-9176-7D2CDA040D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3400" y="1143000"/>
            <a:ext cx="181956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9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Reading Points on a Graph</a:t>
            </a:r>
          </a:p>
        </p:txBody>
      </p:sp>
      <p:sp>
        <p:nvSpPr>
          <p:cNvPr id="3" name="Text Placeholder 2"/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sz="2000" dirty="0"/>
              <a:t>The</a:t>
            </a:r>
            <a:r>
              <a:rPr lang="en-US" sz="2000" dirty="0"/>
              <a:t> </a:t>
            </a:r>
            <a:r>
              <a:rPr sz="2000" dirty="0"/>
              <a:t>graph of </a:t>
            </a:r>
            <a:r>
              <a:rPr lang="en-US" sz="2000" dirty="0"/>
              <a:t>two</a:t>
            </a:r>
            <a:r>
              <a:rPr sz="2000" dirty="0"/>
              <a:t> line</a:t>
            </a:r>
            <a:r>
              <a:rPr lang="en-US" sz="2000" dirty="0"/>
              <a:t>s</a:t>
            </a:r>
            <a:r>
              <a:rPr sz="2000" dirty="0"/>
              <a:t> </a:t>
            </a:r>
            <a:r>
              <a:rPr lang="en-US" sz="2000" dirty="0"/>
              <a:t>are</a:t>
            </a:r>
            <a:r>
              <a:rPr sz="2000" dirty="0"/>
              <a:t> given. Each line contains an infinite number of points. Use the grid to help you locate (or estimate) three points on each line.</a:t>
            </a:r>
            <a:r>
              <a:rPr lang="en-US" sz="2000" dirty="0"/>
              <a:t> </a:t>
            </a:r>
          </a:p>
          <a:p>
            <a:r>
              <a:rPr lang="en-US" sz="2000" dirty="0"/>
              <a:t>a.                                                                         b.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2D7D9F"/>
                </a:solidFill>
              </a:rPr>
              <a:t>Solution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800" dirty="0"/>
              <a:t>Three points on this graph are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1800" dirty="0">
                <a:latin typeface="Calibri" panose="020F0502020204030204" pitchFamily="34" charset="0"/>
                <a:ea typeface="Cambria Math" panose="02040503050406030204" pitchFamily="18" charset="0"/>
              </a:rPr>
              <a:t>−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1,</a:t>
            </a:r>
            <a:r>
              <a:rPr lang="en-US" sz="1800" dirty="0">
                <a:latin typeface="Calibri" panose="020F0502020204030204" pitchFamily="34" charset="0"/>
                <a:ea typeface="Cambria Math" panose="02040503050406030204" pitchFamily="18" charset="0"/>
              </a:rPr>
              <a:t> −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3), (0,</a:t>
            </a:r>
            <a:r>
              <a:rPr lang="en-US" sz="1800" dirty="0">
                <a:latin typeface="Calibri" panose="020F0502020204030204" pitchFamily="34" charset="0"/>
                <a:ea typeface="Cambria Math" panose="02040503050406030204" pitchFamily="18" charset="0"/>
              </a:rPr>
              <a:t> −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1), (3,5). (</a:t>
            </a:r>
            <a:r>
              <a:rPr lang="en-US" sz="1800" dirty="0">
                <a:ea typeface="Cambria Math" panose="02040503050406030204" pitchFamily="18" charset="0"/>
              </a:rPr>
              <a:t>Of Course, there is more than one correct answer to this type of question. Use your own judgement.)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800" dirty="0">
                <a:ea typeface="Cambria Math" panose="02040503050406030204" pitchFamily="18" charset="0"/>
              </a:rPr>
              <a:t>Three points on this graph are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1800" dirty="0">
                <a:latin typeface="Calibri" panose="020F0502020204030204" pitchFamily="34" charset="0"/>
                <a:ea typeface="Cambria Math" panose="02040503050406030204" pitchFamily="18" charset="0"/>
              </a:rPr>
              <a:t>−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2,5), (2,</a:t>
            </a:r>
            <a:r>
              <a:rPr lang="en-US" sz="1800" dirty="0">
                <a:latin typeface="Calibri" panose="020F0502020204030204" pitchFamily="34" charset="0"/>
                <a:ea typeface="Cambria Math" panose="02040503050406030204" pitchFamily="18" charset="0"/>
              </a:rPr>
              <a:t> −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1), (4,</a:t>
            </a:r>
            <a:r>
              <a:rPr lang="en-US" sz="1800" dirty="0">
                <a:latin typeface="Calibri" panose="020F0502020204030204" pitchFamily="34" charset="0"/>
                <a:ea typeface="Cambria Math" panose="02040503050406030204" pitchFamily="18" charset="0"/>
              </a:rPr>
              <a:t> −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4). (You may also estimate with fractions. For example, one point appears to be approximately            .)</a:t>
            </a:r>
            <a:r>
              <a:rPr lang="en-US" sz="1800" dirty="0">
                <a:ea typeface="Cambria Math" panose="02040503050406030204" pitchFamily="18" charset="0"/>
              </a:rPr>
              <a:t> </a:t>
            </a:r>
            <a:endParaRPr sz="1800" dirty="0"/>
          </a:p>
          <a:p>
            <a:pPr>
              <a:defRPr sz="2800"/>
            </a:pP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F073CD-98CB-47D4-8339-0F2CB62B71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885071"/>
            <a:ext cx="3163114" cy="22871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24C8BB4-4CD5-45D5-957C-4FDC1B72AD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0" y="1885070"/>
            <a:ext cx="3163114" cy="228717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2B665A-869F-4DFD-B880-02E212DA7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39191"/>
              </p:ext>
            </p:extLst>
          </p:nvPr>
        </p:nvGraphicFramePr>
        <p:xfrm>
          <a:off x="7543800" y="5487575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495000" progId="Equation.DSMT4">
                  <p:embed/>
                </p:oleObj>
              </mc:Choice>
              <mc:Fallback>
                <p:oleObj name="Equation" r:id="rId6" imgW="5331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3800" y="5487575"/>
                        <a:ext cx="533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dirty="0"/>
              <a:t>Example 3: Creating a Scatter Plot 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520184995"/>
              </p:ext>
            </p:extLst>
          </p:nvPr>
        </p:nvGraphicFramePr>
        <p:xfrm>
          <a:off x="457200" y="1676400"/>
          <a:ext cx="5029200" cy="397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486">
                <a:tc gridSpan="2">
                  <a:txBody>
                    <a:bodyPr/>
                    <a:lstStyle/>
                    <a:p>
                      <a:pPr algn="ctr"/>
                      <a:r>
                        <a:rPr sz="1400" dirty="0"/>
                        <a:t>Budgets of Top Opening Movies and their Opening Sales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20"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sz="1400" dirty="0"/>
                        <a:t>Budget (in 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sz="1400" dirty="0"/>
                        <a:t>Opening Weekend Sales (in 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011"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>
                          <a:latin typeface="Cambria Math"/>
                        </a:rPr>
                        <a:t>174</a:t>
                      </a:r>
                      <a:endParaRPr lang="en-US" sz="14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645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Cambria Math"/>
                        </a:rPr>
                        <a:t>Source: IMDB</a:t>
                      </a:r>
                      <a:endParaRPr sz="1200" dirty="0">
                        <a:latin typeface="Cambria Math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3219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240B18-2109-4692-BD24-D8269DF7884C}"/>
              </a:ext>
            </a:extLst>
          </p:cNvPr>
          <p:cNvSpPr txBox="1"/>
          <p:nvPr/>
        </p:nvSpPr>
        <p:spPr>
          <a:xfrm>
            <a:off x="457200" y="106514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table gives estimated budget and opening weekend sales of top opening movies.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99B93-4837-4B65-B2CC-DBE79688C017}"/>
              </a:ext>
            </a:extLst>
          </p:cNvPr>
          <p:cNvSpPr txBox="1"/>
          <p:nvPr/>
        </p:nvSpPr>
        <p:spPr>
          <a:xfrm>
            <a:off x="5562600" y="1660837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n-US" sz="1800" dirty="0"/>
              <a:t>​Rewrite the data in the table as ordered pairs in the form (Budget, Opening Sales).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/>
              <a:t>Use the data to create a scatter plot.</a:t>
            </a:r>
          </a:p>
          <a:p>
            <a:pPr algn="just"/>
            <a:endParaRPr lang="en-US" sz="1800" dirty="0"/>
          </a:p>
          <a:p>
            <a:pPr marL="342900" indent="-342900" algn="just">
              <a:buFont typeface="+mj-lt"/>
              <a:buAutoNum type="alphaLcPeriod"/>
            </a:pPr>
            <a:endParaRPr lang="en-US" sz="1800" dirty="0"/>
          </a:p>
          <a:p>
            <a:pPr marL="342900" indent="-342900" algn="just">
              <a:buFont typeface="+mj-lt"/>
              <a:buAutoNum type="alphaLcPeriod"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dirty="0"/>
              <a:t>Example 3: Creating a Scatter Plot</a:t>
            </a:r>
            <a:r>
              <a:rPr lang="en-US" dirty="0"/>
              <a:t> (cont.)</a:t>
            </a:r>
            <a:r>
              <a:rPr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40B18-2109-4692-BD24-D8269DF7884C}"/>
              </a:ext>
            </a:extLst>
          </p:cNvPr>
          <p:cNvSpPr txBox="1"/>
          <p:nvPr/>
        </p:nvSpPr>
        <p:spPr>
          <a:xfrm>
            <a:off x="448171" y="1375508"/>
            <a:ext cx="3971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28600" algn="just"/>
            <a:r>
              <a:rPr lang="en-US" dirty="0"/>
              <a:t>b. Create the scatter plot by plotting  the ordered pairs. Since each ordered pair is of the form (Budget, Opening Sales) the </a:t>
            </a:r>
            <a:r>
              <a:rPr lang="en-US" i="1" dirty="0"/>
              <a:t>x</a:t>
            </a:r>
            <a:r>
              <a:rPr lang="en-US" dirty="0"/>
              <a:t>-axis will be the budget (in millions) and the </a:t>
            </a:r>
            <a:r>
              <a:rPr lang="en-US" i="1" dirty="0"/>
              <a:t>y</a:t>
            </a:r>
            <a:r>
              <a:rPr lang="en-US" dirty="0"/>
              <a:t>-axis will be the opening sales (in millions).</a:t>
            </a:r>
            <a:endParaRPr lang="en-US" b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ACBECF4-5686-45EB-94AC-CD711443F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92367"/>
              </p:ext>
            </p:extLst>
          </p:nvPr>
        </p:nvGraphicFramePr>
        <p:xfrm>
          <a:off x="685800" y="16002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2680" imgH="711000" progId="Equation.DSMT4">
                  <p:embed/>
                </p:oleObj>
              </mc:Choice>
              <mc:Fallback>
                <p:oleObj name="Equation" r:id="rId2" imgW="7492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600200"/>
                        <a:ext cx="7493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F120C66-0937-494B-BC34-B7533BA51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00" y="2438400"/>
            <a:ext cx="4123829" cy="35601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547898-ADB4-4702-A7BC-CDD0EEC0A32F}"/>
              </a:ext>
            </a:extLst>
          </p:cNvPr>
          <p:cNvSpPr txBox="1"/>
          <p:nvPr/>
        </p:nvSpPr>
        <p:spPr>
          <a:xfrm>
            <a:off x="448171" y="108751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7D9F"/>
                </a:solidFill>
              </a:rPr>
              <a:t>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2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Definition: </a:t>
            </a:r>
            <a:r>
              <a:rPr sz="3200" dirty="0"/>
              <a:t>Solution Set of an Equation in Two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471172"/>
              </a:xfrm>
            </p:spPr>
            <p:txBody>
              <a:bodyPr>
                <a:sp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solution set</a:t>
                </a:r>
                <a:r>
                  <a:rPr lang="en-US" sz="2800" dirty="0"/>
                  <a:t> of an equation in two variables,</a:t>
                </a:r>
              </a:p>
              <a:p>
                <a:pPr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consists of all ordered pairs of real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that satisfy the equation.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471172"/>
              </a:xfrm>
              <a:blipFill>
                <a:blip r:embed="rId2"/>
                <a:stretch>
                  <a:fillRect l="-1328" t="-3252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Standard Form of a Linear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419124"/>
              </a:xfrm>
            </p:spPr>
            <p:txBody>
              <a:bodyPr>
                <a:spAutoFit/>
              </a:bodyPr>
              <a:lstStyle/>
              <a:p>
                <a:r>
                  <a:rPr sz="2800" dirty="0"/>
                  <a:t>Any equation of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are real numbers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are not both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is called the </a:t>
                </a:r>
                <a:r>
                  <a:rPr sz="2800" b="1" dirty="0"/>
                  <a:t>standard form of a linear equation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419124"/>
              </a:xfrm>
              <a:blipFill>
                <a:blip r:embed="rId2"/>
                <a:stretch>
                  <a:fillRect l="-1328" t="-1995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1013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Courier New</vt:lpstr>
      <vt:lpstr>Calibri</vt:lpstr>
      <vt:lpstr>Arial</vt:lpstr>
      <vt:lpstr>Office Theme</vt:lpstr>
      <vt:lpstr>Equation</vt:lpstr>
      <vt:lpstr>Section 11.R.3</vt:lpstr>
      <vt:lpstr>Definition: One-to-One Correspondence</vt:lpstr>
      <vt:lpstr>Example 1: Graphing Ordered Pairs</vt:lpstr>
      <vt:lpstr>Example 1: Graphing Ordered Pairs (cont.)</vt:lpstr>
      <vt:lpstr>Example 2: Reading Points on a Graph</vt:lpstr>
      <vt:lpstr>Example 3: Creating a Scatter Plot </vt:lpstr>
      <vt:lpstr>Example 3: Creating a Scatter Plot (cont.) </vt:lpstr>
      <vt:lpstr>Definition: Solution Set of an Equation in Two Variables</vt:lpstr>
      <vt:lpstr>Definition: Standard Form of a Linear Equation</vt:lpstr>
      <vt:lpstr>Procedure: To Graph a Linear Equation in Two Variables</vt:lpstr>
      <vt:lpstr>Example 4: Graphing a Linear Equation in Two Variables</vt:lpstr>
      <vt:lpstr>Example 5: Graphing a Linear Equation in Two Variables</vt:lpstr>
      <vt:lpstr>Example 6: Graphing a Linear Equation in Two Variables</vt:lpstr>
      <vt:lpstr>Definition: Intercepts</vt:lpstr>
      <vt:lpstr>Definition: Intercepts (cont.)</vt:lpstr>
      <vt:lpstr>Definition: Intercepts (cont.)</vt:lpstr>
      <vt:lpstr>Example 7: Using Intercepts to Graph Linear Equations</vt:lpstr>
      <vt:lpstr>Example 8: Using Intercepts to Graph Linear Equations</vt:lpstr>
      <vt:lpstr>Note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Viewing Life Mathematically Plus Integrated Review, 2nd Edition</dc:title>
  <dc:creator>Hawkes Learning</dc:creator>
  <cp:lastModifiedBy>Jolie Even</cp:lastModifiedBy>
  <cp:revision>136</cp:revision>
  <dcterms:created xsi:type="dcterms:W3CDTF">2013-04-26T14:43:13Z</dcterms:created>
  <dcterms:modified xsi:type="dcterms:W3CDTF">2024-07-23T19:59:03Z</dcterms:modified>
</cp:coreProperties>
</file>