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60" r:id="rId3"/>
    <p:sldId id="283" r:id="rId4"/>
    <p:sldId id="261" r:id="rId5"/>
    <p:sldId id="262" r:id="rId6"/>
    <p:sldId id="263" r:id="rId7"/>
    <p:sldId id="266" r:id="rId8"/>
    <p:sldId id="284" r:id="rId9"/>
    <p:sldId id="267" r:id="rId10"/>
    <p:sldId id="268" r:id="rId11"/>
    <p:sldId id="269" r:id="rId12"/>
    <p:sldId id="270" r:id="rId13"/>
    <p:sldId id="271" r:id="rId14"/>
    <p:sldId id="282" r:id="rId15"/>
    <p:sldId id="272" r:id="rId16"/>
    <p:sldId id="275" r:id="rId17"/>
    <p:sldId id="276" r:id="rId18"/>
    <p:sldId id="278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Tavormina" initials="AT" lastIdx="4" clrIdx="0">
    <p:extLst>
      <p:ext uri="{19B8F6BF-5375-455C-9EA6-DF929625EA0E}">
        <p15:presenceInfo xmlns:p15="http://schemas.microsoft.com/office/powerpoint/2012/main" userId="S-1-5-21-1482476501-413027322-842925246-2743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000000"/>
    <a:srgbClr val="36608C"/>
    <a:srgbClr val="C00000"/>
    <a:srgbClr val="2D7D9F"/>
    <a:srgbClr val="0000FF"/>
    <a:srgbClr val="000099"/>
    <a:srgbClr val="9900FF"/>
    <a:srgbClr val="FF00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30" autoAdjust="0"/>
    <p:restoredTop sz="94660"/>
  </p:normalViewPr>
  <p:slideViewPr>
    <p:cSldViewPr>
      <p:cViewPr varScale="1">
        <p:scale>
          <a:sx n="111" d="100"/>
          <a:sy n="111" d="100"/>
        </p:scale>
        <p:origin x="180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95" d="100"/>
        <a:sy n="95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194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A06C8C-854D-4A7C-A3FE-3DBBAFE00FA9}" type="datetimeFigureOut">
              <a:rPr lang="en-US" smtClean="0"/>
              <a:pPr/>
              <a:t>7/24/2024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80441D-D731-4991-A4A8-BAD1DA5356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393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image" Target="../media/image31.wmf"/><Relationship Id="rId7" Type="http://schemas.openxmlformats.org/officeDocument/2006/relationships/image" Target="../media/image33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8.bin"/><Relationship Id="rId5" Type="http://schemas.openxmlformats.org/officeDocument/2006/relationships/image" Target="../media/image32.emf"/><Relationship Id="rId4" Type="http://schemas.openxmlformats.org/officeDocument/2006/relationships/oleObject" Target="../embeddings/oleObject27.bin"/><Relationship Id="rId9" Type="http://schemas.openxmlformats.org/officeDocument/2006/relationships/image" Target="../media/image34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image" Target="../media/image38.emf"/><Relationship Id="rId7" Type="http://schemas.openxmlformats.org/officeDocument/2006/relationships/image" Target="../media/image40.e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3.bin"/><Relationship Id="rId5" Type="http://schemas.openxmlformats.org/officeDocument/2006/relationships/image" Target="../media/image39.emf"/><Relationship Id="rId10" Type="http://schemas.openxmlformats.org/officeDocument/2006/relationships/image" Target="../media/image42.png"/><Relationship Id="rId4" Type="http://schemas.openxmlformats.org/officeDocument/2006/relationships/oleObject" Target="../embeddings/oleObject32.bin"/><Relationship Id="rId9" Type="http://schemas.openxmlformats.org/officeDocument/2006/relationships/image" Target="../media/image41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7" Type="http://schemas.openxmlformats.org/officeDocument/2006/relationships/image" Target="../media/image45.wmf"/><Relationship Id="rId2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7.bin"/><Relationship Id="rId5" Type="http://schemas.openxmlformats.org/officeDocument/2006/relationships/image" Target="../media/image44.wmf"/><Relationship Id="rId4" Type="http://schemas.openxmlformats.org/officeDocument/2006/relationships/oleObject" Target="../embeddings/oleObject36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3" Type="http://schemas.openxmlformats.org/officeDocument/2006/relationships/image" Target="../media/image46.wmf"/><Relationship Id="rId7" Type="http://schemas.openxmlformats.org/officeDocument/2006/relationships/image" Target="../media/image48.wmf"/><Relationship Id="rId2" Type="http://schemas.openxmlformats.org/officeDocument/2006/relationships/oleObject" Target="../embeddings/oleObject3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0.bin"/><Relationship Id="rId5" Type="http://schemas.openxmlformats.org/officeDocument/2006/relationships/image" Target="../media/image47.wmf"/><Relationship Id="rId4" Type="http://schemas.openxmlformats.org/officeDocument/2006/relationships/oleObject" Target="../embeddings/oleObject39.bin"/><Relationship Id="rId9" Type="http://schemas.openxmlformats.org/officeDocument/2006/relationships/image" Target="../media/image49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4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10.emf"/><Relationship Id="rId3" Type="http://schemas.openxmlformats.org/officeDocument/2006/relationships/image" Target="../media/image5.wmf"/><Relationship Id="rId7" Type="http://schemas.openxmlformats.org/officeDocument/2006/relationships/image" Target="../media/image7.wmf"/><Relationship Id="rId12" Type="http://schemas.openxmlformats.org/officeDocument/2006/relationships/oleObject" Target="../embeddings/oleObject9.bin"/><Relationship Id="rId2" Type="http://schemas.openxmlformats.org/officeDocument/2006/relationships/oleObject" Target="../embeddings/oleObject4.bin"/><Relationship Id="rId16" Type="http://schemas.openxmlformats.org/officeDocument/2006/relationships/image" Target="../media/image12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5" Type="http://schemas.openxmlformats.org/officeDocument/2006/relationships/oleObject" Target="../embeddings/oleObject10.bin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wmf"/><Relationship Id="rId1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oleObject" Target="../embeddings/oleObject16.bin"/><Relationship Id="rId18" Type="http://schemas.openxmlformats.org/officeDocument/2006/relationships/image" Target="../media/image20.wmf"/><Relationship Id="rId3" Type="http://schemas.openxmlformats.org/officeDocument/2006/relationships/image" Target="../media/image13.wmf"/><Relationship Id="rId7" Type="http://schemas.openxmlformats.org/officeDocument/2006/relationships/image" Target="../media/image15.emf"/><Relationship Id="rId12" Type="http://schemas.openxmlformats.org/officeDocument/2006/relationships/image" Target="../media/image18.wmf"/><Relationship Id="rId17" Type="http://schemas.openxmlformats.org/officeDocument/2006/relationships/oleObject" Target="../embeddings/oleObject18.bin"/><Relationship Id="rId2" Type="http://schemas.openxmlformats.org/officeDocument/2006/relationships/oleObject" Target="../embeddings/oleObject11.bin"/><Relationship Id="rId16" Type="http://schemas.openxmlformats.org/officeDocument/2006/relationships/image" Target="../media/image19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oleObject" Target="../embeddings/oleObject15.bin"/><Relationship Id="rId5" Type="http://schemas.openxmlformats.org/officeDocument/2006/relationships/image" Target="../media/image14.emf"/><Relationship Id="rId15" Type="http://schemas.openxmlformats.org/officeDocument/2006/relationships/oleObject" Target="../embeddings/oleObject17.bin"/><Relationship Id="rId10" Type="http://schemas.openxmlformats.org/officeDocument/2006/relationships/image" Target="../media/image17.png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6.wmf"/><Relationship Id="rId1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6.wmf"/><Relationship Id="rId3" Type="http://schemas.openxmlformats.org/officeDocument/2006/relationships/image" Target="../media/image21.wmf"/><Relationship Id="rId7" Type="http://schemas.openxmlformats.org/officeDocument/2006/relationships/image" Target="../media/image23.emf"/><Relationship Id="rId12" Type="http://schemas.openxmlformats.org/officeDocument/2006/relationships/oleObject" Target="../embeddings/oleObject24.bin"/><Relationship Id="rId2" Type="http://schemas.openxmlformats.org/officeDocument/2006/relationships/oleObject" Target="../embeddings/oleObject19.bin"/><Relationship Id="rId16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5.wmf"/><Relationship Id="rId5" Type="http://schemas.openxmlformats.org/officeDocument/2006/relationships/image" Target="../media/image22.emf"/><Relationship Id="rId15" Type="http://schemas.openxmlformats.org/officeDocument/2006/relationships/image" Target="../media/image27.wmf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4.wmf"/><Relationship Id="rId14" Type="http://schemas.openxmlformats.org/officeDocument/2006/relationships/oleObject" Target="../embeddings/oleObject25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11.R.4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marL="0" indent="0" algn="ctr">
              <a:lnSpc>
                <a:spcPct val="90000"/>
              </a:lnSpc>
              <a:buNone/>
            </a:pPr>
            <a:r>
              <a:rPr lang="en-US" b="1" i="1" dirty="0">
                <a:solidFill>
                  <a:srgbClr val="1F497D"/>
                </a:solidFill>
              </a:rPr>
              <a:t>Slope-Intercept Form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Finding the Slope of a Vertical Line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Find the equation and slope of the vertical line through the point </a:t>
            </a:r>
            <a:r>
              <a:rPr lang="en-US" i="0" dirty="0">
                <a:solidFill>
                  <a:srgbClr val="0000FF"/>
                </a:solidFill>
              </a:rPr>
              <a:t>(3, 2)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equation is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= 3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</a:p>
          <a:p>
            <a:pPr marL="533400" indent="-533400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</a:t>
            </a:r>
            <a:r>
              <a:rPr lang="en-US" i="0" dirty="0">
                <a:solidFill>
                  <a:srgbClr val="FF0000"/>
                </a:solidFill>
              </a:rPr>
              <a:t>slope is undefined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 marL="533400" indent="-533400"/>
            <a:endParaRPr lang="en-US" i="0" dirty="0">
              <a:solidFill>
                <a:schemeClr val="tx1"/>
              </a:solidFill>
            </a:endParaRPr>
          </a:p>
          <a:p>
            <a:pPr marL="533400" indent="-533400"/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3891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0" y="2133600"/>
            <a:ext cx="3291840" cy="3284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Definition: The Slope </a:t>
            </a:r>
            <a:r>
              <a:rPr lang="en-US" i="1" dirty="0"/>
              <a:t>m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15363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75" indent="-15875">
              <a:buFont typeface="Courier New" pitchFamily="49" charset="0"/>
              <a:buNone/>
              <a:tabLst>
                <a:tab pos="342900" algn="l"/>
                <a:tab pos="977900" algn="l"/>
                <a:tab pos="7150100" algn="l"/>
              </a:tabLst>
            </a:pPr>
            <a:r>
              <a:rPr lang="en-US" i="0" dirty="0">
                <a:solidFill>
                  <a:srgbClr val="000000"/>
                </a:solidFill>
              </a:rPr>
              <a:t>For an equation in the form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mx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b</a:t>
            </a:r>
            <a:r>
              <a:rPr lang="en-US" i="0" dirty="0">
                <a:solidFill>
                  <a:srgbClr val="000000"/>
                </a:solidFill>
              </a:rPr>
              <a:t>, the slope of the line is </a:t>
            </a:r>
            <a:r>
              <a:rPr lang="en-US" i="1" dirty="0">
                <a:solidFill>
                  <a:srgbClr val="0000FF"/>
                </a:solidFill>
              </a:rPr>
              <a:t>m</a:t>
            </a:r>
            <a:r>
              <a:rPr lang="en-US" i="0" dirty="0">
                <a:solidFill>
                  <a:srgbClr val="000000"/>
                </a:solidFill>
              </a:rPr>
              <a:t>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Definition: Slope-Intercept Form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16387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138499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75" indent="-15875">
              <a:buFont typeface="Courier New" pitchFamily="49" charset="0"/>
              <a:buNone/>
              <a:tabLst>
                <a:tab pos="342900" algn="l"/>
                <a:tab pos="977900" algn="l"/>
                <a:tab pos="7150100" algn="l"/>
              </a:tabLst>
            </a:pP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mx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b</a:t>
            </a:r>
            <a:r>
              <a:rPr lang="en-US" i="0" dirty="0">
                <a:solidFill>
                  <a:srgbClr val="000000"/>
                </a:solidFill>
              </a:rPr>
              <a:t> is called the </a:t>
            </a:r>
            <a:r>
              <a:rPr lang="en-US" b="1" i="0" dirty="0">
                <a:solidFill>
                  <a:srgbClr val="C00000"/>
                </a:solidFill>
              </a:rPr>
              <a:t>slope-intercept </a:t>
            </a:r>
            <a:r>
              <a:rPr lang="en-US" i="0" dirty="0">
                <a:solidFill>
                  <a:srgbClr val="000000"/>
                </a:solidFill>
              </a:rPr>
              <a:t>form for the equation of a line, where </a:t>
            </a:r>
            <a:r>
              <a:rPr lang="en-US" i="1" dirty="0">
                <a:solidFill>
                  <a:srgbClr val="0000FF"/>
                </a:solidFill>
              </a:rPr>
              <a:t>m</a:t>
            </a:r>
            <a:r>
              <a:rPr lang="en-US" i="0" dirty="0">
                <a:solidFill>
                  <a:srgbClr val="000000"/>
                </a:solidFill>
              </a:rPr>
              <a:t> is the </a:t>
            </a:r>
            <a:r>
              <a:rPr lang="en-US" b="1" i="0" dirty="0">
                <a:solidFill>
                  <a:srgbClr val="C00000"/>
                </a:solidFill>
              </a:rPr>
              <a:t>slope</a:t>
            </a:r>
            <a:r>
              <a:rPr lang="en-US" i="0" dirty="0">
                <a:solidFill>
                  <a:srgbClr val="000000"/>
                </a:solidFill>
              </a:rPr>
              <a:t> and </a:t>
            </a:r>
            <a:r>
              <a:rPr lang="en-US" i="0" dirty="0">
                <a:solidFill>
                  <a:srgbClr val="0000FF"/>
                </a:solidFill>
              </a:rPr>
              <a:t>(0,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b</a:t>
            </a:r>
            <a:r>
              <a:rPr lang="en-US" i="0" dirty="0">
                <a:solidFill>
                  <a:srgbClr val="0000FF"/>
                </a:solidFill>
              </a:rPr>
              <a:t>)</a:t>
            </a:r>
            <a:r>
              <a:rPr lang="en-US" i="0" dirty="0">
                <a:solidFill>
                  <a:srgbClr val="000000"/>
                </a:solidFill>
              </a:rPr>
              <a:t> is the </a:t>
            </a:r>
            <a:r>
              <a:rPr lang="en-US" b="1" i="1" dirty="0">
                <a:solidFill>
                  <a:srgbClr val="C00000"/>
                </a:solidFill>
              </a:rPr>
              <a:t>y</a:t>
            </a:r>
            <a:r>
              <a:rPr lang="en-US" b="1" i="0" dirty="0">
                <a:solidFill>
                  <a:srgbClr val="C00000"/>
                </a:solidFill>
              </a:rPr>
              <a:t>-intercept</a:t>
            </a:r>
            <a:r>
              <a:rPr lang="en-US" i="0" dirty="0">
                <a:solidFill>
                  <a:srgbClr val="000000"/>
                </a:solidFill>
              </a:rPr>
              <a:t>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80160"/>
            <a:ext cx="8229600" cy="196977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spcBef>
                <a:spcPts val="60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Find the slope and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-intercept of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-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+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=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6</a:t>
            </a:r>
            <a:r>
              <a:rPr lang="en-US" sz="2800" dirty="0"/>
              <a:t>,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graph the line.</a:t>
            </a:r>
          </a:p>
          <a:p>
            <a:pPr marL="533400" marR="0" lvl="0" indent="-5334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   </a:t>
            </a:r>
          </a:p>
          <a:p>
            <a:pPr marL="533400" marR="0" lvl="0" indent="-5334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Solve for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Using Slope and the </a:t>
            </a:r>
            <a:r>
              <a:rPr lang="en-US" i="1" dirty="0"/>
              <a:t>y</a:t>
            </a:r>
            <a:r>
              <a:rPr lang="en-US" dirty="0"/>
              <a:t>-Intercept </a:t>
            </a:r>
            <a:br>
              <a:rPr lang="en-US" dirty="0"/>
            </a:br>
            <a:r>
              <a:rPr lang="en-US" dirty="0"/>
              <a:t>to Graph a Line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graphicFrame>
        <p:nvGraphicFramePr>
          <p:cNvPr id="8194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3805571"/>
              </p:ext>
            </p:extLst>
          </p:nvPr>
        </p:nvGraphicFramePr>
        <p:xfrm>
          <a:off x="558800" y="3276600"/>
          <a:ext cx="1833563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77541" imgH="355508" progId="Equation.DSMT4">
                  <p:embed/>
                </p:oleObj>
              </mc:Choice>
              <mc:Fallback>
                <p:oleObj name="Equation" r:id="rId2" imgW="1777541" imgH="355508" progId="Equation.DSMT4">
                  <p:embed/>
                  <p:pic>
                    <p:nvPicPr>
                      <p:cNvPr id="0" name="Picture 72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3276600"/>
                        <a:ext cx="1833563" cy="366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2305507"/>
              </p:ext>
            </p:extLst>
          </p:nvPr>
        </p:nvGraphicFramePr>
        <p:xfrm>
          <a:off x="1708150" y="5100482"/>
          <a:ext cx="1422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07960" imgH="886680" progId="Equation.DSMT4">
                  <p:embed/>
                </p:oleObj>
              </mc:Choice>
              <mc:Fallback>
                <p:oleObj name="Equation" r:id="rId4" imgW="1407960" imgH="886680" progId="Equation.DSMT4">
                  <p:embed/>
                  <p:pic>
                    <p:nvPicPr>
                      <p:cNvPr id="0" name="Picture 7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8150" y="5100482"/>
                        <a:ext cx="1422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2407663"/>
              </p:ext>
            </p:extLst>
          </p:nvPr>
        </p:nvGraphicFramePr>
        <p:xfrm>
          <a:off x="1473200" y="4249788"/>
          <a:ext cx="172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27874" imgH="838292" progId="Equation.DSMT4">
                  <p:embed/>
                </p:oleObj>
              </mc:Choice>
              <mc:Fallback>
                <p:oleObj name="Equation" r:id="rId6" imgW="1727874" imgH="838292" progId="Equation.DSMT4">
                  <p:embed/>
                  <p:pic>
                    <p:nvPicPr>
                      <p:cNvPr id="0" name="Picture 7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200" y="4249788"/>
                        <a:ext cx="172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281094"/>
              </p:ext>
            </p:extLst>
          </p:nvPr>
        </p:nvGraphicFramePr>
        <p:xfrm>
          <a:off x="1511300" y="3768144"/>
          <a:ext cx="1562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62031" imgH="355508" progId="Equation.DSMT4">
                  <p:embed/>
                </p:oleObj>
              </mc:Choice>
              <mc:Fallback>
                <p:oleObj name="Equation" r:id="rId8" imgW="1562031" imgH="355508" progId="Equation.DSMT4">
                  <p:embed/>
                  <p:pic>
                    <p:nvPicPr>
                      <p:cNvPr id="0" name="Picture 7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1300" y="3768144"/>
                        <a:ext cx="1562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Using Slope and the </a:t>
            </a:r>
            <a:r>
              <a:rPr lang="en-US" i="1" dirty="0"/>
              <a:t>y</a:t>
            </a:r>
            <a:r>
              <a:rPr lang="en-US" dirty="0"/>
              <a:t>-Intercept </a:t>
            </a:r>
            <a:br>
              <a:rPr lang="en-US" dirty="0"/>
            </a:br>
            <a:r>
              <a:rPr lang="en-US" dirty="0"/>
              <a:t>to Graph a Line </a:t>
            </a:r>
            <a:r>
              <a:rPr lang="en-US" dirty="0">
                <a:solidFill>
                  <a:schemeClr val="accent1"/>
                </a:solidFill>
                <a:latin typeface="Symbol" pitchFamily="18" charset="2"/>
              </a:rPr>
              <a:t>(</a:t>
            </a:r>
            <a:r>
              <a:rPr lang="en-US" dirty="0">
                <a:solidFill>
                  <a:schemeClr val="accent1"/>
                </a:solidFill>
              </a:rPr>
              <a:t>cont.</a:t>
            </a:r>
            <a:r>
              <a:rPr lang="en-US" dirty="0">
                <a:solidFill>
                  <a:schemeClr val="accent1"/>
                </a:solidFill>
                <a:latin typeface="Symbol" pitchFamily="18" charset="2"/>
              </a:rPr>
              <a:t>)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50000"/>
              </a:lnSpc>
            </a:pPr>
            <a:r>
              <a:rPr lang="en-US" dirty="0"/>
              <a:t>Thus              which is the slope, and </a:t>
            </a:r>
            <a:r>
              <a:rPr lang="en-US" i="1" dirty="0"/>
              <a:t>b</a:t>
            </a:r>
            <a:r>
              <a:rPr lang="en-US" dirty="0"/>
              <a:t> is </a:t>
            </a:r>
            <a:r>
              <a:rPr lang="en-US" dirty="0">
                <a:solidFill>
                  <a:srgbClr val="9900FF"/>
                </a:solidFill>
              </a:rPr>
              <a:t>2</a:t>
            </a:r>
            <a:r>
              <a:rPr lang="en-US" dirty="0"/>
              <a:t>, making the </a:t>
            </a:r>
            <a:r>
              <a:rPr lang="en-US" i="1" dirty="0"/>
              <a:t>y</a:t>
            </a:r>
            <a:r>
              <a:rPr lang="en-US" dirty="0"/>
              <a:t>-intercept </a:t>
            </a:r>
            <a:r>
              <a:rPr lang="en-US" dirty="0">
                <a:solidFill>
                  <a:srgbClr val="FF0000"/>
                </a:solidFill>
              </a:rPr>
              <a:t>(0, 2)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graphicFrame>
        <p:nvGraphicFramePr>
          <p:cNvPr id="2867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6403211"/>
              </p:ext>
            </p:extLst>
          </p:nvPr>
        </p:nvGraphicFramePr>
        <p:xfrm>
          <a:off x="1320800" y="1262296"/>
          <a:ext cx="989013" cy="84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90360" imgH="838080" progId="Equation.DSMT4">
                  <p:embed/>
                </p:oleObj>
              </mc:Choice>
              <mc:Fallback>
                <p:oleObj name="Equation" r:id="rId2" imgW="990360" imgH="838080" progId="Equation.DSMT4">
                  <p:embed/>
                  <p:pic>
                    <p:nvPicPr>
                      <p:cNvPr id="0" name="Picture 1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1262296"/>
                        <a:ext cx="989013" cy="846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8864" name="Picture 19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0400" y="2514600"/>
            <a:ext cx="3282696" cy="3305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Using Slope and the </a:t>
            </a:r>
            <a:r>
              <a:rPr lang="en-US" i="1" dirty="0"/>
              <a:t>y</a:t>
            </a:r>
            <a:r>
              <a:rPr lang="en-US" dirty="0"/>
              <a:t>-Intercept </a:t>
            </a:r>
            <a:br>
              <a:rPr lang="en-US" dirty="0"/>
            </a:br>
            <a:r>
              <a:rPr lang="en-US" dirty="0"/>
              <a:t>to Graph a Line</a:t>
            </a:r>
            <a:r>
              <a:rPr lang="en-US" sz="3200" i="1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  <a:latin typeface="Symbol" pitchFamily="18" charset="2"/>
              </a:rPr>
              <a:t>(</a:t>
            </a:r>
            <a:r>
              <a:rPr lang="en-US" sz="3200" dirty="0">
                <a:solidFill>
                  <a:schemeClr val="accent1"/>
                </a:solidFill>
              </a:rPr>
              <a:t>cont.</a:t>
            </a:r>
            <a:r>
              <a:rPr lang="en-US" sz="3200" dirty="0">
                <a:solidFill>
                  <a:schemeClr val="accent1"/>
                </a:solidFill>
                <a:latin typeface="Symbol" pitchFamily="18" charset="2"/>
              </a:rPr>
              <a:t>)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457200" y="1280160"/>
            <a:ext cx="4846320" cy="3108543"/>
          </a:xfrm>
        </p:spPr>
        <p:txBody>
          <a:bodyPr>
            <a:spAutoFit/>
          </a:bodyPr>
          <a:lstStyle/>
          <a:p>
            <a:pPr>
              <a:spcBef>
                <a:spcPts val="1200"/>
              </a:spcBef>
            </a:pPr>
            <a:r>
              <a:rPr lang="en-US" dirty="0"/>
              <a:t>As shown in the graph, if we “rise” 2 units up and “run” 3 units to the right</a:t>
            </a:r>
            <a:r>
              <a:rPr lang="en-US" b="1" dirty="0"/>
              <a:t> from the </a:t>
            </a:r>
            <a:br>
              <a:rPr lang="en-US" b="1" dirty="0"/>
            </a:br>
            <a:r>
              <a:rPr lang="en-US" b="1" i="1" dirty="0"/>
              <a:t>y­-</a:t>
            </a:r>
            <a:r>
              <a:rPr lang="en-US" b="1" dirty="0"/>
              <a:t>intercept</a:t>
            </a:r>
            <a:r>
              <a:rPr lang="en-US" dirty="0"/>
              <a:t> </a:t>
            </a:r>
            <a:r>
              <a:rPr lang="en-US" dirty="0">
                <a:solidFill>
                  <a:srgbClr val="000099"/>
                </a:solidFill>
              </a:rPr>
              <a:t>(</a:t>
            </a:r>
            <a:r>
              <a:rPr lang="en-US" b="1" dirty="0">
                <a:solidFill>
                  <a:srgbClr val="000099"/>
                </a:solidFill>
              </a:rPr>
              <a:t>0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b="1" dirty="0">
                <a:solidFill>
                  <a:srgbClr val="000099"/>
                </a:solidFill>
              </a:rPr>
              <a:t>2</a:t>
            </a:r>
            <a:r>
              <a:rPr lang="en-US" dirty="0">
                <a:solidFill>
                  <a:srgbClr val="000099"/>
                </a:solidFill>
              </a:rPr>
              <a:t>)</a:t>
            </a:r>
            <a:r>
              <a:rPr lang="en-US" dirty="0"/>
              <a:t>, we locate another point </a:t>
            </a:r>
            <a:r>
              <a:rPr lang="en-US" dirty="0">
                <a:solidFill>
                  <a:srgbClr val="000099"/>
                </a:solidFill>
              </a:rPr>
              <a:t>(3, 4)</a:t>
            </a:r>
            <a:r>
              <a:rPr lang="en-US" dirty="0"/>
              <a:t>.  The line can be drawn through these two points.</a:t>
            </a:r>
          </a:p>
        </p:txBody>
      </p:sp>
      <p:sp>
        <p:nvSpPr>
          <p:cNvPr id="14" name="Rectangle 3"/>
          <p:cNvSpPr txBox="1">
            <a:spLocks/>
          </p:cNvSpPr>
          <p:nvPr/>
        </p:nvSpPr>
        <p:spPr>
          <a:xfrm>
            <a:off x="457200" y="4566565"/>
            <a:ext cx="8229600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>
              <a:spcBef>
                <a:spcPct val="50000"/>
              </a:spcBef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Note: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As shown in the </a:t>
            </a:r>
            <a:r>
              <a:rPr lang="en-US" sz="2800" dirty="0"/>
              <a:t>second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graph, we could also 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first “run”  3 units right and “rise” 2 units up from the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-intercept to locate the point (3, 4) on the graph.</a:t>
            </a:r>
          </a:p>
        </p:txBody>
      </p:sp>
      <p:pic>
        <p:nvPicPr>
          <p:cNvPr id="4403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9200" y="1295400"/>
            <a:ext cx="3273552" cy="3280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spcBef>
                <a:spcPts val="60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Find the slope and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-intercept of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+ 2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-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</a:t>
            </a:r>
            <a:r>
              <a:rPr lang="en-US" sz="2800" dirty="0"/>
              <a:t>,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graph the line.</a:t>
            </a:r>
          </a:p>
          <a:p>
            <a:pPr marL="533400" marR="0" lvl="0" indent="-5334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533400" marR="0" lvl="0" indent="-5334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Solve for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33400" marR="0" lvl="0" indent="-5334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Using Slope and the </a:t>
            </a:r>
            <a:r>
              <a:rPr lang="en-US" i="1" dirty="0"/>
              <a:t>y</a:t>
            </a:r>
            <a:r>
              <a:rPr lang="en-US" dirty="0"/>
              <a:t>-Intercept </a:t>
            </a:r>
            <a:br>
              <a:rPr lang="en-US" dirty="0"/>
            </a:br>
            <a:r>
              <a:rPr lang="en-US" dirty="0"/>
              <a:t>to Graph a Line</a:t>
            </a:r>
            <a:endParaRPr lang="en-US" sz="3200" dirty="0">
              <a:solidFill>
                <a:schemeClr val="accent1"/>
              </a:solidFill>
              <a:latin typeface="Symbol" pitchFamily="18" charset="2"/>
            </a:endParaRP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6290943"/>
              </p:ext>
            </p:extLst>
          </p:nvPr>
        </p:nvGraphicFramePr>
        <p:xfrm>
          <a:off x="476250" y="3282950"/>
          <a:ext cx="17145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00280" imgH="329040" progId="Equation.DSMT4">
                  <p:embed/>
                </p:oleObj>
              </mc:Choice>
              <mc:Fallback>
                <p:oleObj name="Equation" r:id="rId2" imgW="1700280" imgH="329040" progId="Equation.DSMT4">
                  <p:embed/>
                  <p:pic>
                    <p:nvPicPr>
                      <p:cNvPr id="0" name="Picture 7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" y="3282950"/>
                        <a:ext cx="17145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5316767"/>
              </p:ext>
            </p:extLst>
          </p:nvPr>
        </p:nvGraphicFramePr>
        <p:xfrm>
          <a:off x="1020763" y="3740150"/>
          <a:ext cx="1676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63920" imgH="329040" progId="Equation.DSMT4">
                  <p:embed/>
                </p:oleObj>
              </mc:Choice>
              <mc:Fallback>
                <p:oleObj name="Equation" r:id="rId4" imgW="1663920" imgH="329040" progId="Equation.DSMT4">
                  <p:embed/>
                  <p:pic>
                    <p:nvPicPr>
                      <p:cNvPr id="0" name="Picture 7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0763" y="3740150"/>
                        <a:ext cx="1676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0272627"/>
              </p:ext>
            </p:extLst>
          </p:nvPr>
        </p:nvGraphicFramePr>
        <p:xfrm>
          <a:off x="976313" y="4159250"/>
          <a:ext cx="1841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28440" imgH="886680" progId="Equation.DSMT4">
                  <p:embed/>
                </p:oleObj>
              </mc:Choice>
              <mc:Fallback>
                <p:oleObj name="Equation" r:id="rId6" imgW="1828440" imgH="886680" progId="Equation.DSMT4">
                  <p:embed/>
                  <p:pic>
                    <p:nvPicPr>
                      <p:cNvPr id="0" name="Picture 7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6313" y="4159250"/>
                        <a:ext cx="1841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683562"/>
              </p:ext>
            </p:extLst>
          </p:nvPr>
        </p:nvGraphicFramePr>
        <p:xfrm>
          <a:off x="1290638" y="5073650"/>
          <a:ext cx="1651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36560" imgH="886680" progId="Equation.DSMT4">
                  <p:embed/>
                </p:oleObj>
              </mc:Choice>
              <mc:Fallback>
                <p:oleObj name="Equation" r:id="rId8" imgW="1636560" imgH="886680" progId="Equation.DSMT4">
                  <p:embed/>
                  <p:pic>
                    <p:nvPicPr>
                      <p:cNvPr id="0" name="Picture 7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0638" y="5073650"/>
                        <a:ext cx="16510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927" name="Picture 735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495800" y="2209800"/>
            <a:ext cx="3310128" cy="331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57200" y="2362200"/>
            <a:ext cx="8153400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800100">
              <a:spcBef>
                <a:spcPts val="1200"/>
              </a:spcBef>
              <a:defRPr/>
            </a:pPr>
            <a:r>
              <a:rPr lang="en-US" sz="2800" dirty="0"/>
              <a:t>We can treat 	        as    	       and the “rise” as </a:t>
            </a:r>
            <a:r>
              <a:rPr lang="en-US" sz="2800" dirty="0">
                <a:latin typeface="Symbol" pitchFamily="18" charset="2"/>
              </a:rPr>
              <a:t>-</a:t>
            </a:r>
            <a:r>
              <a:rPr lang="en-US" sz="2800" dirty="0"/>
              <a:t>1 </a:t>
            </a:r>
          </a:p>
          <a:p>
            <a:pPr lvl="0" defTabSz="800100">
              <a:spcBef>
                <a:spcPts val="1200"/>
              </a:spcBef>
              <a:defRPr/>
            </a:pPr>
            <a:r>
              <a:rPr lang="en-US" sz="2800" dirty="0"/>
              <a:t>and the “run” as 2.  Moving from (0, </a:t>
            </a:r>
            <a:r>
              <a:rPr lang="en-US" sz="2800" dirty="0">
                <a:latin typeface="Symbol" pitchFamily="18" charset="2"/>
              </a:rPr>
              <a:t>-</a:t>
            </a:r>
            <a:r>
              <a:rPr lang="en-US" sz="2800" dirty="0"/>
              <a:t>3) as shown in the graph, we locate another point </a:t>
            </a:r>
            <a:r>
              <a:rPr lang="en-US" sz="2800" dirty="0">
                <a:solidFill>
                  <a:srgbClr val="000099"/>
                </a:solidFill>
              </a:rPr>
              <a:t>(2,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 -</a:t>
            </a:r>
            <a:r>
              <a:rPr lang="en-US" sz="2800" dirty="0">
                <a:solidFill>
                  <a:srgbClr val="000099"/>
                </a:solidFill>
              </a:rPr>
              <a:t>4)</a:t>
            </a:r>
            <a:r>
              <a:rPr lang="en-US" sz="2800" dirty="0"/>
              <a:t> on the graph and draw the line.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1158240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Thus,                 which is the slope, and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-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making the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-intercept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(0,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-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3)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Using Slope and the </a:t>
            </a:r>
            <a:r>
              <a:rPr lang="en-US" i="1" dirty="0"/>
              <a:t>y</a:t>
            </a:r>
            <a:r>
              <a:rPr lang="en-US" dirty="0"/>
              <a:t>-Intercept </a:t>
            </a:r>
            <a:br>
              <a:rPr lang="en-US" dirty="0"/>
            </a:br>
            <a:r>
              <a:rPr lang="en-US" dirty="0"/>
              <a:t>to Graph a Line</a:t>
            </a:r>
            <a:r>
              <a:rPr lang="en-US" sz="3200" i="1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  <a:latin typeface="Symbol" pitchFamily="18" charset="2"/>
              </a:rPr>
              <a:t>(</a:t>
            </a:r>
            <a:r>
              <a:rPr lang="en-US" sz="3200" dirty="0">
                <a:solidFill>
                  <a:schemeClr val="accent1"/>
                </a:solidFill>
              </a:rPr>
              <a:t>cont.</a:t>
            </a:r>
            <a:r>
              <a:rPr lang="en-US" sz="3200" dirty="0">
                <a:solidFill>
                  <a:schemeClr val="accent1"/>
                </a:solidFill>
                <a:latin typeface="Symbol" pitchFamily="18" charset="2"/>
              </a:rPr>
              <a:t>)</a:t>
            </a:r>
          </a:p>
        </p:txBody>
      </p:sp>
      <p:graphicFrame>
        <p:nvGraphicFramePr>
          <p:cNvPr id="9764" name="Object 5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4765772"/>
              </p:ext>
            </p:extLst>
          </p:nvPr>
        </p:nvGraphicFramePr>
        <p:xfrm>
          <a:off x="1295400" y="1211262"/>
          <a:ext cx="1230313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31560" imgH="838080" progId="Equation.DSMT4">
                  <p:embed/>
                </p:oleObj>
              </mc:Choice>
              <mc:Fallback>
                <p:oleObj name="Equation" r:id="rId2" imgW="1231560" imgH="838080" progId="Equation.DSMT4">
                  <p:embed/>
                  <p:pic>
                    <p:nvPicPr>
                      <p:cNvPr id="0" name="Picture 5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211262"/>
                        <a:ext cx="1230313" cy="846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65" name="Object 549"/>
          <p:cNvGraphicFramePr>
            <a:graphicFrameLocks noChangeAspect="1"/>
          </p:cNvGraphicFramePr>
          <p:nvPr/>
        </p:nvGraphicFramePr>
        <p:xfrm>
          <a:off x="2438400" y="2193022"/>
          <a:ext cx="1116013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17440" imgH="838080" progId="Equation.DSMT4">
                  <p:embed/>
                </p:oleObj>
              </mc:Choice>
              <mc:Fallback>
                <p:oleObj name="Equation" r:id="rId4" imgW="1117440" imgH="838080" progId="Equation.DSMT4">
                  <p:embed/>
                  <p:pic>
                    <p:nvPicPr>
                      <p:cNvPr id="0" name="Picture 5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193022"/>
                        <a:ext cx="1116013" cy="846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66" name="Object 550"/>
          <p:cNvGraphicFramePr>
            <a:graphicFrameLocks noChangeAspect="1"/>
          </p:cNvGraphicFramePr>
          <p:nvPr/>
        </p:nvGraphicFramePr>
        <p:xfrm>
          <a:off x="3970789" y="2193022"/>
          <a:ext cx="1077913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79280" imgH="838080" progId="Equation.DSMT4">
                  <p:embed/>
                </p:oleObj>
              </mc:Choice>
              <mc:Fallback>
                <p:oleObj name="Equation" r:id="rId6" imgW="1079280" imgH="838080" progId="Equation.DSMT4">
                  <p:embed/>
                  <p:pic>
                    <p:nvPicPr>
                      <p:cNvPr id="0" name="Picture 5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0789" y="2193022"/>
                        <a:ext cx="1077913" cy="846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defTabSz="406400">
              <a:spcBef>
                <a:spcPct val="2000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Find the equation of the line through the point </a:t>
            </a:r>
            <a:r>
              <a:rPr lang="en-US" sz="2800" dirty="0">
                <a:solidFill>
                  <a:srgbClr val="0000FF"/>
                </a:solidFill>
              </a:rPr>
              <a:t>(0,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 -</a:t>
            </a:r>
            <a:r>
              <a:rPr lang="en-US" sz="2800" dirty="0">
                <a:solidFill>
                  <a:srgbClr val="0000FF"/>
                </a:solidFill>
              </a:rPr>
              <a:t>2)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 defTabSz="406400">
              <a:spcBef>
                <a:spcPts val="180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with slope </a:t>
            </a:r>
          </a:p>
          <a:p>
            <a:pPr marL="0" marR="0" lvl="0" indent="0" algn="l" defTabSz="406400" rtl="0" eaLnBrk="1" fontAlgn="auto" latinLnBrk="0" hangingPunct="1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0" marR="0" lvl="0" indent="0" algn="l" defTabSz="406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Because the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-coordinate is 0, we know that the point </a:t>
            </a:r>
          </a:p>
          <a:p>
            <a:pPr marL="0" marR="0" lvl="0" indent="0" algn="l" defTabSz="406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+mn-ea"/>
                <a:cs typeface="+mn-cs"/>
              </a:rPr>
              <a:t>(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0,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-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2)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the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-intercept. So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-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The slope is        So </a:t>
            </a:r>
          </a:p>
          <a:p>
            <a:pPr marL="0" marR="0" lvl="0" indent="0" algn="l" defTabSz="406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06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Substituting in slope-intercept form,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=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+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b, </a:t>
            </a:r>
          </a:p>
          <a:p>
            <a:pPr marL="0" marR="0" lvl="0" indent="0" algn="l" defTabSz="406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gives the result: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Finding Equations Given the Slope and the </a:t>
            </a:r>
            <a:r>
              <a:rPr lang="en-US" i="1" dirty="0"/>
              <a:t>y</a:t>
            </a:r>
            <a:r>
              <a:rPr lang="en-US" dirty="0"/>
              <a:t>-Intercept</a:t>
            </a:r>
            <a:endParaRPr lang="en-US" sz="3200" dirty="0">
              <a:solidFill>
                <a:schemeClr val="accent1"/>
              </a:solidFill>
              <a:latin typeface="Symbol" pitchFamily="18" charset="2"/>
            </a:endParaRPr>
          </a:p>
        </p:txBody>
      </p:sp>
      <p:graphicFrame>
        <p:nvGraphicFramePr>
          <p:cNvPr id="2458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6945776"/>
              </p:ext>
            </p:extLst>
          </p:nvPr>
        </p:nvGraphicFramePr>
        <p:xfrm>
          <a:off x="2130420" y="1792743"/>
          <a:ext cx="338138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2831" imgH="837787" progId="Equation.DSMT4">
                  <p:embed/>
                </p:oleObj>
              </mc:Choice>
              <mc:Fallback>
                <p:oleObj name="Equation" r:id="rId2" imgW="342831" imgH="837787" progId="Equation.DSMT4">
                  <p:embed/>
                  <p:pic>
                    <p:nvPicPr>
                      <p:cNvPr id="0" name="Picture 72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0420" y="1792743"/>
                        <a:ext cx="338138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444556"/>
              </p:ext>
            </p:extLst>
          </p:nvPr>
        </p:nvGraphicFramePr>
        <p:xfrm>
          <a:off x="2855913" y="4751388"/>
          <a:ext cx="155892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49080" imgH="838080" progId="Equation.DSMT4">
                  <p:embed/>
                </p:oleObj>
              </mc:Choice>
              <mc:Fallback>
                <p:oleObj name="Equation" r:id="rId4" imgW="1549080" imgH="838080" progId="Equation.DSMT4">
                  <p:embed/>
                  <p:pic>
                    <p:nvPicPr>
                      <p:cNvPr id="0" name="Picture 7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5913" y="4751388"/>
                        <a:ext cx="1558925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97" name="Object 733"/>
          <p:cNvGraphicFramePr>
            <a:graphicFrameLocks noChangeAspect="1"/>
          </p:cNvGraphicFramePr>
          <p:nvPr/>
        </p:nvGraphicFramePr>
        <p:xfrm>
          <a:off x="473978" y="4207778"/>
          <a:ext cx="963613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65160" imgH="838080" progId="Equation.DSMT4">
                  <p:embed/>
                </p:oleObj>
              </mc:Choice>
              <mc:Fallback>
                <p:oleObj name="Equation" r:id="rId6" imgW="965160" imgH="838080" progId="Equation.DSMT4">
                  <p:embed/>
                  <p:pic>
                    <p:nvPicPr>
                      <p:cNvPr id="0" name="Picture 7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978" y="4207778"/>
                        <a:ext cx="963613" cy="846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98" name="Object 734"/>
          <p:cNvGraphicFramePr>
            <a:graphicFrameLocks noChangeAspect="1"/>
          </p:cNvGraphicFramePr>
          <p:nvPr/>
        </p:nvGraphicFramePr>
        <p:xfrm>
          <a:off x="7458512" y="3573462"/>
          <a:ext cx="342900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42720" imgH="838080" progId="Equation.DSMT4">
                  <p:embed/>
                </p:oleObj>
              </mc:Choice>
              <mc:Fallback>
                <p:oleObj name="Equation" r:id="rId8" imgW="342720" imgH="838080" progId="Equation.DSMT4">
                  <p:embed/>
                  <p:pic>
                    <p:nvPicPr>
                      <p:cNvPr id="0" name="Picture 7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8512" y="3573462"/>
                        <a:ext cx="342900" cy="846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280160"/>
            <a:ext cx="8229600" cy="345325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75" marR="0" lvl="0" indent="-158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977900" algn="l"/>
                <a:tab pos="715010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Let                  and                   be two points on a line.  The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slope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can be calculated as follows: </a:t>
            </a:r>
          </a:p>
          <a:p>
            <a:pPr marL="15875" marR="0" lvl="0" indent="-158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977900" algn="l"/>
                <a:tab pos="7150100" algn="l"/>
              </a:tabLst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5875" marR="0" lvl="0" indent="-158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977900" algn="l"/>
                <a:tab pos="7150100" algn="l"/>
              </a:tabLst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5875" marR="0" lvl="0" indent="-158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977900" algn="l"/>
                <a:tab pos="7150100" algn="l"/>
              </a:tabLst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5875" marR="0" lvl="0" indent="-158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977900" algn="l"/>
                <a:tab pos="715010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Note: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 letter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standard notation for representing the slope of a line.</a:t>
            </a: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Formula: Slope</a:t>
            </a:r>
          </a:p>
        </p:txBody>
      </p:sp>
      <p:graphicFrame>
        <p:nvGraphicFramePr>
          <p:cNvPr id="6149" name="Object 5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537038957"/>
              </p:ext>
            </p:extLst>
          </p:nvPr>
        </p:nvGraphicFramePr>
        <p:xfrm>
          <a:off x="1096296" y="1334667"/>
          <a:ext cx="1295400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07939" imgH="482278" progId="Equation.DSMT4">
                  <p:embed/>
                </p:oleObj>
              </mc:Choice>
              <mc:Fallback>
                <p:oleObj name="Equation" r:id="rId2" imgW="1307939" imgH="482278" progId="Equation.DSMT4">
                  <p:embed/>
                  <p:pic>
                    <p:nvPicPr>
                      <p:cNvPr id="0" name="Picture 54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6296" y="1334667"/>
                        <a:ext cx="1295400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043972"/>
              </p:ext>
            </p:extLst>
          </p:nvPr>
        </p:nvGraphicFramePr>
        <p:xfrm>
          <a:off x="3117850" y="1329904"/>
          <a:ext cx="1333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33293" imgH="482278" progId="Equation.DSMT4">
                  <p:embed/>
                </p:oleObj>
              </mc:Choice>
              <mc:Fallback>
                <p:oleObj name="Equation" r:id="rId4" imgW="1333293" imgH="482278" progId="Equation.DSMT4">
                  <p:embed/>
                  <p:pic>
                    <p:nvPicPr>
                      <p:cNvPr id="0" name="Picture 5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7850" y="1329904"/>
                        <a:ext cx="1333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2240179"/>
              </p:ext>
            </p:extLst>
          </p:nvPr>
        </p:nvGraphicFramePr>
        <p:xfrm>
          <a:off x="2533650" y="2456157"/>
          <a:ext cx="38354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21400" imgH="1051200" progId="Equation.DSMT4">
                  <p:embed/>
                </p:oleObj>
              </mc:Choice>
              <mc:Fallback>
                <p:oleObj name="Equation" r:id="rId6" imgW="3821400" imgH="1051200" progId="Equation.DSMT4">
                  <p:embed/>
                  <p:pic>
                    <p:nvPicPr>
                      <p:cNvPr id="0" name="Picture 5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3650" y="2456157"/>
                        <a:ext cx="38354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Note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80160"/>
            <a:ext cx="8229600" cy="1384995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75" lvl="0" indent="-15875">
              <a:spcBef>
                <a:spcPct val="20000"/>
              </a:spcBef>
              <a:tabLst>
                <a:tab pos="342900" algn="l"/>
                <a:tab pos="977900" algn="l"/>
                <a:tab pos="71501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</a:rPr>
              <a:t>In the notation </a:t>
            </a: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baseline="-25000" dirty="0">
                <a:solidFill>
                  <a:srgbClr val="000000"/>
                </a:solidFill>
              </a:rPr>
              <a:t>1</a:t>
            </a:r>
            <a:r>
              <a:rPr lang="en-US" sz="2800" dirty="0">
                <a:solidFill>
                  <a:srgbClr val="000000"/>
                </a:solidFill>
              </a:rPr>
              <a:t>, 1 is called a </a:t>
            </a:r>
            <a:r>
              <a:rPr lang="en-US" sz="2800" b="1" dirty="0">
                <a:solidFill>
                  <a:srgbClr val="C00000"/>
                </a:solidFill>
              </a:rPr>
              <a:t>subscript </a:t>
            </a:r>
            <a:r>
              <a:rPr lang="en-US" sz="2800" dirty="0">
                <a:solidFill>
                  <a:srgbClr val="000000"/>
                </a:solidFill>
              </a:rPr>
              <a:t>and </a:t>
            </a: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baseline="-25000" dirty="0">
                <a:solidFill>
                  <a:srgbClr val="000000"/>
                </a:solidFill>
              </a:rPr>
              <a:t>1</a:t>
            </a:r>
            <a:r>
              <a:rPr lang="en-US" sz="2800" dirty="0">
                <a:solidFill>
                  <a:srgbClr val="000000"/>
                </a:solidFill>
              </a:rPr>
              <a:t> is read “</a:t>
            </a:r>
            <a:r>
              <a:rPr lang="en-US" sz="2800" i="1" dirty="0">
                <a:solidFill>
                  <a:srgbClr val="000000"/>
                </a:solidFill>
              </a:rPr>
              <a:t>P </a:t>
            </a:r>
            <a:r>
              <a:rPr lang="en-US" sz="2800" dirty="0">
                <a:solidFill>
                  <a:srgbClr val="000000"/>
                </a:solidFill>
              </a:rPr>
              <a:t>sub 1.” Similarly, </a:t>
            </a: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baseline="-25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solidFill>
                  <a:srgbClr val="000000"/>
                </a:solidFill>
              </a:rPr>
              <a:t> is read “</a:t>
            </a:r>
            <a:r>
              <a:rPr lang="en-US" sz="2800" i="1" dirty="0">
                <a:solidFill>
                  <a:srgbClr val="000000"/>
                </a:solidFill>
              </a:rPr>
              <a:t>P </a:t>
            </a:r>
            <a:r>
              <a:rPr lang="en-US" sz="2800" dirty="0">
                <a:solidFill>
                  <a:srgbClr val="000000"/>
                </a:solidFill>
              </a:rPr>
              <a:t>sub 2.” Subscripts are used in labeling and are not used in calculations.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788991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80160"/>
            <a:ext cx="8229600" cy="153924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Find the slope of the line that contains the points  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+mn-ea"/>
                <a:cs typeface="+mn-cs"/>
              </a:rPr>
              <a:t>(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-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+mn-ea"/>
                <a:cs typeface="+mn-cs"/>
              </a:rPr>
              <a:t>1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+mn-ea"/>
                <a:cs typeface="+mn-cs"/>
              </a:rPr>
              <a:t>2)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  and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+mn-ea"/>
                <a:cs typeface="+mn-cs"/>
              </a:rPr>
              <a:t>(3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+mn-ea"/>
                <a:cs typeface="+mn-cs"/>
              </a:rPr>
              <a:t>5)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8C"/>
                </a:solidFill>
                <a:effectLst/>
                <a:uLnTx/>
                <a:uFillTx/>
                <a:ea typeface="+mn-ea"/>
                <a:cs typeface="+mn-cs"/>
              </a:rPr>
              <a:t>,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 an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d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 then graph the line.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Solution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Finding the Slope of a Line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880717"/>
            <a:ext cx="3921441" cy="15388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sz="2800" dirty="0"/>
              <a:t>For            , use             and</a:t>
            </a:r>
          </a:p>
          <a:p>
            <a:pPr lvl="0">
              <a:spcBef>
                <a:spcPts val="1200"/>
              </a:spcBef>
            </a:pPr>
            <a:r>
              <a:rPr lang="en-US" sz="2800" dirty="0"/>
              <a:t>for            , use          .</a:t>
            </a:r>
          </a:p>
          <a:p>
            <a:endParaRPr lang="en-US" sz="2800" dirty="0"/>
          </a:p>
        </p:txBody>
      </p:sp>
      <p:graphicFrame>
        <p:nvGraphicFramePr>
          <p:cNvPr id="22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6835202"/>
              </p:ext>
            </p:extLst>
          </p:nvPr>
        </p:nvGraphicFramePr>
        <p:xfrm>
          <a:off x="1082675" y="2928938"/>
          <a:ext cx="939800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27000" imgH="495000" progId="Equation.DSMT4">
                  <p:embed/>
                </p:oleObj>
              </mc:Choice>
              <mc:Fallback>
                <p:oleObj name="Equation" r:id="rId2" imgW="927000" imgH="495000" progId="Equation.DSMT4">
                  <p:embed/>
                  <p:pic>
                    <p:nvPicPr>
                      <p:cNvPr id="0" name="Picture 2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2675" y="2928938"/>
                        <a:ext cx="939800" cy="509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4247311"/>
              </p:ext>
            </p:extLst>
          </p:nvPr>
        </p:nvGraphicFramePr>
        <p:xfrm>
          <a:off x="508000" y="3957638"/>
          <a:ext cx="2724150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17640" imgH="927000" progId="Equation.DSMT4">
                  <p:embed/>
                </p:oleObj>
              </mc:Choice>
              <mc:Fallback>
                <p:oleObj name="Equation" r:id="rId4" imgW="2717640" imgH="927000" progId="Equation.DSMT4">
                  <p:embed/>
                  <p:pic>
                    <p:nvPicPr>
                      <p:cNvPr id="0" name="Picture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3957638"/>
                        <a:ext cx="2724150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6786112"/>
              </p:ext>
            </p:extLst>
          </p:nvPr>
        </p:nvGraphicFramePr>
        <p:xfrm>
          <a:off x="1004888" y="3498850"/>
          <a:ext cx="955675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39600" imgH="495000" progId="Equation.DSMT4">
                  <p:embed/>
                </p:oleObj>
              </mc:Choice>
              <mc:Fallback>
                <p:oleObj name="Equation" r:id="rId6" imgW="939600" imgH="495000" progId="Equation.DSMT4">
                  <p:embed/>
                  <p:pic>
                    <p:nvPicPr>
                      <p:cNvPr id="0" name="Picture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4888" y="3498850"/>
                        <a:ext cx="955675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6455796"/>
              </p:ext>
            </p:extLst>
          </p:nvPr>
        </p:nvGraphicFramePr>
        <p:xfrm>
          <a:off x="2628900" y="3489325"/>
          <a:ext cx="82708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12520" imgH="495000" progId="Equation.DSMT4">
                  <p:embed/>
                </p:oleObj>
              </mc:Choice>
              <mc:Fallback>
                <p:oleObj name="Equation" r:id="rId8" imgW="812520" imgH="495000" progId="Equation.DSMT4">
                  <p:embed/>
                  <p:pic>
                    <p:nvPicPr>
                      <p:cNvPr id="0" name="Picture 2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3489325"/>
                        <a:ext cx="827088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1851435"/>
              </p:ext>
            </p:extLst>
          </p:nvPr>
        </p:nvGraphicFramePr>
        <p:xfrm>
          <a:off x="1927225" y="4992688"/>
          <a:ext cx="1462088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47560" imgH="952200" progId="Equation.DSMT4">
                  <p:embed/>
                </p:oleObj>
              </mc:Choice>
              <mc:Fallback>
                <p:oleObj name="Equation" r:id="rId10" imgW="1447560" imgH="952200" progId="Equation.DSMT4">
                  <p:embed/>
                  <p:pic>
                    <p:nvPicPr>
                      <p:cNvPr id="0" name="Picture 2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7225" y="4992688"/>
                        <a:ext cx="1462088" cy="958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7920144"/>
              </p:ext>
            </p:extLst>
          </p:nvPr>
        </p:nvGraphicFramePr>
        <p:xfrm>
          <a:off x="3505200" y="4941660"/>
          <a:ext cx="546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30280" imgH="886680" progId="Equation.DSMT4">
                  <p:embed/>
                </p:oleObj>
              </mc:Choice>
              <mc:Fallback>
                <p:oleObj name="Equation" r:id="rId12" imgW="530280" imgH="886680" progId="Equation.DSMT4">
                  <p:embed/>
                  <p:pic>
                    <p:nvPicPr>
                      <p:cNvPr id="0" name="Picture 2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941660"/>
                        <a:ext cx="5461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4047" name="Picture 255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055066" y="2362200"/>
            <a:ext cx="3273552" cy="3303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3" name="Object 9">
            <a:extLst>
              <a:ext uri="{FF2B5EF4-FFF2-40B4-BE49-F238E27FC236}">
                <a16:creationId xmlns:a16="http://schemas.microsoft.com/office/drawing/2014/main" id="{1EA45991-9258-4B2B-AE49-20A7FA231A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9381999"/>
              </p:ext>
            </p:extLst>
          </p:nvPr>
        </p:nvGraphicFramePr>
        <p:xfrm>
          <a:off x="2698900" y="2886152"/>
          <a:ext cx="92392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914400" imgH="495000" progId="Equation.DSMT4">
                  <p:embed/>
                </p:oleObj>
              </mc:Choice>
              <mc:Fallback>
                <p:oleObj name="Equation" r:id="rId15" imgW="914400" imgH="495000" progId="Equation.DSMT4">
                  <p:embed/>
                  <p:pic>
                    <p:nvPicPr>
                      <p:cNvPr id="16" name="Object 9">
                        <a:extLst>
                          <a:ext uri="{FF2B5EF4-FFF2-40B4-BE49-F238E27FC236}">
                            <a16:creationId xmlns:a16="http://schemas.microsoft.com/office/drawing/2014/main" id="{5763D5CE-86D0-4E32-B84B-50C4722C314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8900" y="2886152"/>
                        <a:ext cx="923925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Finding the Slope of a Line (cont.)</a:t>
            </a:r>
          </a:p>
        </p:txBody>
      </p:sp>
      <p:graphicFrame>
        <p:nvGraphicFramePr>
          <p:cNvPr id="819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8038576"/>
              </p:ext>
            </p:extLst>
          </p:nvPr>
        </p:nvGraphicFramePr>
        <p:xfrm>
          <a:off x="511175" y="2724150"/>
          <a:ext cx="2741613" cy="938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30240" imgH="927000" progId="Equation.DSMT4">
                  <p:embed/>
                </p:oleObj>
              </mc:Choice>
              <mc:Fallback>
                <p:oleObj name="Equation" r:id="rId2" imgW="2730240" imgH="927000" progId="Equation.DSMT4">
                  <p:embed/>
                  <p:pic>
                    <p:nvPicPr>
                      <p:cNvPr id="0" name="Picture 3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175" y="2724150"/>
                        <a:ext cx="2741613" cy="938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0599093"/>
              </p:ext>
            </p:extLst>
          </p:nvPr>
        </p:nvGraphicFramePr>
        <p:xfrm>
          <a:off x="2895600" y="4885744"/>
          <a:ext cx="546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30280" imgH="886680" progId="Equation.DSMT4">
                  <p:embed/>
                </p:oleObj>
              </mc:Choice>
              <mc:Fallback>
                <p:oleObj name="Equation" r:id="rId4" imgW="530280" imgH="886680" progId="Equation.DSMT4">
                  <p:embed/>
                  <p:pic>
                    <p:nvPicPr>
                      <p:cNvPr id="0" name="Picture 3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885744"/>
                        <a:ext cx="546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1420498"/>
              </p:ext>
            </p:extLst>
          </p:nvPr>
        </p:nvGraphicFramePr>
        <p:xfrm>
          <a:off x="1905000" y="4911725"/>
          <a:ext cx="838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22600" imgH="886680" progId="Equation.DSMT4">
                  <p:embed/>
                </p:oleObj>
              </mc:Choice>
              <mc:Fallback>
                <p:oleObj name="Equation" r:id="rId6" imgW="822600" imgH="886680" progId="Equation.DSMT4">
                  <p:embed/>
                  <p:pic>
                    <p:nvPicPr>
                      <p:cNvPr id="0" name="Picture 3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911725"/>
                        <a:ext cx="838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001121"/>
              </p:ext>
            </p:extLst>
          </p:nvPr>
        </p:nvGraphicFramePr>
        <p:xfrm>
          <a:off x="1947863" y="3865563"/>
          <a:ext cx="1223962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06360" imgH="838080" progId="Equation.DSMT4">
                  <p:embed/>
                </p:oleObj>
              </mc:Choice>
              <mc:Fallback>
                <p:oleObj name="Equation" r:id="rId8" imgW="1206360" imgH="838080" progId="Equation.DSMT4">
                  <p:embed/>
                  <p:pic>
                    <p:nvPicPr>
                      <p:cNvPr id="0" name="Picture 3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7863" y="3865563"/>
                        <a:ext cx="1223962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479880" y="1338471"/>
            <a:ext cx="461613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/>
              <a:t>Or, for             , use           and</a:t>
            </a:r>
          </a:p>
          <a:p>
            <a:pPr lvl="0">
              <a:spcBef>
                <a:spcPts val="1200"/>
              </a:spcBef>
            </a:pPr>
            <a:r>
              <a:rPr lang="en-US" sz="2800" dirty="0"/>
              <a:t>for             , use             .</a:t>
            </a:r>
          </a:p>
        </p:txBody>
      </p:sp>
      <p:pic>
        <p:nvPicPr>
          <p:cNvPr id="33171" name="Picture 40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029200" y="2209800"/>
            <a:ext cx="3310128" cy="331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3" name="Object 9">
            <a:extLst>
              <a:ext uri="{FF2B5EF4-FFF2-40B4-BE49-F238E27FC236}">
                <a16:creationId xmlns:a16="http://schemas.microsoft.com/office/drawing/2014/main" id="{60851E03-F0E4-4FFA-9007-189F9E82B2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5026930"/>
              </p:ext>
            </p:extLst>
          </p:nvPr>
        </p:nvGraphicFramePr>
        <p:xfrm>
          <a:off x="1590558" y="1314567"/>
          <a:ext cx="939800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927000" imgH="495000" progId="Equation.DSMT4">
                  <p:embed/>
                </p:oleObj>
              </mc:Choice>
              <mc:Fallback>
                <p:oleObj name="Equation" r:id="rId11" imgW="927000" imgH="495000" progId="Equation.DSMT4">
                  <p:embed/>
                  <p:pic>
                    <p:nvPicPr>
                      <p:cNvPr id="22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0558" y="1314567"/>
                        <a:ext cx="939800" cy="509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0">
            <a:extLst>
              <a:ext uri="{FF2B5EF4-FFF2-40B4-BE49-F238E27FC236}">
                <a16:creationId xmlns:a16="http://schemas.microsoft.com/office/drawing/2014/main" id="{A10C1E0E-7886-4F96-8119-E80B3AF0B4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7282341"/>
              </p:ext>
            </p:extLst>
          </p:nvPr>
        </p:nvGraphicFramePr>
        <p:xfrm>
          <a:off x="3227492" y="1316947"/>
          <a:ext cx="82708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12520" imgH="495000" progId="Equation.DSMT4">
                  <p:embed/>
                </p:oleObj>
              </mc:Choice>
              <mc:Fallback>
                <p:oleObj name="Equation" r:id="rId13" imgW="812520" imgH="495000" progId="Equation.DSMT4">
                  <p:embed/>
                  <p:pic>
                    <p:nvPicPr>
                      <p:cNvPr id="6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7492" y="1316947"/>
                        <a:ext cx="827088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9">
            <a:extLst>
              <a:ext uri="{FF2B5EF4-FFF2-40B4-BE49-F238E27FC236}">
                <a16:creationId xmlns:a16="http://schemas.microsoft.com/office/drawing/2014/main" id="{3BB3694F-E79E-47B0-A052-0A51271F8C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6121854"/>
              </p:ext>
            </p:extLst>
          </p:nvPr>
        </p:nvGraphicFramePr>
        <p:xfrm>
          <a:off x="1112720" y="1892469"/>
          <a:ext cx="955675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939600" imgH="495000" progId="Equation.DSMT4">
                  <p:embed/>
                </p:oleObj>
              </mc:Choice>
              <mc:Fallback>
                <p:oleObj name="Equation" r:id="rId15" imgW="939600" imgH="495000" progId="Equation.DSMT4">
                  <p:embed/>
                  <p:pic>
                    <p:nvPicPr>
                      <p:cNvPr id="44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2720" y="1892469"/>
                        <a:ext cx="955675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9">
            <a:extLst>
              <a:ext uri="{FF2B5EF4-FFF2-40B4-BE49-F238E27FC236}">
                <a16:creationId xmlns:a16="http://schemas.microsoft.com/office/drawing/2014/main" id="{5763D5CE-86D0-4E32-B84B-50C4722C31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1709061"/>
              </p:ext>
            </p:extLst>
          </p:nvPr>
        </p:nvGraphicFramePr>
        <p:xfrm>
          <a:off x="2840038" y="1911350"/>
          <a:ext cx="92392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914400" imgH="495000" progId="Equation.DSMT4">
                  <p:embed/>
                </p:oleObj>
              </mc:Choice>
              <mc:Fallback>
                <p:oleObj name="Equation" r:id="rId17" imgW="914400" imgH="495000" progId="Equation.DSMT4">
                  <p:embed/>
                  <p:pic>
                    <p:nvPicPr>
                      <p:cNvPr id="58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0038" y="1911350"/>
                        <a:ext cx="923925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>
              <a:spcBef>
                <a:spcPct val="0"/>
              </a:spcBef>
            </a:pPr>
            <a:r>
              <a:rPr lang="en-US" sz="2800" dirty="0"/>
              <a:t>Find the slope of the line that contains the points </a:t>
            </a:r>
            <a:r>
              <a:rPr lang="en-US" sz="2800" dirty="0">
                <a:solidFill>
                  <a:srgbClr val="0000FF"/>
                </a:solidFill>
              </a:rPr>
              <a:t>(1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, </a:t>
            </a:r>
            <a:r>
              <a:rPr lang="en-US" sz="2800" dirty="0">
                <a:solidFill>
                  <a:srgbClr val="0000FF"/>
                </a:solidFill>
              </a:rPr>
              <a:t>3)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0000FF"/>
                </a:solidFill>
              </a:rPr>
              <a:t>(5,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 </a:t>
            </a:r>
            <a:r>
              <a:rPr lang="en-US" sz="2800" dirty="0">
                <a:solidFill>
                  <a:srgbClr val="0000FF"/>
                </a:solidFill>
              </a:rPr>
              <a:t>1)</a:t>
            </a:r>
            <a:r>
              <a:rPr lang="en-US" sz="2800" dirty="0"/>
              <a:t>, and then graph the line.</a:t>
            </a:r>
          </a:p>
          <a:p>
            <a:pPr algn="just">
              <a:spcBef>
                <a:spcPts val="600"/>
              </a:spcBef>
            </a:pPr>
            <a:r>
              <a:rPr lang="en-US" sz="2800" b="1" dirty="0"/>
              <a:t>Solution</a:t>
            </a:r>
          </a:p>
          <a:p>
            <a:pPr algn="just">
              <a:spcBef>
                <a:spcPts val="600"/>
              </a:spcBef>
            </a:pPr>
            <a:r>
              <a:rPr lang="en-US" sz="2800" dirty="0"/>
              <a:t>For             , use           and for</a:t>
            </a:r>
          </a:p>
          <a:p>
            <a:pPr algn="just">
              <a:spcBef>
                <a:spcPts val="600"/>
              </a:spcBef>
            </a:pPr>
            <a:r>
              <a:rPr lang="en-US" sz="2800" dirty="0"/>
              <a:t>             , use           </a:t>
            </a:r>
          </a:p>
          <a:p>
            <a:pPr algn="just">
              <a:spcBef>
                <a:spcPct val="0"/>
              </a:spcBef>
            </a:pPr>
            <a:endParaRPr lang="en-US" sz="2800" dirty="0"/>
          </a:p>
          <a:p>
            <a:pPr algn="just">
              <a:spcBef>
                <a:spcPct val="0"/>
              </a:spcBef>
            </a:pPr>
            <a:endParaRPr lang="en-US" sz="2000" dirty="0"/>
          </a:p>
        </p:txBody>
      </p:sp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Finding the Slope of a Line</a:t>
            </a:r>
          </a:p>
        </p:txBody>
      </p:sp>
      <p:graphicFrame>
        <p:nvGraphicFramePr>
          <p:cNvPr id="51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1742039"/>
              </p:ext>
            </p:extLst>
          </p:nvPr>
        </p:nvGraphicFramePr>
        <p:xfrm>
          <a:off x="490538" y="3878263"/>
          <a:ext cx="2562225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52400" imgH="838080" progId="Equation.DSMT4">
                  <p:embed/>
                </p:oleObj>
              </mc:Choice>
              <mc:Fallback>
                <p:oleObj name="Equation" r:id="rId2" imgW="2552400" imgH="838080" progId="Equation.DSMT4">
                  <p:embed/>
                  <p:pic>
                    <p:nvPicPr>
                      <p:cNvPr id="0" name="Picture 2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538" y="3878263"/>
                        <a:ext cx="2562225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6609384"/>
              </p:ext>
            </p:extLst>
          </p:nvPr>
        </p:nvGraphicFramePr>
        <p:xfrm>
          <a:off x="2828925" y="4768850"/>
          <a:ext cx="838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22600" imgH="886680" progId="Equation.DSMT4">
                  <p:embed/>
                </p:oleObj>
              </mc:Choice>
              <mc:Fallback>
                <p:oleObj name="Equation" r:id="rId4" imgW="822600" imgH="886680" progId="Equation.DSMT4">
                  <p:embed/>
                  <p:pic>
                    <p:nvPicPr>
                      <p:cNvPr id="0" name="Picture 2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8925" y="4768850"/>
                        <a:ext cx="838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6671639"/>
              </p:ext>
            </p:extLst>
          </p:nvPr>
        </p:nvGraphicFramePr>
        <p:xfrm>
          <a:off x="1951038" y="4768850"/>
          <a:ext cx="838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22600" imgH="886680" progId="Equation.DSMT4">
                  <p:embed/>
                </p:oleObj>
              </mc:Choice>
              <mc:Fallback>
                <p:oleObj name="Equation" r:id="rId6" imgW="822600" imgH="886680" progId="Equation.DSMT4">
                  <p:embed/>
                  <p:pic>
                    <p:nvPicPr>
                      <p:cNvPr id="0" name="Picture 2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1038" y="4768850"/>
                        <a:ext cx="838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8394888"/>
              </p:ext>
            </p:extLst>
          </p:nvPr>
        </p:nvGraphicFramePr>
        <p:xfrm>
          <a:off x="1078140" y="2761088"/>
          <a:ext cx="1016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15920" imgH="495000" progId="Equation.DSMT4">
                  <p:embed/>
                </p:oleObj>
              </mc:Choice>
              <mc:Fallback>
                <p:oleObj name="Equation" r:id="rId8" imgW="1015920" imgH="495000" progId="Equation.DSMT4">
                  <p:embed/>
                  <p:pic>
                    <p:nvPicPr>
                      <p:cNvPr id="0" name="Picture 2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8140" y="2761088"/>
                        <a:ext cx="1016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8438139"/>
              </p:ext>
            </p:extLst>
          </p:nvPr>
        </p:nvGraphicFramePr>
        <p:xfrm>
          <a:off x="2819400" y="2761088"/>
          <a:ext cx="736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36560" imgH="495000" progId="Equation.DSMT4">
                  <p:embed/>
                </p:oleObj>
              </mc:Choice>
              <mc:Fallback>
                <p:oleObj name="Equation" r:id="rId10" imgW="736560" imgH="495000" progId="Equation.DSMT4">
                  <p:embed/>
                  <p:pic>
                    <p:nvPicPr>
                      <p:cNvPr id="0" name="Picture 2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761088"/>
                        <a:ext cx="736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260403"/>
              </p:ext>
            </p:extLst>
          </p:nvPr>
        </p:nvGraphicFramePr>
        <p:xfrm>
          <a:off x="2346325" y="3260725"/>
          <a:ext cx="85090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38080" imgH="495000" progId="Equation.DSMT4">
                  <p:embed/>
                </p:oleObj>
              </mc:Choice>
              <mc:Fallback>
                <p:oleObj name="Equation" r:id="rId12" imgW="838080" imgH="495000" progId="Equation.DSMT4">
                  <p:embed/>
                  <p:pic>
                    <p:nvPicPr>
                      <p:cNvPr id="0" name="Picture 2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6325" y="3260725"/>
                        <a:ext cx="850900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2098206"/>
              </p:ext>
            </p:extLst>
          </p:nvPr>
        </p:nvGraphicFramePr>
        <p:xfrm>
          <a:off x="565150" y="3259138"/>
          <a:ext cx="104298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28520" imgH="495000" progId="Equation.DSMT4">
                  <p:embed/>
                </p:oleObj>
              </mc:Choice>
              <mc:Fallback>
                <p:oleObj name="Equation" r:id="rId14" imgW="1028520" imgH="495000" progId="Equation.DSMT4">
                  <p:embed/>
                  <p:pic>
                    <p:nvPicPr>
                      <p:cNvPr id="0" name="Picture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" y="3259138"/>
                        <a:ext cx="1042988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5066" name="Picture 250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5257800" y="2438400"/>
            <a:ext cx="3044952" cy="3022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Definition: Positive and Negative Slope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2291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190205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75" indent="-15875">
              <a:tabLst>
                <a:tab pos="4572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Lines with </a:t>
            </a:r>
            <a:r>
              <a:rPr lang="en-US" b="1" dirty="0">
                <a:solidFill>
                  <a:srgbClr val="C00000"/>
                </a:solidFill>
              </a:rPr>
              <a:t>positive slope go up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(increase) as we move along the line from left to right.</a:t>
            </a:r>
            <a:endParaRPr lang="en-US" i="0" dirty="0">
              <a:solidFill>
                <a:srgbClr val="000000"/>
              </a:solidFill>
            </a:endParaRPr>
          </a:p>
          <a:p>
            <a:pPr marL="15875" indent="-15875">
              <a:tabLst>
                <a:tab pos="4572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Lines with </a:t>
            </a:r>
            <a:r>
              <a:rPr lang="en-US" b="1" dirty="0">
                <a:solidFill>
                  <a:srgbClr val="C00000"/>
                </a:solidFill>
              </a:rPr>
              <a:t>negative slope go down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(decrease) as we move along the line from left to right.</a:t>
            </a:r>
            <a:endParaRPr lang="en-US" i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 Definition: </a:t>
            </a:r>
            <a:r>
              <a:rPr lang="en-US" sz="3200" dirty="0">
                <a:solidFill>
                  <a:schemeClr val="accent1"/>
                </a:solidFill>
              </a:rPr>
              <a:t>Horizontal and Vertical Lines</a:t>
            </a:r>
          </a:p>
        </p:txBody>
      </p:sp>
      <p:sp>
        <p:nvSpPr>
          <p:cNvPr id="12291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850011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75" indent="-15875">
              <a:buFont typeface="Courier New" pitchFamily="49" charset="0"/>
              <a:buNone/>
              <a:tabLst>
                <a:tab pos="457200" algn="l"/>
                <a:tab pos="71501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following two general statements are true for horizontal and vertical lines.</a:t>
            </a:r>
          </a:p>
          <a:p>
            <a:pPr marL="514350" indent="-514350">
              <a:buFont typeface="+mj-lt"/>
              <a:buAutoNum type="arabicPeriod"/>
              <a:tabLst>
                <a:tab pos="457200" algn="l"/>
                <a:tab pos="7150100" algn="l"/>
              </a:tabLst>
            </a:pPr>
            <a:r>
              <a:rPr lang="en-US" i="0" dirty="0">
                <a:solidFill>
                  <a:srgbClr val="000000"/>
                </a:solidFill>
              </a:rPr>
              <a:t>For </a:t>
            </a:r>
            <a:r>
              <a:rPr lang="en-US" b="1" i="0" dirty="0">
                <a:solidFill>
                  <a:srgbClr val="C00000"/>
                </a:solidFill>
              </a:rPr>
              <a:t>horizontal lines</a:t>
            </a:r>
            <a:r>
              <a:rPr lang="en-US" i="0" dirty="0">
                <a:solidFill>
                  <a:srgbClr val="000000"/>
                </a:solidFill>
              </a:rPr>
              <a:t> (of the form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0" dirty="0">
                <a:solidFill>
                  <a:srgbClr val="000000"/>
                </a:solidFill>
              </a:rPr>
              <a:t>), the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C00000"/>
                </a:solidFill>
              </a:rPr>
              <a:t>slope is 0</a:t>
            </a:r>
            <a:r>
              <a:rPr lang="en-US" i="0" dirty="0">
                <a:solidFill>
                  <a:srgbClr val="000000"/>
                </a:solidFill>
              </a:rPr>
              <a:t>.</a:t>
            </a:r>
          </a:p>
          <a:p>
            <a:pPr marL="514350" indent="-514350">
              <a:buFont typeface="+mj-lt"/>
              <a:buAutoNum type="arabicPeriod" startAt="2"/>
              <a:tabLst>
                <a:tab pos="457200" algn="l"/>
                <a:tab pos="7150100" algn="l"/>
              </a:tabLst>
            </a:pPr>
            <a:r>
              <a:rPr lang="en-US" i="0" dirty="0">
                <a:solidFill>
                  <a:srgbClr val="000000"/>
                </a:solidFill>
              </a:rPr>
              <a:t>For </a:t>
            </a:r>
            <a:r>
              <a:rPr lang="en-US" b="1" i="0" dirty="0">
                <a:solidFill>
                  <a:srgbClr val="C00000"/>
                </a:solidFill>
              </a:rPr>
              <a:t>vertical lines</a:t>
            </a:r>
            <a:r>
              <a:rPr lang="en-US" i="0" dirty="0">
                <a:solidFill>
                  <a:srgbClr val="C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(of the form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=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dirty="0">
                <a:solidFill>
                  <a:srgbClr val="000000"/>
                </a:solidFill>
              </a:rPr>
              <a:t>), the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C00000"/>
                </a:solidFill>
              </a:rPr>
              <a:t>slope is undefined</a:t>
            </a:r>
            <a:r>
              <a:rPr lang="en-US" i="0" dirty="0">
                <a:solidFill>
                  <a:srgbClr val="0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705839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Finding the Slope of a Horizontal Line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Find the equation and slope of the horizontal line through the point  </a:t>
            </a:r>
            <a:r>
              <a:rPr lang="en-US" i="0" dirty="0">
                <a:solidFill>
                  <a:srgbClr val="0000FF"/>
                </a:solidFill>
              </a:rPr>
              <a:t>(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2, 5)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533400" indent="-533400" algn="just">
              <a:spcBef>
                <a:spcPct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equation is </a:t>
            </a:r>
            <a:r>
              <a:rPr lang="en-US" i="1" dirty="0">
                <a:solidFill>
                  <a:srgbClr val="FF0000"/>
                </a:solidFill>
              </a:rPr>
              <a:t>y</a:t>
            </a:r>
            <a:r>
              <a:rPr lang="en-US" i="0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FF0000"/>
                </a:solidFill>
              </a:rPr>
              <a:t> 5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</a:p>
          <a:p>
            <a:pPr marL="533400" indent="-533400" algn="just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</a:t>
            </a:r>
            <a:r>
              <a:rPr lang="en-US" i="0" dirty="0">
                <a:solidFill>
                  <a:srgbClr val="FF0000"/>
                </a:solidFill>
              </a:rPr>
              <a:t>slope is 0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 marL="533400" indent="-533400" algn="just">
              <a:spcBef>
                <a:spcPct val="0"/>
              </a:spcBef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3993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0" y="2133600"/>
            <a:ext cx="3264408" cy="3249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710</TotalTime>
  <Words>826</Words>
  <Application>Microsoft Office PowerPoint</Application>
  <PresentationFormat>On-screen Show (4:3)</PresentationFormat>
  <Paragraphs>70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Symbol</vt:lpstr>
      <vt:lpstr>Courier New</vt:lpstr>
      <vt:lpstr>Arial</vt:lpstr>
      <vt:lpstr>Calibri</vt:lpstr>
      <vt:lpstr>Office Theme</vt:lpstr>
      <vt:lpstr>Equation</vt:lpstr>
      <vt:lpstr>Section 11.R.4</vt:lpstr>
      <vt:lpstr>Formula: Slope</vt:lpstr>
      <vt:lpstr>Note</vt:lpstr>
      <vt:lpstr>Example 1: Finding the Slope of a Line</vt:lpstr>
      <vt:lpstr>Example 1: Finding the Slope of a Line (cont.)</vt:lpstr>
      <vt:lpstr>Example 2: Finding the Slope of a Line</vt:lpstr>
      <vt:lpstr>Definition: Positive and Negative Slope</vt:lpstr>
      <vt:lpstr> Definition: Horizontal and Vertical Lines</vt:lpstr>
      <vt:lpstr>Example 3: Finding the Slope of a Horizontal Line</vt:lpstr>
      <vt:lpstr>Example 4: Finding the Slope of a Vertical Line</vt:lpstr>
      <vt:lpstr>Definition: The Slope m</vt:lpstr>
      <vt:lpstr>Definition: Slope-Intercept Form</vt:lpstr>
      <vt:lpstr>Example 5: Using Slope and the y-Intercept  to Graph a Line</vt:lpstr>
      <vt:lpstr>Example 5: Using Slope and the y-Intercept  to Graph a Line (cont.)</vt:lpstr>
      <vt:lpstr>Example 5: Using Slope and the y-Intercept  to Graph a Line (cont.)</vt:lpstr>
      <vt:lpstr>Example 6: Using Slope and the y-Intercept  to Graph a Line</vt:lpstr>
      <vt:lpstr>Example 6: Using Slope and the y-Intercept  to Graph a Line (cont.)</vt:lpstr>
      <vt:lpstr>Example 7: Finding Equations Given the Slope and the y-Intercept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Review, 2nd Edition</dc:title>
  <dc:creator>Hawkes Learning</dc:creator>
  <cp:lastModifiedBy>Jolie Even</cp:lastModifiedBy>
  <cp:revision>177</cp:revision>
  <dcterms:created xsi:type="dcterms:W3CDTF">2013-04-26T14:43:13Z</dcterms:created>
  <dcterms:modified xsi:type="dcterms:W3CDTF">2024-07-24T15:18:37Z</dcterms:modified>
</cp:coreProperties>
</file>