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4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E6E6E6"/>
    <a:srgbClr val="000000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7/24/2024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9.wmf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US" dirty="0"/>
              <a:t>Evaluating </a:t>
            </a:r>
            <a:r>
              <a:rPr dirty="0"/>
              <a:t>Radicals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11.R</a:t>
            </a:r>
            <a:r>
              <a:rPr dirty="0"/>
              <a:t>.5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Radical Terminology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57605"/>
                <a:ext cx="8229600" cy="3026470"/>
              </a:xfrm>
            </p:spPr>
            <p:txBody>
              <a:bodyPr>
                <a:spAutoFit/>
              </a:bodyPr>
              <a:lstStyle/>
              <a:p>
                <a:pPr algn="ctr">
                  <a:defRPr sz="2800" b="1"/>
                </a:pPr>
                <a:endParaRPr sz="1000" dirty="0"/>
              </a:p>
              <a:p>
                <a:pPr>
                  <a:defRPr sz="2800"/>
                </a:pPr>
                <a:r>
                  <a:rPr sz="2600" dirty="0"/>
                  <a:t>The symbol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sz="26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phant>
                          <m:phantPr>
                            <m:show m:val="off"/>
                            <m:ctrlPr>
                              <a:rPr sz="2600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sz="260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phant>
                      </m:e>
                    </m:rad>
                  </m:oMath>
                </a14:m>
                <a:r>
                  <a:rPr sz="2600" dirty="0"/>
                  <a:t> is called a </a:t>
                </a:r>
                <a:r>
                  <a:rPr sz="2600" b="1" dirty="0"/>
                  <a:t>radical sign</a:t>
                </a:r>
                <a:r>
                  <a:rPr sz="2600" dirty="0"/>
                  <a:t>.</a:t>
                </a:r>
                <a:endParaRPr lang="en-US" sz="2600" dirty="0"/>
              </a:p>
              <a:p>
                <a:pPr>
                  <a:defRPr sz="2800"/>
                </a:pPr>
                <a:endParaRPr sz="1000" dirty="0"/>
              </a:p>
              <a:p>
                <a:r>
                  <a:rPr sz="2600" dirty="0"/>
                  <a:t>The number under the radical sign is called the </a:t>
                </a:r>
                <a:r>
                  <a:rPr sz="2600" b="1" dirty="0"/>
                  <a:t>radicand</a:t>
                </a:r>
                <a:r>
                  <a:rPr sz="2600" dirty="0"/>
                  <a:t>.</a:t>
                </a:r>
                <a:endParaRPr lang="en-US" sz="2600" dirty="0"/>
              </a:p>
              <a:p>
                <a:endParaRPr sz="1000" dirty="0"/>
              </a:p>
              <a:p>
                <a:pPr>
                  <a:defRPr sz="2800"/>
                </a:pPr>
                <a:r>
                  <a:rPr sz="2600" dirty="0"/>
                  <a:t>The complete expression, such as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sz="26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sz="2600">
                            <a:latin typeface="Cambria Math" panose="02040503050406030204" pitchFamily="18" charset="0"/>
                          </a:rPr>
                          <m:t>64</m:t>
                        </m:r>
                      </m:e>
                    </m:rad>
                  </m:oMath>
                </a14:m>
                <a:r>
                  <a:rPr sz="2600" dirty="0"/>
                  <a:t>, is called a </a:t>
                </a:r>
                <a:r>
                  <a:rPr sz="2600" b="1" dirty="0"/>
                  <a:t>radical</a:t>
                </a:r>
                <a:r>
                  <a:rPr sz="2600" dirty="0"/>
                  <a:t> or </a:t>
                </a:r>
                <a:r>
                  <a:rPr sz="2600" b="1" dirty="0"/>
                  <a:t>radical expression</a:t>
                </a:r>
                <a:r>
                  <a:rPr sz="2600" dirty="0"/>
                  <a:t>.</a:t>
                </a:r>
                <a:endParaRPr lang="en-US" sz="2600" dirty="0"/>
              </a:p>
              <a:p>
                <a:pPr>
                  <a:defRPr sz="2800"/>
                </a:pPr>
                <a:endParaRPr sz="26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57605"/>
                <a:ext cx="8229600" cy="3026470"/>
              </a:xfrm>
              <a:blipFill>
                <a:blip r:embed="rId2"/>
                <a:stretch>
                  <a:fillRect l="-1181" r="-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Square Root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30780"/>
                <a:ext cx="8229600" cy="3397084"/>
              </a:xfrm>
            </p:spPr>
            <p:txBody>
              <a:bodyPr>
                <a:spAutoFit/>
              </a:bodyPr>
              <a:lstStyle/>
              <a:p>
                <a:pPr algn="ctr">
                  <a:defRPr sz="2800" b="1"/>
                </a:pPr>
                <a:endParaRPr lang="en-US" sz="1000" dirty="0"/>
              </a:p>
              <a:p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 is a nonnegative real number, then</a:t>
                </a:r>
              </a:p>
              <a:p>
                <a:endParaRPr lang="en-US" sz="1000" dirty="0"/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is the </a:t>
                </a:r>
                <a:r>
                  <a:rPr lang="en-US" sz="2800" b="1" dirty="0"/>
                  <a:t>principal square root</a:t>
                </a:r>
                <a:r>
                  <a:rPr lang="en-US" sz="2800" dirty="0"/>
                  <a:t>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,</a:t>
                </a:r>
              </a:p>
              <a:p>
                <a:pPr algn="ctr">
                  <a:defRPr sz="2800"/>
                </a:pPr>
                <a:endParaRPr lang="en-US" sz="1000" dirty="0"/>
              </a:p>
              <a:p>
                <a:pPr algn="ctr"/>
                <a:r>
                  <a:rPr lang="en-US" sz="2800" dirty="0"/>
                  <a:t>and</a:t>
                </a:r>
              </a:p>
              <a:p>
                <a:pPr algn="ctr"/>
                <a:endParaRPr lang="en-US" sz="1000" dirty="0"/>
              </a:p>
              <a:p>
                <a:pPr algn="ctr">
                  <a:defRPr sz="2800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is the </a:t>
                </a:r>
                <a:r>
                  <a:rPr lang="en-US" sz="2800" b="1" dirty="0"/>
                  <a:t>negative square root</a:t>
                </a:r>
                <a:r>
                  <a:rPr lang="en-US" sz="2800" dirty="0"/>
                  <a:t>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 algn="ctr">
                  <a:defRPr sz="2800"/>
                </a:pP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30780"/>
                <a:ext cx="8229600" cy="3397084"/>
              </a:xfrm>
              <a:blipFill>
                <a:blip r:embed="rId2"/>
                <a:stretch>
                  <a:fillRect l="-13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Evaluating Square Roots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228600" indent="-228600">
                  <a:spcBef>
                    <a:spcPts val="480"/>
                  </a:spcBef>
                  <a:buFont typeface="+mj-lt"/>
                  <a:buAutoNum type="alphaLcPeriod"/>
                  <a:defRPr sz="2800"/>
                </a:pP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sz="20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 sz="2000">
                            <a:latin typeface="Cambria Math" panose="02040503050406030204" pitchFamily="18" charset="0"/>
                          </a:rPr>
                          <m:t>36</m:t>
                        </m:r>
                      </m:e>
                    </m:rad>
                  </m:oMath>
                </a14:m>
                <a:r>
                  <a:rPr lang="ar-AE" sz="2000" dirty="0"/>
                  <a:t> ​</a:t>
                </a:r>
              </a:p>
              <a:p>
                <a:pPr marL="228600" indent="-228600">
                  <a:spcBef>
                    <a:spcPts val="480"/>
                  </a:spcBef>
                  <a:buFont typeface="+mj-lt"/>
                  <a:buAutoNum type="alphaLcPeriod"/>
                  <a:defRPr sz="2800"/>
                </a:pP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 sz="2000">
                            <a:latin typeface="Cambria Math" panose="02040503050406030204" pitchFamily="18" charset="0"/>
                          </a:rPr>
                          <m:t>121</m:t>
                        </m:r>
                      </m:e>
                    </m:rad>
                  </m:oMath>
                </a14:m>
                <a:endParaRPr lang="en-US" sz="2000" dirty="0"/>
              </a:p>
              <a:p>
                <a:pPr marL="228600" indent="-228600">
                  <a:spcBef>
                    <a:spcPts val="480"/>
                  </a:spcBef>
                  <a:buFont typeface="+mj-lt"/>
                  <a:buAutoNum type="alphaLcPeriod"/>
                  <a:defRPr sz="2800"/>
                </a:pPr>
                <a:r>
                  <a:rPr lang="ar-AE" sz="2000" dirty="0"/>
                  <a:t>​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 sz="200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rad>
                  </m:oMath>
                </a14:m>
                <a:endParaRPr lang="ar-AE" sz="2000" dirty="0"/>
              </a:p>
              <a:p>
                <a:pPr marL="228600" indent="-228600">
                  <a:spcBef>
                    <a:spcPts val="480"/>
                  </a:spcBef>
                  <a:buFont typeface="+mj-lt"/>
                  <a:buAutoNum type="alphaLcPeriod" startAt="4"/>
                  <a:defRPr sz="2800"/>
                </a:pPr>
                <a:r>
                  <a:rPr lang="ar-AE" sz="2000" dirty="0"/>
                  <a:t>​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 sz="20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 sz="2000">
                            <a:latin typeface="Cambria Math" panose="02040503050406030204" pitchFamily="18" charset="0"/>
                          </a:rPr>
                          <m:t>25</m:t>
                        </m:r>
                      </m:e>
                    </m:rad>
                  </m:oMath>
                </a14:m>
                <a:endParaRPr lang="en-US" sz="2000" dirty="0"/>
              </a:p>
              <a:p>
                <a:pPr>
                  <a:defRPr sz="2800"/>
                </a:pPr>
                <a:r>
                  <a:rPr lang="en-US" sz="2000" dirty="0">
                    <a:solidFill>
                      <a:srgbClr val="2D7D9F"/>
                    </a:solidFill>
                  </a:rPr>
                  <a:t>Solution</a:t>
                </a:r>
              </a:p>
              <a:p>
                <a:pPr>
                  <a:defRPr sz="2800"/>
                </a:pPr>
                <a:r>
                  <a:rPr lang="en-US" sz="2000" dirty="0"/>
                  <a:t> </a:t>
                </a:r>
                <a:endParaRPr sz="20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815" t="-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5946BE9-32BB-4E81-8D09-BF8E6F02D5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435540"/>
              </p:ext>
            </p:extLst>
          </p:nvPr>
        </p:nvGraphicFramePr>
        <p:xfrm>
          <a:off x="457200" y="3048000"/>
          <a:ext cx="8001000" cy="250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001000" imgH="2501640" progId="Equation.DSMT4">
                  <p:embed/>
                </p:oleObj>
              </mc:Choice>
              <mc:Fallback>
                <p:oleObj name="Equation" r:id="rId4" imgW="8001000" imgH="250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200" y="3048000"/>
                        <a:ext cx="8001000" cy="2501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Evaluating Square Roots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sz="2000" dirty="0"/>
                  <a:t>​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sz="20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16</m:t>
                            </m:r>
                          </m:num>
                          <m:den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25</m:t>
                            </m:r>
                          </m:den>
                        </m:f>
                      </m:e>
                    </m:rad>
                  </m:oMath>
                </a14:m>
                <a:r>
                  <a:rPr sz="2000" dirty="0"/>
                  <a:t>​</a:t>
                </a:r>
                <a:endParaRPr lang="en-US" sz="2000" dirty="0">
                  <a:latin typeface="Cambria Math" panose="02040503050406030204" pitchFamily="18" charset="0"/>
                </a:endParaRP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14:m>
                  <m:oMath xmlns:m="http://schemas.openxmlformats.org/officeDocument/2006/math">
                    <m:r>
                      <a:rPr sz="2000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sz="20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sz="200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sz="2000">
                            <a:latin typeface="Cambria Math" panose="02040503050406030204" pitchFamily="18" charset="0"/>
                          </a:rPr>
                          <m:t>0009</m:t>
                        </m:r>
                      </m:e>
                    </m:rad>
                  </m:oMath>
                </a14:m>
                <a:endParaRPr lang="en-US" sz="2000" dirty="0"/>
              </a:p>
              <a:p>
                <a:pPr>
                  <a:defRPr sz="2800"/>
                </a:pPr>
                <a:endParaRPr lang="en-US" sz="2000" dirty="0"/>
              </a:p>
              <a:p>
                <a:pPr>
                  <a:defRPr sz="2800"/>
                </a:pPr>
                <a:r>
                  <a:rPr lang="en-US" sz="2000" dirty="0">
                    <a:solidFill>
                      <a:srgbClr val="2D7D9F"/>
                    </a:solidFill>
                  </a:rPr>
                  <a:t>Solution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8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8E2325D-0A53-4047-8D33-BC51422DF3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678460"/>
              </p:ext>
            </p:extLst>
          </p:nvPr>
        </p:nvGraphicFramePr>
        <p:xfrm>
          <a:off x="457200" y="2832100"/>
          <a:ext cx="51054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105160" imgH="1206360" progId="Equation.DSMT4">
                  <p:embed/>
                </p:oleObj>
              </mc:Choice>
              <mc:Fallback>
                <p:oleObj name="Equation" r:id="rId3" imgW="5105160" imgH="1206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" y="2832100"/>
                        <a:ext cx="5105400" cy="1206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Estimating Square Roots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400" dirty="0"/>
                  <a:t>A calculator will give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sz="2400">
                            <a:latin typeface="Cambria Math" panose="02040503050406030204" pitchFamily="18" charset="0"/>
                          </a:rPr>
                          <m:t>30</m:t>
                        </m:r>
                      </m:e>
                    </m:rad>
                    <m:r>
                      <a:rPr sz="2400">
                        <a:latin typeface="Cambria Math" panose="02040503050406030204" pitchFamily="18" charset="0"/>
                      </a:rPr>
                      <m:t>≈</m:t>
                    </m:r>
                    <m:r>
                      <a:rPr sz="2400">
                        <a:latin typeface="Cambria Math" panose="02040503050406030204" pitchFamily="18" charset="0"/>
                      </a:rPr>
                      <m:t>5</m:t>
                    </m:r>
                    <m:r>
                      <a:rPr sz="2400">
                        <a:latin typeface="Cambria Math" panose="02040503050406030204" pitchFamily="18" charset="0"/>
                      </a:rPr>
                      <m:t>.</m:t>
                    </m:r>
                    <m:r>
                      <a:rPr sz="2400">
                        <a:latin typeface="Cambria Math" panose="02040503050406030204" pitchFamily="18" charset="0"/>
                      </a:rPr>
                      <m:t>4772</m:t>
                    </m:r>
                  </m:oMath>
                </a14:m>
                <a:r>
                  <a:rPr sz="2400" dirty="0"/>
                  <a:t> rounded to the nearest ten-thousandth. Check that this is a reasonable estimate.</a:t>
                </a:r>
                <a:endParaRPr lang="en-US" sz="2400" dirty="0"/>
              </a:p>
              <a:p>
                <a:pPr>
                  <a:defRPr sz="2800"/>
                </a:pPr>
                <a:r>
                  <a:rPr lang="en-US" sz="2400" dirty="0">
                    <a:solidFill>
                      <a:srgbClr val="2D7D9F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lang="en-US" sz="2400" dirty="0"/>
              </a:p>
              <a:p>
                <a:pPr>
                  <a:defRPr sz="2800"/>
                </a:pPr>
                <a:endParaRPr lang="en-US" sz="2400" dirty="0"/>
              </a:p>
              <a:p>
                <a:pPr>
                  <a:defRPr sz="2800"/>
                </a:pPr>
                <a:r>
                  <a:rPr lang="en-US" sz="2400" dirty="0"/>
                  <a:t>The approximate </a:t>
                </a:r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5.4772</a:t>
                </a:r>
                <a:r>
                  <a:rPr lang="en-US" sz="2400" dirty="0">
                    <a:ea typeface="Cambria Math" panose="02040503050406030204" pitchFamily="18" charset="0"/>
                  </a:rPr>
                  <a:t> is between </a:t>
                </a:r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5</a:t>
                </a:r>
                <a:r>
                  <a:rPr lang="en-US" sz="2400" dirty="0">
                    <a:ea typeface="Cambria Math" panose="02040503050406030204" pitchFamily="18" charset="0"/>
                  </a:rPr>
                  <a:t> and </a:t>
                </a:r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6</a:t>
                </a:r>
                <a:r>
                  <a:rPr lang="en-US" sz="2400" dirty="0">
                    <a:ea typeface="Cambria Math" panose="02040503050406030204" pitchFamily="18" charset="0"/>
                  </a:rPr>
                  <a:t> and is reasonable.</a:t>
                </a:r>
              </a:p>
              <a:p>
                <a:pPr>
                  <a:defRPr sz="2800"/>
                </a:pPr>
                <a:r>
                  <a:rPr lang="en-US" sz="2400" dirty="0">
                    <a:ea typeface="Cambria Math" panose="02040503050406030204" pitchFamily="18" charset="0"/>
                  </a:rPr>
                  <a:t>Another approach to check for reasonableness is to square as follows.</a:t>
                </a:r>
              </a:p>
              <a:p>
                <a:pPr>
                  <a:defRPr sz="2800"/>
                </a:pPr>
                <a:endParaRPr lang="en-US" sz="2400" dirty="0"/>
              </a:p>
              <a:p>
                <a:pPr>
                  <a:defRPr sz="2800"/>
                </a:pPr>
                <a:endParaRPr sz="24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111" t="-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DF68185-9A2F-4114-A8A1-4B2690379D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633098"/>
              </p:ext>
            </p:extLst>
          </p:nvPr>
        </p:nvGraphicFramePr>
        <p:xfrm>
          <a:off x="431800" y="2438400"/>
          <a:ext cx="8331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31120" imgH="419040" progId="Equation.DSMT4">
                  <p:embed/>
                </p:oleObj>
              </mc:Choice>
              <mc:Fallback>
                <p:oleObj name="Equation" r:id="rId4" imgW="833112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1800" y="2438400"/>
                        <a:ext cx="83312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99A60DB-A2A5-4A9C-A3E5-D8A7E90C0C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068149"/>
              </p:ext>
            </p:extLst>
          </p:nvPr>
        </p:nvGraphicFramePr>
        <p:xfrm>
          <a:off x="457200" y="4648200"/>
          <a:ext cx="5930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930640" imgH="482400" progId="Equation.DSMT4">
                  <p:embed/>
                </p:oleObj>
              </mc:Choice>
              <mc:Fallback>
                <p:oleObj name="Equation" r:id="rId6" imgW="593064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7200" y="4648200"/>
                        <a:ext cx="59309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dirty="0"/>
              <a:t>Properties of Square Roots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46642"/>
                <a:ext cx="8229600" cy="3032690"/>
              </a:xfr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 are </a:t>
                </a:r>
                <a:r>
                  <a:rPr lang="en-US" sz="2800" b="1" dirty="0"/>
                  <a:t>positive</a:t>
                </a:r>
                <a:r>
                  <a:rPr lang="en-US" sz="2800" dirty="0"/>
                  <a:t> real numbers, then </a:t>
                </a:r>
              </a:p>
              <a:p>
                <a:endParaRPr lang="en-US" sz="1000" dirty="0"/>
              </a:p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𝑎𝑏</m:t>
                        </m:r>
                      </m:e>
                    </m:rad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rad>
                  </m:oMath>
                </a14:m>
                <a:endParaRPr lang="en-US" dirty="0"/>
              </a:p>
              <a:p>
                <a:pPr>
                  <a:defRPr sz="2800"/>
                </a:pPr>
                <a:endParaRPr lang="ar-AE" sz="1000" dirty="0"/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</m:e>
                    </m:rad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rad>
                      </m:den>
                    </m:f>
                  </m:oMath>
                </a14:m>
                <a:endParaRPr lang="en-US" dirty="0"/>
              </a:p>
              <a:p>
                <a:pPr>
                  <a:defRPr sz="2800"/>
                </a:pP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46642"/>
                <a:ext cx="8229600" cy="3032690"/>
              </a:xfrm>
              <a:blipFill>
                <a:blip r:embed="rId2"/>
                <a:stretch>
                  <a:fillRect l="-1402" t="-13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Simplest Form for Square Roots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19628"/>
            <a:ext cx="8229600" cy="1471172"/>
          </a:xfrm>
        </p:spPr>
        <p:txBody>
          <a:bodyPr>
            <a:spAutoFit/>
          </a:bodyPr>
          <a:lstStyle/>
          <a:p>
            <a:pPr algn="just"/>
            <a:r>
              <a:rPr sz="2800" dirty="0"/>
              <a:t>A square root is considered to be in </a:t>
            </a:r>
            <a:r>
              <a:rPr sz="2800" b="1" dirty="0"/>
              <a:t>simplest form</a:t>
            </a:r>
            <a:r>
              <a:rPr sz="2800" dirty="0"/>
              <a:t> when the radicand has no perfect square as a factor.</a:t>
            </a:r>
            <a:endParaRPr lang="en-US" sz="2800" dirty="0"/>
          </a:p>
          <a:p>
            <a:pPr algn="just"/>
            <a:endParaRPr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Simplifying Radical Expressions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000" dirty="0"/>
                  <a:t>Simplify each numerical expression so that there are no perfect square factors in the radicand.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sz="2000" dirty="0"/>
                  <a:t>​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sz="20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48</m:t>
                        </m:r>
                      </m:e>
                    </m:rad>
                  </m:oMath>
                </a14:m>
                <a:endParaRPr sz="2000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sz="2000" dirty="0"/>
                  <a:t>​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sz="20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63</m:t>
                        </m:r>
                      </m:e>
                    </m:rad>
                  </m:oMath>
                </a14:m>
                <a:endParaRPr sz="2000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sz="2000" dirty="0"/>
                  <a:t>​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sz="20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75</m:t>
                            </m:r>
                          </m:num>
                          <m:den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16</m:t>
                            </m:r>
                          </m:den>
                        </m:f>
                      </m:e>
                    </m:rad>
                  </m:oMath>
                </a14:m>
                <a:endParaRPr lang="en-US" sz="2000" dirty="0"/>
              </a:p>
              <a:p>
                <a:pPr>
                  <a:defRPr sz="2800"/>
                </a:pPr>
                <a:endParaRPr lang="en-US" sz="2000" dirty="0"/>
              </a:p>
              <a:p>
                <a:pPr>
                  <a:defRPr sz="2800"/>
                </a:pPr>
                <a:r>
                  <a:rPr lang="en-US" sz="2000" dirty="0">
                    <a:solidFill>
                      <a:srgbClr val="2D7D9F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sz="20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815" t="-736" r="-1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BEBCC30-14F9-481D-A163-BCEA760AEC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115538"/>
              </p:ext>
            </p:extLst>
          </p:nvPr>
        </p:nvGraphicFramePr>
        <p:xfrm>
          <a:off x="457200" y="4208975"/>
          <a:ext cx="7797800" cy="158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97600" imgH="1587240" progId="Equation.DSMT4">
                  <p:embed/>
                </p:oleObj>
              </mc:Choice>
              <mc:Fallback>
                <p:oleObj name="Equation" r:id="rId4" imgW="7797600" imgH="1587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200" y="4208975"/>
                        <a:ext cx="7797800" cy="158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243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Cambria Math</vt:lpstr>
      <vt:lpstr>Courier New</vt:lpstr>
      <vt:lpstr>Arial</vt:lpstr>
      <vt:lpstr>Calibri</vt:lpstr>
      <vt:lpstr>Office Theme</vt:lpstr>
      <vt:lpstr>Equation</vt:lpstr>
      <vt:lpstr>Section 11.R.5</vt:lpstr>
      <vt:lpstr>Definition: Radical Terminology</vt:lpstr>
      <vt:lpstr>Definition: Square Root</vt:lpstr>
      <vt:lpstr>Example 1: Evaluating Square Roots</vt:lpstr>
      <vt:lpstr>Example 2: Evaluating Square Roots</vt:lpstr>
      <vt:lpstr>Example 3: Estimating Square Roots</vt:lpstr>
      <vt:lpstr>Properties of Square Roots</vt:lpstr>
      <vt:lpstr>Definition: Simplest Form for Square Roots</vt:lpstr>
      <vt:lpstr>Example 4: Simplifying Radical Expressions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128</cp:revision>
  <dcterms:created xsi:type="dcterms:W3CDTF">2013-04-26T14:43:13Z</dcterms:created>
  <dcterms:modified xsi:type="dcterms:W3CDTF">2024-07-24T15:46:35Z</dcterms:modified>
</cp:coreProperties>
</file>