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78" r:id="rId3"/>
    <p:sldId id="272" r:id="rId4"/>
    <p:sldId id="264" r:id="rId5"/>
    <p:sldId id="281" r:id="rId6"/>
    <p:sldId id="282" r:id="rId7"/>
    <p:sldId id="268" r:id="rId8"/>
    <p:sldId id="279" r:id="rId9"/>
    <p:sldId id="274" r:id="rId10"/>
    <p:sldId id="280" r:id="rId11"/>
    <p:sldId id="283" r:id="rId12"/>
    <p:sldId id="284" r:id="rId13"/>
    <p:sldId id="28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29" autoAdjust="0"/>
    <p:restoredTop sz="94660"/>
  </p:normalViewPr>
  <p:slideViewPr>
    <p:cSldViewPr>
      <p:cViewPr varScale="1">
        <p:scale>
          <a:sx n="111" d="100"/>
          <a:sy n="111" d="100"/>
        </p:scale>
        <p:origin x="18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Whole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6: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words. Write it in standard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two million, eight hundred thousand, thirty-five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five million, three hundred fifty thousand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2,800, ____</a:t>
            </a:r>
            <a:r>
              <a:rPr lang="en-US" b="1" u="sng" dirty="0"/>
              <a:t> 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5, _____, ______</a:t>
            </a: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037844" y="375807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035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24000" y="4267200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350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675092" y="4286756"/>
            <a:ext cx="76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following table and your understanding of whole numbers to answer each question.</a:t>
            </a:r>
          </a:p>
          <a:p>
            <a:endParaRPr lang="en-US" dirty="0"/>
          </a:p>
          <a:p>
            <a:pPr algn="ctr"/>
            <a:r>
              <a:rPr lang="en-US" b="1" dirty="0"/>
              <a:t>Depths of Lakes	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295400" y="2286000"/>
          <a:ext cx="6934200" cy="351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Depths of Lakes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rgbClr val="000000"/>
                          </a:solidFill>
                        </a:rPr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Baikal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Siberia, Russia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2487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Tanganyika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Tanzania, Africa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1870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Crater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Oregon,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1148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Vostok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Antarctica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1129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Tahoe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California, 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989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Issyk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Kul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Kyrgyzstan</a:t>
                      </a:r>
                      <a:endParaRPr lang="en-US" sz="20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886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Hornindalsvatnet</a:t>
                      </a:r>
                      <a:endParaRPr lang="en-US" sz="20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Sogn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og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Fjordane</a:t>
                      </a: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, Norway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778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6096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2000" dirty="0"/>
              <a:t> Source: http://en.wikipedia.org/wiki/List_of_lakes_by_depth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8665824"/>
              </p:ext>
            </p:extLst>
          </p:nvPr>
        </p:nvGraphicFramePr>
        <p:xfrm>
          <a:off x="1066800" y="1219200"/>
          <a:ext cx="7620000" cy="365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63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92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442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840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Depth (in feet)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52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Toba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Sumatra, Indonesia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707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84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Caspian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Iran, Russia, Turkmenistan, Kazakhstan, Azerbaijan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604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Quesnel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British Columbia,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Ohrid</a:t>
                      </a:r>
                      <a:endParaRPr lang="en-US" sz="1800" kern="1200" baseline="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Macedonia, Albania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Geneva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Switzerland, France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502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Loch 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Scotland, United Kingdom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436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Dead Sea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Jordan, Israel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387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480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Titicaca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kern="1200" baseline="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Peru, Bolivia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351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Application: Reading Tables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dirty="0"/>
              <a:t>What is the depth of Lake Tahoe in California?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Which lake is the deepest and what is its location?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Write the depth of Crater Lake in words and in        expanded notation.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989 feet</a:t>
            </a:r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The deepest lake is </a:t>
            </a:r>
            <a:r>
              <a:rPr lang="en-US" dirty="0">
                <a:solidFill>
                  <a:srgbClr val="FF0000"/>
                </a:solidFill>
              </a:rPr>
              <a:t>Baikal Lake in Siberia, Russia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One thousand one hundred forty-eight feet</a:t>
            </a:r>
            <a:r>
              <a:rPr lang="en-US" dirty="0">
                <a:solidFill>
                  <a:schemeClr val="accent1"/>
                </a:solidFill>
              </a:rPr>
              <a:t>;</a:t>
            </a:r>
            <a:r>
              <a:rPr lang="en-US" dirty="0">
                <a:solidFill>
                  <a:srgbClr val="FF0000"/>
                </a:solidFill>
              </a:rPr>
              <a:t>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1000 + 100 + 40 + 8 feet</a:t>
            </a:r>
          </a:p>
          <a:p>
            <a:endParaRPr lang="en-US" dirty="0">
              <a:solidFill>
                <a:srgbClr val="1F497D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Writing Numbers in Expanded Notation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each number in expanded notation.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954 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6507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      </a:t>
            </a:r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/>
              <a:t>        </a:t>
            </a:r>
            <a:r>
              <a:rPr lang="en-US" dirty="0">
                <a:solidFill>
                  <a:srgbClr val="0000FF"/>
                </a:solidFill>
              </a:rPr>
              <a:t>4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Standard</a:t>
            </a:r>
            <a:r>
              <a:rPr lang="en-US" dirty="0">
                <a:solidFill>
                  <a:srgbClr val="008080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notation</a:t>
            </a:r>
            <a:r>
              <a:rPr lang="en-US" dirty="0">
                <a:solidFill>
                  <a:srgbClr val="008080"/>
                </a:solidFill>
              </a:rPr>
              <a:t> </a:t>
            </a:r>
          </a:p>
          <a:p>
            <a:pPr marL="514350" indent="-514350"/>
            <a:r>
              <a:rPr lang="en-US" dirty="0">
                <a:solidFill>
                  <a:srgbClr val="008080"/>
                </a:solidFill>
              </a:rPr>
              <a:t>            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dirty="0">
                <a:solidFill>
                  <a:srgbClr val="008080"/>
                </a:solidFill>
              </a:rPr>
              <a:t>      </a:t>
            </a:r>
            <a:r>
              <a:rPr lang="en-US" sz="2000" dirty="0">
                <a:solidFill>
                  <a:srgbClr val="008080"/>
                </a:solidFill>
              </a:rPr>
              <a:t>10</a:t>
            </a:r>
            <a:r>
              <a:rPr lang="en-US" dirty="0">
                <a:solidFill>
                  <a:srgbClr val="008080"/>
                </a:solidFill>
              </a:rPr>
              <a:t>         </a:t>
            </a:r>
            <a:r>
              <a:rPr lang="en-US" sz="2000" dirty="0">
                <a:solidFill>
                  <a:srgbClr val="008080"/>
                </a:solidFill>
              </a:rPr>
              <a:t>1</a:t>
            </a:r>
            <a:r>
              <a:rPr lang="en-US" dirty="0">
                <a:solidFill>
                  <a:srgbClr val="008080"/>
                </a:solidFill>
              </a:rPr>
              <a:t>                       </a:t>
            </a:r>
            <a:r>
              <a:rPr lang="en-US" sz="2000" dirty="0">
                <a:solidFill>
                  <a:srgbClr val="008080"/>
                </a:solidFill>
              </a:rPr>
              <a:t>Place value of each digit</a:t>
            </a:r>
          </a:p>
          <a:p>
            <a:r>
              <a:rPr lang="en-US" dirty="0">
                <a:solidFill>
                  <a:srgbClr val="0000FF"/>
                </a:solidFill>
              </a:rPr>
              <a:t>954</a:t>
            </a:r>
            <a:r>
              <a:rPr lang="en-US" dirty="0"/>
              <a:t> = </a:t>
            </a:r>
            <a:r>
              <a:rPr lang="en-US" dirty="0">
                <a:solidFill>
                  <a:srgbClr val="FF0000"/>
                </a:solidFill>
              </a:rPr>
              <a:t>900 +  50   +  4 </a:t>
            </a:r>
            <a:r>
              <a:rPr lang="en-US" dirty="0"/>
              <a:t>                      </a:t>
            </a:r>
            <a:r>
              <a:rPr lang="en-US" sz="2000" dirty="0">
                <a:solidFill>
                  <a:srgbClr val="008080"/>
                </a:solidFill>
              </a:rPr>
              <a:t>Expanded notation</a:t>
            </a:r>
            <a:endParaRPr lang="en-US" dirty="0">
              <a:solidFill>
                <a:srgbClr val="008080"/>
              </a:solidFill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0" name="Line 28"/>
          <p:cNvSpPr>
            <a:spLocks noChangeShapeType="1"/>
          </p:cNvSpPr>
          <p:nvPr/>
        </p:nvSpPr>
        <p:spPr bwMode="auto">
          <a:xfrm flipH="1">
            <a:off x="4419600" y="36290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1" name="Line 28"/>
          <p:cNvSpPr>
            <a:spLocks noChangeShapeType="1"/>
          </p:cNvSpPr>
          <p:nvPr/>
        </p:nvSpPr>
        <p:spPr bwMode="auto">
          <a:xfrm flipH="1">
            <a:off x="4419600" y="4162425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Writing Numbers in Expanded Notation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8198" name="Line 28"/>
          <p:cNvSpPr>
            <a:spLocks noChangeShapeType="1"/>
          </p:cNvSpPr>
          <p:nvPr/>
        </p:nvSpPr>
        <p:spPr bwMode="auto">
          <a:xfrm flipH="1">
            <a:off x="4611346" y="1482352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 flipH="1">
            <a:off x="4611346" y="1968440"/>
            <a:ext cx="533400" cy="0"/>
          </a:xfrm>
          <a:prstGeom prst="line">
            <a:avLst/>
          </a:prstGeom>
          <a:noFill/>
          <a:ln w="38100">
            <a:solidFill>
              <a:srgbClr val="C00C0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" y="1240104"/>
            <a:ext cx="4191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sz="2800" dirty="0"/>
              <a:t>     </a:t>
            </a:r>
            <a:r>
              <a:rPr lang="en-US" sz="2800" dirty="0">
                <a:solidFill>
                  <a:srgbClr val="0000FF"/>
                </a:solidFill>
              </a:rPr>
              <a:t>6	5	0       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211240" y="1751896"/>
            <a:ext cx="30844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1000</a:t>
            </a:r>
            <a:r>
              <a:rPr lang="en-US" sz="2000" dirty="0">
                <a:solidFill>
                  <a:srgbClr val="C00C08"/>
                </a:solidFill>
              </a:rPr>
              <a:t>	</a:t>
            </a:r>
            <a:r>
              <a:rPr lang="en-US" sz="2000" dirty="0">
                <a:solidFill>
                  <a:srgbClr val="008080"/>
                </a:solidFill>
              </a:rPr>
              <a:t>100</a:t>
            </a:r>
            <a:r>
              <a:rPr lang="en-US" sz="2000" dirty="0">
                <a:solidFill>
                  <a:srgbClr val="C00C08"/>
                </a:solidFill>
              </a:rPr>
              <a:t>	 </a:t>
            </a:r>
            <a:r>
              <a:rPr lang="en-US" sz="2000" dirty="0">
                <a:solidFill>
                  <a:srgbClr val="008080"/>
                </a:solidFill>
              </a:rPr>
              <a:t>10	1</a:t>
            </a:r>
            <a:endParaRPr lang="en-US" sz="2000" dirty="0"/>
          </a:p>
        </p:txBody>
      </p:sp>
      <p:sp>
        <p:nvSpPr>
          <p:cNvPr id="13" name="Rectangle 12"/>
          <p:cNvSpPr/>
          <p:nvPr/>
        </p:nvSpPr>
        <p:spPr>
          <a:xfrm>
            <a:off x="5334000" y="1772156"/>
            <a:ext cx="269439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Place value of each digit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5340374" y="2325376"/>
            <a:ext cx="36512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Expanded notation </a:t>
            </a:r>
            <a:br>
              <a:rPr lang="en-US" sz="2000" dirty="0">
                <a:solidFill>
                  <a:srgbClr val="008078"/>
                </a:solidFill>
              </a:rPr>
            </a:br>
            <a:r>
              <a:rPr lang="en-US" sz="2000" dirty="0">
                <a:solidFill>
                  <a:srgbClr val="008078"/>
                </a:solidFill>
              </a:rPr>
              <a:t>(</a:t>
            </a:r>
            <a:r>
              <a:rPr lang="en-US" sz="2000" b="1" dirty="0">
                <a:solidFill>
                  <a:srgbClr val="008078"/>
                </a:solidFill>
              </a:rPr>
              <a:t>Note:</a:t>
            </a:r>
            <a:r>
              <a:rPr lang="en-US" sz="2000" dirty="0">
                <a:solidFill>
                  <a:srgbClr val="008078"/>
                </a:solidFill>
              </a:rPr>
              <a:t> The 0 is optional.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143000" y="2286000"/>
            <a:ext cx="9156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6507</a:t>
            </a:r>
            <a:endParaRPr lang="en-US" sz="2800" dirty="0"/>
          </a:p>
        </p:txBody>
      </p:sp>
      <p:sp>
        <p:nvSpPr>
          <p:cNvPr id="18" name="Rectangle 17"/>
          <p:cNvSpPr/>
          <p:nvPr/>
        </p:nvSpPr>
        <p:spPr>
          <a:xfrm>
            <a:off x="5334000" y="1246848"/>
            <a:ext cx="20499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78"/>
                </a:solidFill>
              </a:rPr>
              <a:t>standard notation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965960" y="2286000"/>
            <a:ext cx="311976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= </a:t>
            </a:r>
            <a:r>
              <a:rPr lang="en-US" sz="2800" dirty="0">
                <a:solidFill>
                  <a:srgbClr val="FF0000"/>
                </a:solidFill>
              </a:rPr>
              <a:t>6000 + 500 + 0 + 7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animBg="1"/>
      <p:bldP spid="10" grpId="0" animBg="1"/>
      <p:bldP spid="12" grpId="0"/>
      <p:bldP spid="13" grpId="0"/>
      <p:bldP spid="14" grpId="0"/>
      <p:bldP spid="17" grpId="0"/>
      <p:bldP spid="18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V="1">
            <a:off x="990600" y="3569732"/>
            <a:ext cx="4419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 </a:t>
            </a:r>
            <a:endParaRPr lang="en-US" dirty="0"/>
          </a:p>
        </p:txBody>
      </p:sp>
      <p:sp>
        <p:nvSpPr>
          <p:cNvPr id="13" name="Rectangle 2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Completion Example 2:  Writing </a:t>
            </a:r>
            <a:r>
              <a:rPr lang="en-US" dirty="0">
                <a:solidFill>
                  <a:schemeClr val="accent1"/>
                </a:solidFill>
              </a:rPr>
              <a:t>N</a:t>
            </a:r>
            <a:r>
              <a:rPr lang="en-US" sz="3200" dirty="0">
                <a:solidFill>
                  <a:schemeClr val="accent1"/>
                </a:solidFill>
              </a:rPr>
              <a:t>umbers in Expanded Notation</a:t>
            </a:r>
          </a:p>
        </p:txBody>
      </p:sp>
      <p:sp>
        <p:nvSpPr>
          <p:cNvPr id="14" name="Rectangle 3"/>
          <p:cNvSpPr>
            <a:spLocks noGrp="1"/>
          </p:cNvSpPr>
          <p:nvPr>
            <p:ph idx="1"/>
          </p:nvPr>
        </p:nvSpPr>
        <p:spPr>
          <a:xfrm>
            <a:off x="533400" y="1211723"/>
            <a:ext cx="8229600" cy="349634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Write each number in expanded notation.</a:t>
            </a:r>
            <a:endParaRPr lang="en-US" dirty="0">
              <a:solidFill>
                <a:schemeClr val="tx1"/>
              </a:solidFill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dirty="0">
                <a:solidFill>
                  <a:schemeClr val="tx1"/>
                </a:solidFill>
              </a:rPr>
              <a:t>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endParaRPr lang="en-US" i="0" dirty="0">
              <a:solidFill>
                <a:srgbClr val="0000FF"/>
              </a:solidFill>
            </a:endParaRPr>
          </a:p>
          <a:p>
            <a:pPr eaLnBrk="1" hangingPunct="1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/>
              <a:t>Solution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32,081</a:t>
            </a:r>
            <a:r>
              <a:rPr lang="en-US" i="0" dirty="0">
                <a:solidFill>
                  <a:schemeClr val="tx1"/>
                </a:solidFill>
              </a:rPr>
              <a:t> = 30,000 + </a:t>
            </a:r>
            <a:r>
              <a:rPr lang="en-US" dirty="0">
                <a:solidFill>
                  <a:schemeClr val="tx1"/>
                </a:solidFill>
              </a:rPr>
              <a:t>______</a:t>
            </a:r>
            <a:r>
              <a:rPr lang="en-US" i="0" dirty="0">
                <a:solidFill>
                  <a:schemeClr val="tx1"/>
                </a:solidFill>
              </a:rPr>
              <a:t>+ _____ + 1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 startAt="2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497,500</a:t>
            </a:r>
            <a:r>
              <a:rPr lang="en-US" dirty="0">
                <a:solidFill>
                  <a:schemeClr val="tx1"/>
                </a:solidFill>
              </a:rPr>
              <a:t> = 40,000 + _______ + _______ + _______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99518" y="3530131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2000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7334" y="3528043"/>
            <a:ext cx="60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80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8118" y="4124980"/>
            <a:ext cx="1219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90,000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804518" y="4124980"/>
            <a:ext cx="990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7000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05194" y="4114800"/>
            <a:ext cx="7815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10" grpId="0"/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3970318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0000"/>
                </a:solidFill>
              </a:rPr>
              <a:t>You should note the following four things when reading or writing whole numbers.</a:t>
            </a:r>
          </a:p>
          <a:p>
            <a:pPr marL="514350" indent="-514350"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Digits are read in periods (groups of three).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Commas are used to separate periods </a:t>
            </a:r>
            <a:r>
              <a:rPr lang="en-US" sz="2800" b="1" dirty="0">
                <a:solidFill>
                  <a:srgbClr val="C00000"/>
                </a:solidFill>
              </a:rPr>
              <a:t>if a number has more than four digits.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(A comma is optional if a number has exactly four digits.)</a:t>
            </a:r>
          </a:p>
          <a:p>
            <a:pPr marL="514350" indent="-514350">
              <a:buAutoNum type="arabicPeriod" startAt="2"/>
            </a:pPr>
            <a:r>
              <a:rPr lang="en-US" sz="2800" dirty="0">
                <a:solidFill>
                  <a:srgbClr val="000000"/>
                </a:solidFill>
              </a:rPr>
              <a:t>The word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does not appear in whole numbers written in words. </a:t>
            </a:r>
            <a:r>
              <a:rPr lang="en-US" sz="2800" b="1" dirty="0">
                <a:solidFill>
                  <a:srgbClr val="C00000"/>
                </a:solidFill>
              </a:rPr>
              <a:t>And</a:t>
            </a:r>
            <a:r>
              <a:rPr lang="en-US" sz="2800" dirty="0">
                <a:solidFill>
                  <a:srgbClr val="000000"/>
                </a:solidFill>
              </a:rPr>
              <a:t> is said only when reading a decimal point.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Reading and Writing Whole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>
          <a:xfrm>
            <a:off x="457200" y="1280160"/>
            <a:ext cx="8229600" cy="46634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marL="457200" indent="-457200"/>
            <a:r>
              <a:rPr lang="en-US" sz="2800" dirty="0">
                <a:solidFill>
                  <a:srgbClr val="000000"/>
                </a:solidFill>
              </a:rPr>
              <a:t>4.	Hyphens (-) are used to write words for the two-digit numbers from 21 to 99 except for those that end in 0. For example: twenty-one and thirty-five.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10000"/>
          </a:blip>
          <a:srcRect/>
          <a:stretch>
            <a:fillRect/>
          </a:stretch>
        </p:blipFill>
        <p:spPr bwMode="auto">
          <a:xfrm>
            <a:off x="1295400" y="2801717"/>
            <a:ext cx="6949440" cy="27761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Grp="1"/>
          </p:cNvSpPr>
          <p:nvPr>
            <p:ph type="title"/>
          </p:nvPr>
        </p:nvSpPr>
        <p:spPr>
          <a:xfrm>
            <a:off x="457200" y="203101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3: Reading and Writing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  <p:sp>
        <p:nvSpPr>
          <p:cNvPr id="14339" name="Rectangle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7979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1004888">
              <a:tabLst>
                <a:tab pos="457200" algn="l"/>
                <a:tab pos="3657600" algn="l"/>
              </a:tabLst>
            </a:pPr>
            <a:r>
              <a:rPr lang="en-US" dirty="0">
                <a:solidFill>
                  <a:schemeClr val="tx1"/>
                </a:solidFill>
              </a:rPr>
              <a:t>Each number is written in standard notation. Write it in words.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25,380</a:t>
            </a:r>
            <a:r>
              <a:rPr lang="en-US" i="0" dirty="0">
                <a:solidFill>
                  <a:schemeClr val="tx1"/>
                </a:solidFill>
              </a:rPr>
              <a:t>       </a:t>
            </a:r>
          </a:p>
          <a:p>
            <a:pPr marL="514350" indent="-514350" defTabSz="1004888"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3,000,562</a:t>
            </a:r>
          </a:p>
          <a:p>
            <a:pPr marL="0" indent="0" algn="just" defTabSz="1004888" eaLnBrk="1" hangingPunct="1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  <a:tab pos="3657600" algn="l"/>
              </a:tabLst>
            </a:pPr>
            <a:r>
              <a:rPr lang="en-US" b="1" i="0" dirty="0"/>
              <a:t>Solution</a:t>
            </a:r>
          </a:p>
          <a:p>
            <a:pPr marL="514350" indent="-514350" algn="just" defTabSz="1004888" eaLnBrk="1" hangingPunct="1">
              <a:spcBef>
                <a:spcPct val="50000"/>
              </a:spcBef>
              <a:buFont typeface="+mj-lt"/>
              <a:buAutoNum type="alphaLcPeriod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twenty-five thousand, three hundred eighty</a:t>
            </a:r>
          </a:p>
          <a:p>
            <a:pPr marL="514350" indent="-514350" defTabSz="1004888" eaLnBrk="1" hangingPunct="1">
              <a:buFont typeface="+mj-lt"/>
              <a:buAutoNum type="alphaLcPeriod" startAt="2"/>
              <a:tabLst>
                <a:tab pos="457200" algn="l"/>
                <a:tab pos="3657600" algn="l"/>
              </a:tabLst>
            </a:pPr>
            <a:r>
              <a:rPr lang="en-US" i="0" dirty="0">
                <a:solidFill>
                  <a:srgbClr val="1F497D"/>
                </a:solidFill>
              </a:rPr>
              <a:t> </a:t>
            </a:r>
            <a:r>
              <a:rPr lang="en-US" i="0" dirty="0">
                <a:solidFill>
                  <a:srgbClr val="FF0000"/>
                </a:solidFill>
              </a:rPr>
              <a:t>three million, five hundred sixty-two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Completion Example 4: Reading and Writing Whole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number is written in standard notation. Write it in words.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8407  </a:t>
            </a:r>
            <a:r>
              <a:rPr lang="en-US" dirty="0"/>
              <a:t>       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15,352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eight thousand _________________</a:t>
            </a:r>
            <a:endParaRPr lang="en-US" u="sng" dirty="0"/>
          </a:p>
          <a:p>
            <a:pPr marL="514350" indent="-514350">
              <a:buFont typeface="+mj-lt"/>
              <a:buAutoNum type="alphaLcPeriod" startAt="2"/>
            </a:pPr>
            <a:r>
              <a:rPr lang="en-US" dirty="0"/>
              <a:t>fifteen thousand, ___________________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25152" y="3722064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four hundred seven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581400" y="4239280"/>
            <a:ext cx="365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three hundred fifty‑two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85816"/>
          </a:xfrm>
        </p:spPr>
        <p:txBody>
          <a:bodyPr>
            <a:spAutoFit/>
          </a:bodyPr>
          <a:lstStyle/>
          <a:p>
            <a:pPr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dirty="0"/>
              <a:t>Each  number is  written in words. Write it in standard notation.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</a:pPr>
            <a:r>
              <a:rPr lang="en-US" dirty="0"/>
              <a:t>twenty-seven thousand, three hundred thirty-six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</a:pPr>
            <a:r>
              <a:rPr lang="en-US" dirty="0"/>
              <a:t>three hundred forty million, sixty-two thousand, </a:t>
            </a:r>
          </a:p>
          <a:p>
            <a:pPr marL="457200" indent="-457200" defTabSz="1004888">
              <a:spcBef>
                <a:spcPts val="600"/>
              </a:spcBef>
              <a:spcAft>
                <a:spcPct val="0"/>
              </a:spcAft>
            </a:pPr>
            <a:r>
              <a:rPr lang="en-US" dirty="0"/>
              <a:t>     forty-eight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b="1" dirty="0"/>
              <a:t>Solution</a:t>
            </a: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27,336</a:t>
            </a:r>
            <a:endParaRPr lang="en-US" b="1" dirty="0">
              <a:solidFill>
                <a:srgbClr val="FF0000"/>
              </a:solidFill>
            </a:endParaRPr>
          </a:p>
          <a:p>
            <a:pPr marL="514350" indent="-514350" algn="just" defTabSz="1004888">
              <a:spcBef>
                <a:spcPts val="600"/>
              </a:spcBef>
              <a:spcAft>
                <a:spcPct val="0"/>
              </a:spcAft>
              <a:buFont typeface="+mj-lt"/>
              <a:buAutoNum type="alphaLcPeriod" startAt="2"/>
              <a:tabLst>
                <a:tab pos="457200" algn="l"/>
              </a:tabLst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340,062,048</a:t>
            </a:r>
          </a:p>
          <a:p>
            <a:pPr algn="just" defTabSz="1004888">
              <a:spcBef>
                <a:spcPts val="60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en-US" sz="2000" b="1" dirty="0">
                <a:solidFill>
                  <a:srgbClr val="008080"/>
                </a:solidFill>
              </a:rPr>
              <a:t>Note:</a:t>
            </a:r>
            <a:r>
              <a:rPr lang="en-US" sz="2000" dirty="0">
                <a:solidFill>
                  <a:srgbClr val="008080"/>
                </a:solidFill>
              </a:rPr>
              <a:t> 0’s must be used to fill out a three-digit period.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363" name="Rectangle 8"/>
          <p:cNvSpPr>
            <a:spLocks noGrp="1"/>
          </p:cNvSpPr>
          <p:nvPr>
            <p:ph type="title"/>
          </p:nvPr>
        </p:nvSpPr>
        <p:spPr>
          <a:xfrm>
            <a:off x="457200" y="203102"/>
            <a:ext cx="8229600" cy="87395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Reading and Writing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Whole Numbers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</TotalTime>
  <Words>706</Words>
  <Application>Microsoft Office PowerPoint</Application>
  <PresentationFormat>On-screen Show (4:3)</PresentationFormat>
  <Paragraphs>142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Courier New</vt:lpstr>
      <vt:lpstr>Office Theme</vt:lpstr>
      <vt:lpstr>Section 1.R.1</vt:lpstr>
      <vt:lpstr>Example 1: Writing Numbers in Expanded Notation</vt:lpstr>
      <vt:lpstr>Example 1: Writing Numbers in Expanded Notation (cont.)</vt:lpstr>
      <vt:lpstr>Completion Example 2:  Writing Numbers in Expanded Notation</vt:lpstr>
      <vt:lpstr>Procedure: Reading and Writing Whole Numbers</vt:lpstr>
      <vt:lpstr>Procedure: Reading and Writing Whole Numbers (cont.)</vt:lpstr>
      <vt:lpstr>Example 3: Reading and Writing  Whole Numbers</vt:lpstr>
      <vt:lpstr>Completion Example 4: Reading and Writing Whole Numbers</vt:lpstr>
      <vt:lpstr>Example 5: Reading and Writing Whole Numbers</vt:lpstr>
      <vt:lpstr>Completion Example 6: Reading and Writing Whole Numbers</vt:lpstr>
      <vt:lpstr>Example 7: Application: Reading Tables</vt:lpstr>
      <vt:lpstr>Example 7: Application: Reading Tables (cont.)</vt:lpstr>
      <vt:lpstr>Example 7: Application: Reading Tables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151</cp:revision>
  <dcterms:created xsi:type="dcterms:W3CDTF">2013-04-26T14:43:13Z</dcterms:created>
  <dcterms:modified xsi:type="dcterms:W3CDTF">2024-07-09T19:55:59Z</dcterms:modified>
</cp:coreProperties>
</file>