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handoutMasterIdLst>
    <p:handoutMasterId r:id="rId45"/>
  </p:handoutMasterIdLst>
  <p:sldIdLst>
    <p:sldId id="256" r:id="rId2"/>
    <p:sldId id="260" r:id="rId3"/>
    <p:sldId id="261" r:id="rId4"/>
    <p:sldId id="263" r:id="rId5"/>
    <p:sldId id="265" r:id="rId6"/>
    <p:sldId id="266" r:id="rId7"/>
    <p:sldId id="306" r:id="rId8"/>
    <p:sldId id="267" r:id="rId9"/>
    <p:sldId id="268" r:id="rId10"/>
    <p:sldId id="269" r:id="rId11"/>
    <p:sldId id="270" r:id="rId12"/>
    <p:sldId id="271" r:id="rId13"/>
    <p:sldId id="272" r:id="rId14"/>
    <p:sldId id="303" r:id="rId15"/>
    <p:sldId id="274" r:id="rId16"/>
    <p:sldId id="275" r:id="rId17"/>
    <p:sldId id="304" r:id="rId18"/>
    <p:sldId id="277" r:id="rId19"/>
    <p:sldId id="278" r:id="rId20"/>
    <p:sldId id="279" r:id="rId21"/>
    <p:sldId id="280" r:id="rId22"/>
    <p:sldId id="281" r:id="rId23"/>
    <p:sldId id="282" r:id="rId24"/>
    <p:sldId id="283" r:id="rId25"/>
    <p:sldId id="310" r:id="rId26"/>
    <p:sldId id="284" r:id="rId27"/>
    <p:sldId id="285" r:id="rId28"/>
    <p:sldId id="286" r:id="rId29"/>
    <p:sldId id="287" r:id="rId30"/>
    <p:sldId id="288" r:id="rId31"/>
    <p:sldId id="289" r:id="rId32"/>
    <p:sldId id="290" r:id="rId33"/>
    <p:sldId id="308" r:id="rId34"/>
    <p:sldId id="291" r:id="rId35"/>
    <p:sldId id="292" r:id="rId36"/>
    <p:sldId id="293" r:id="rId37"/>
    <p:sldId id="294" r:id="rId38"/>
    <p:sldId id="309" r:id="rId39"/>
    <p:sldId id="295" r:id="rId40"/>
    <p:sldId id="296" r:id="rId41"/>
    <p:sldId id="297" r:id="rId42"/>
    <p:sldId id="298"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2"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99"/>
    <a:srgbClr val="008080"/>
    <a:srgbClr val="2D7D9F"/>
    <a:srgbClr val="000000"/>
    <a:srgbClr val="FF00FF"/>
    <a:srgbClr val="FFFFCC"/>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751" autoAdjust="0"/>
    <p:restoredTop sz="94660" autoAdjust="0"/>
  </p:normalViewPr>
  <p:slideViewPr>
    <p:cSldViewPr>
      <p:cViewPr varScale="1">
        <p:scale>
          <a:sx n="111" d="100"/>
          <a:sy n="111" d="100"/>
        </p:scale>
        <p:origin x="1212" y="9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7/9/2024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8459783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BD83B4-E3C0-4980-AF25-A7248C176455}" type="datetimeFigureOut">
              <a:rPr lang="en-US" smtClean="0"/>
              <a:pPr/>
              <a:t>7/9/2024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710C0C-A0B3-440E-92C7-6C8AB9CC2494}" type="slidenum">
              <a:rPr lang="en-US" smtClean="0"/>
              <a:pPr/>
              <a:t>‹#›</a:t>
            </a:fld>
            <a:endParaRPr lang="en-US"/>
          </a:p>
        </p:txBody>
      </p:sp>
    </p:spTree>
    <p:extLst>
      <p:ext uri="{BB962C8B-B14F-4D97-AF65-F5344CB8AC3E}">
        <p14:creationId xmlns:p14="http://schemas.microsoft.com/office/powerpoint/2010/main" val="3466706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0710C0C-A0B3-440E-92C7-6C8AB9CC2494}" type="slidenum">
              <a:rPr lang="en-US" smtClean="0"/>
              <a:pPr/>
              <a:t>8</a:t>
            </a:fld>
            <a:endParaRPr lang="en-US"/>
          </a:p>
        </p:txBody>
      </p:sp>
    </p:spTree>
    <p:extLst>
      <p:ext uri="{BB962C8B-B14F-4D97-AF65-F5344CB8AC3E}">
        <p14:creationId xmlns:p14="http://schemas.microsoft.com/office/powerpoint/2010/main" val="27872105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9515"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9515"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image" Target="../media/image5.wmf"/><Relationship Id="rId7" Type="http://schemas.openxmlformats.org/officeDocument/2006/relationships/image" Target="../media/image7.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6.wmf"/><Relationship Id="rId4" Type="http://schemas.openxmlformats.org/officeDocument/2006/relationships/oleObject" Target="../embeddings/oleObject4.bin"/><Relationship Id="rId9" Type="http://schemas.openxmlformats.org/officeDocument/2006/relationships/image" Target="../media/image8.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5.wmf"/><Relationship Id="rId7" Type="http://schemas.openxmlformats.org/officeDocument/2006/relationships/image" Target="../media/image10.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11" Type="http://schemas.openxmlformats.org/officeDocument/2006/relationships/image" Target="../media/image12.wmf"/><Relationship Id="rId5" Type="http://schemas.openxmlformats.org/officeDocument/2006/relationships/image" Target="../media/image9.wmf"/><Relationship Id="rId10" Type="http://schemas.openxmlformats.org/officeDocument/2006/relationships/oleObject" Target="../embeddings/oleObject11.bin"/><Relationship Id="rId4" Type="http://schemas.openxmlformats.org/officeDocument/2006/relationships/oleObject" Target="../embeddings/oleObject8.bin"/><Relationship Id="rId9" Type="http://schemas.openxmlformats.org/officeDocument/2006/relationships/image" Target="../media/image11.wmf"/></Relationships>
</file>

<file path=ppt/slides/_rels/slide17.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12.bin"/><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oleObject" Target="../embeddings/oleObject13.bin"/><Relationship Id="rId1" Type="http://schemas.openxmlformats.org/officeDocument/2006/relationships/slideLayout" Target="../slideLayouts/slideLayout2.xml"/><Relationship Id="rId5" Type="http://schemas.openxmlformats.org/officeDocument/2006/relationships/image" Target="../media/image13.wmf"/><Relationship Id="rId4" Type="http://schemas.openxmlformats.org/officeDocument/2006/relationships/oleObject" Target="../embeddings/oleObject14.bin"/></Relationships>
</file>

<file path=ppt/slides/_rels/slide19.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5.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6.wmf"/><Relationship Id="rId7" Type="http://schemas.openxmlformats.org/officeDocument/2006/relationships/oleObject" Target="../embeddings/oleObject19.bin"/><Relationship Id="rId2" Type="http://schemas.openxmlformats.org/officeDocument/2006/relationships/oleObject" Target="../embeddings/oleObject16.bin"/><Relationship Id="rId1" Type="http://schemas.openxmlformats.org/officeDocument/2006/relationships/slideLayout" Target="../slideLayouts/slideLayout2.xml"/><Relationship Id="rId6" Type="http://schemas.openxmlformats.org/officeDocument/2006/relationships/image" Target="../media/image17.wmf"/><Relationship Id="rId5" Type="http://schemas.openxmlformats.org/officeDocument/2006/relationships/oleObject" Target="../embeddings/oleObject18.bin"/><Relationship Id="rId4" Type="http://schemas.openxmlformats.org/officeDocument/2006/relationships/oleObject" Target="../embeddings/oleObject17.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23.bin"/><Relationship Id="rId13" Type="http://schemas.openxmlformats.org/officeDocument/2006/relationships/image" Target="../media/image24.wmf"/><Relationship Id="rId18" Type="http://schemas.openxmlformats.org/officeDocument/2006/relationships/oleObject" Target="../embeddings/oleObject28.bin"/><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5.bin"/><Relationship Id="rId17" Type="http://schemas.openxmlformats.org/officeDocument/2006/relationships/image" Target="../media/image26.wmf"/><Relationship Id="rId2" Type="http://schemas.openxmlformats.org/officeDocument/2006/relationships/oleObject" Target="../embeddings/oleObject20.bin"/><Relationship Id="rId16" Type="http://schemas.openxmlformats.org/officeDocument/2006/relationships/oleObject" Target="../embeddings/oleObject27.bin"/><Relationship Id="rId1" Type="http://schemas.openxmlformats.org/officeDocument/2006/relationships/slideLayout" Target="../slideLayouts/slideLayout2.xml"/><Relationship Id="rId6" Type="http://schemas.openxmlformats.org/officeDocument/2006/relationships/oleObject" Target="../embeddings/oleObject22.bin"/><Relationship Id="rId11" Type="http://schemas.openxmlformats.org/officeDocument/2006/relationships/image" Target="../media/image23.wmf"/><Relationship Id="rId5" Type="http://schemas.openxmlformats.org/officeDocument/2006/relationships/image" Target="../media/image20.wmf"/><Relationship Id="rId15" Type="http://schemas.openxmlformats.org/officeDocument/2006/relationships/image" Target="../media/image25.wmf"/><Relationship Id="rId10" Type="http://schemas.openxmlformats.org/officeDocument/2006/relationships/oleObject" Target="../embeddings/oleObject24.bin"/><Relationship Id="rId19" Type="http://schemas.openxmlformats.org/officeDocument/2006/relationships/image" Target="../media/image27.wmf"/><Relationship Id="rId4" Type="http://schemas.openxmlformats.org/officeDocument/2006/relationships/oleObject" Target="../embeddings/oleObject21.bin"/><Relationship Id="rId9" Type="http://schemas.openxmlformats.org/officeDocument/2006/relationships/image" Target="../media/image22.wmf"/><Relationship Id="rId14" Type="http://schemas.openxmlformats.org/officeDocument/2006/relationships/oleObject" Target="../embeddings/oleObject26.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32.bin"/><Relationship Id="rId13"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0.wmf"/><Relationship Id="rId12" Type="http://schemas.openxmlformats.org/officeDocument/2006/relationships/oleObject" Target="../embeddings/oleObject34.bin"/><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11" Type="http://schemas.openxmlformats.org/officeDocument/2006/relationships/image" Target="../media/image32.wmf"/><Relationship Id="rId5" Type="http://schemas.openxmlformats.org/officeDocument/2006/relationships/image" Target="../media/image29.wmf"/><Relationship Id="rId10" Type="http://schemas.openxmlformats.org/officeDocument/2006/relationships/oleObject" Target="../embeddings/oleObject33.bin"/><Relationship Id="rId4" Type="http://schemas.openxmlformats.org/officeDocument/2006/relationships/oleObject" Target="../embeddings/oleObject30.bin"/><Relationship Id="rId9" Type="http://schemas.openxmlformats.org/officeDocument/2006/relationships/image" Target="../media/image31.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38.bin"/><Relationship Id="rId3" Type="http://schemas.openxmlformats.org/officeDocument/2006/relationships/image" Target="../media/image34.wmf"/><Relationship Id="rId7" Type="http://schemas.openxmlformats.org/officeDocument/2006/relationships/image" Target="../media/image36.wmf"/><Relationship Id="rId2"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oleObject" Target="../embeddings/oleObject37.bin"/><Relationship Id="rId5" Type="http://schemas.openxmlformats.org/officeDocument/2006/relationships/image" Target="../media/image35.wmf"/><Relationship Id="rId4" Type="http://schemas.openxmlformats.org/officeDocument/2006/relationships/oleObject" Target="../embeddings/oleObject36.bin"/></Relationships>
</file>

<file path=ppt/slides/_rels/slide27.x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oleObject" Target="../embeddings/oleObject39.bin"/><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8.wmf"/><Relationship Id="rId7" Type="http://schemas.openxmlformats.org/officeDocument/2006/relationships/image" Target="../media/image40.wmf"/><Relationship Id="rId2" Type="http://schemas.openxmlformats.org/officeDocument/2006/relationships/oleObject" Target="../embeddings/oleObject40.bin"/><Relationship Id="rId1" Type="http://schemas.openxmlformats.org/officeDocument/2006/relationships/slideLayout" Target="../slideLayouts/slideLayout2.xml"/><Relationship Id="rId6" Type="http://schemas.openxmlformats.org/officeDocument/2006/relationships/oleObject" Target="../embeddings/oleObject42.bin"/><Relationship Id="rId5" Type="http://schemas.openxmlformats.org/officeDocument/2006/relationships/image" Target="../media/image39.wmf"/><Relationship Id="rId4" Type="http://schemas.openxmlformats.org/officeDocument/2006/relationships/oleObject" Target="../embeddings/oleObject41.bin"/></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oleObject" Target="../embeddings/oleObject43.bin"/><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47.bin"/><Relationship Id="rId13" Type="http://schemas.openxmlformats.org/officeDocument/2006/relationships/image" Target="../media/image47.wmf"/><Relationship Id="rId18" Type="http://schemas.openxmlformats.org/officeDocument/2006/relationships/oleObject" Target="../embeddings/oleObject52.bin"/><Relationship Id="rId3" Type="http://schemas.openxmlformats.org/officeDocument/2006/relationships/image" Target="../media/image42.wmf"/><Relationship Id="rId21" Type="http://schemas.openxmlformats.org/officeDocument/2006/relationships/image" Target="../media/image51.wmf"/><Relationship Id="rId7" Type="http://schemas.openxmlformats.org/officeDocument/2006/relationships/image" Target="../media/image44.wmf"/><Relationship Id="rId12" Type="http://schemas.openxmlformats.org/officeDocument/2006/relationships/oleObject" Target="../embeddings/oleObject49.bin"/><Relationship Id="rId17" Type="http://schemas.openxmlformats.org/officeDocument/2006/relationships/image" Target="../media/image49.wmf"/><Relationship Id="rId2" Type="http://schemas.openxmlformats.org/officeDocument/2006/relationships/oleObject" Target="../embeddings/oleObject44.bin"/><Relationship Id="rId16" Type="http://schemas.openxmlformats.org/officeDocument/2006/relationships/oleObject" Target="../embeddings/oleObject51.bin"/><Relationship Id="rId20" Type="http://schemas.openxmlformats.org/officeDocument/2006/relationships/oleObject" Target="../embeddings/oleObject53.bin"/><Relationship Id="rId1" Type="http://schemas.openxmlformats.org/officeDocument/2006/relationships/slideLayout" Target="../slideLayouts/slideLayout2.xml"/><Relationship Id="rId6" Type="http://schemas.openxmlformats.org/officeDocument/2006/relationships/oleObject" Target="../embeddings/oleObject46.bin"/><Relationship Id="rId11" Type="http://schemas.openxmlformats.org/officeDocument/2006/relationships/image" Target="../media/image46.wmf"/><Relationship Id="rId5" Type="http://schemas.openxmlformats.org/officeDocument/2006/relationships/image" Target="../media/image43.wmf"/><Relationship Id="rId15" Type="http://schemas.openxmlformats.org/officeDocument/2006/relationships/image" Target="../media/image48.wmf"/><Relationship Id="rId10" Type="http://schemas.openxmlformats.org/officeDocument/2006/relationships/oleObject" Target="../embeddings/oleObject48.bin"/><Relationship Id="rId19" Type="http://schemas.openxmlformats.org/officeDocument/2006/relationships/image" Target="../media/image50.wmf"/><Relationship Id="rId4" Type="http://schemas.openxmlformats.org/officeDocument/2006/relationships/oleObject" Target="../embeddings/oleObject45.bin"/><Relationship Id="rId9" Type="http://schemas.openxmlformats.org/officeDocument/2006/relationships/image" Target="../media/image45.wmf"/><Relationship Id="rId14" Type="http://schemas.openxmlformats.org/officeDocument/2006/relationships/oleObject" Target="../embeddings/oleObject50.bin"/></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57.bin"/><Relationship Id="rId13" Type="http://schemas.openxmlformats.org/officeDocument/2006/relationships/image" Target="../media/image56.wmf"/><Relationship Id="rId18" Type="http://schemas.openxmlformats.org/officeDocument/2006/relationships/oleObject" Target="../embeddings/oleObject62.bin"/><Relationship Id="rId3" Type="http://schemas.openxmlformats.org/officeDocument/2006/relationships/image" Target="../media/image52.wmf"/><Relationship Id="rId21" Type="http://schemas.openxmlformats.org/officeDocument/2006/relationships/image" Target="../media/image51.wmf"/><Relationship Id="rId7" Type="http://schemas.openxmlformats.org/officeDocument/2006/relationships/image" Target="../media/image53.wmf"/><Relationship Id="rId12" Type="http://schemas.openxmlformats.org/officeDocument/2006/relationships/oleObject" Target="../embeddings/oleObject59.bin"/><Relationship Id="rId17" Type="http://schemas.openxmlformats.org/officeDocument/2006/relationships/image" Target="../media/image58.wmf"/><Relationship Id="rId2" Type="http://schemas.openxmlformats.org/officeDocument/2006/relationships/oleObject" Target="../embeddings/oleObject54.bin"/><Relationship Id="rId16" Type="http://schemas.openxmlformats.org/officeDocument/2006/relationships/oleObject" Target="../embeddings/oleObject61.bin"/><Relationship Id="rId20" Type="http://schemas.openxmlformats.org/officeDocument/2006/relationships/oleObject" Target="../embeddings/oleObject63.bin"/><Relationship Id="rId1" Type="http://schemas.openxmlformats.org/officeDocument/2006/relationships/slideLayout" Target="../slideLayouts/slideLayout2.xml"/><Relationship Id="rId6" Type="http://schemas.openxmlformats.org/officeDocument/2006/relationships/oleObject" Target="../embeddings/oleObject56.bin"/><Relationship Id="rId11" Type="http://schemas.openxmlformats.org/officeDocument/2006/relationships/image" Target="../media/image55.wmf"/><Relationship Id="rId5" Type="http://schemas.openxmlformats.org/officeDocument/2006/relationships/image" Target="../media/image43.wmf"/><Relationship Id="rId15" Type="http://schemas.openxmlformats.org/officeDocument/2006/relationships/image" Target="../media/image57.wmf"/><Relationship Id="rId10" Type="http://schemas.openxmlformats.org/officeDocument/2006/relationships/oleObject" Target="../embeddings/oleObject58.bin"/><Relationship Id="rId19" Type="http://schemas.openxmlformats.org/officeDocument/2006/relationships/image" Target="../media/image59.wmf"/><Relationship Id="rId4" Type="http://schemas.openxmlformats.org/officeDocument/2006/relationships/oleObject" Target="../embeddings/oleObject55.bin"/><Relationship Id="rId9" Type="http://schemas.openxmlformats.org/officeDocument/2006/relationships/image" Target="../media/image54.wmf"/><Relationship Id="rId14" Type="http://schemas.openxmlformats.org/officeDocument/2006/relationships/oleObject" Target="../embeddings/oleObject60.bin"/></Relationships>
</file>

<file path=ppt/slides/_rels/slide35.xml.rels><?xml version="1.0" encoding="UTF-8" standalone="yes"?>
<Relationships xmlns="http://schemas.openxmlformats.org/package/2006/relationships"><Relationship Id="rId8" Type="http://schemas.openxmlformats.org/officeDocument/2006/relationships/oleObject" Target="../embeddings/oleObject67.bin"/><Relationship Id="rId3" Type="http://schemas.openxmlformats.org/officeDocument/2006/relationships/image" Target="../media/image60.wmf"/><Relationship Id="rId7" Type="http://schemas.openxmlformats.org/officeDocument/2006/relationships/image" Target="../media/image62.wmf"/><Relationship Id="rId2" Type="http://schemas.openxmlformats.org/officeDocument/2006/relationships/oleObject" Target="../embeddings/oleObject64.bin"/><Relationship Id="rId1" Type="http://schemas.openxmlformats.org/officeDocument/2006/relationships/slideLayout" Target="../slideLayouts/slideLayout2.xml"/><Relationship Id="rId6" Type="http://schemas.openxmlformats.org/officeDocument/2006/relationships/oleObject" Target="../embeddings/oleObject66.bin"/><Relationship Id="rId5" Type="http://schemas.openxmlformats.org/officeDocument/2006/relationships/image" Target="../media/image61.wmf"/><Relationship Id="rId4" Type="http://schemas.openxmlformats.org/officeDocument/2006/relationships/oleObject" Target="../embeddings/oleObject65.bin"/><Relationship Id="rId9" Type="http://schemas.openxmlformats.org/officeDocument/2006/relationships/image" Target="../media/image63.wmf"/></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71.bin"/><Relationship Id="rId3" Type="http://schemas.openxmlformats.org/officeDocument/2006/relationships/image" Target="../media/image64.wmf"/><Relationship Id="rId7" Type="http://schemas.openxmlformats.org/officeDocument/2006/relationships/image" Target="../media/image65.wmf"/><Relationship Id="rId2" Type="http://schemas.openxmlformats.org/officeDocument/2006/relationships/oleObject" Target="../embeddings/oleObject68.bin"/><Relationship Id="rId1" Type="http://schemas.openxmlformats.org/officeDocument/2006/relationships/slideLayout" Target="../slideLayouts/slideLayout2.xml"/><Relationship Id="rId6" Type="http://schemas.openxmlformats.org/officeDocument/2006/relationships/oleObject" Target="../embeddings/oleObject70.bin"/><Relationship Id="rId5" Type="http://schemas.openxmlformats.org/officeDocument/2006/relationships/image" Target="../media/image61.wmf"/><Relationship Id="rId4" Type="http://schemas.openxmlformats.org/officeDocument/2006/relationships/oleObject" Target="../embeddings/oleObject69.bin"/><Relationship Id="rId9" Type="http://schemas.openxmlformats.org/officeDocument/2006/relationships/image" Target="../media/image66.wmf"/></Relationships>
</file>

<file path=ppt/slides/_rels/slide37.xml.rels><?xml version="1.0" encoding="UTF-8" standalone="yes"?>
<Relationships xmlns="http://schemas.openxmlformats.org/package/2006/relationships"><Relationship Id="rId3" Type="http://schemas.openxmlformats.org/officeDocument/2006/relationships/image" Target="../media/image67.wmf"/><Relationship Id="rId2" Type="http://schemas.openxmlformats.org/officeDocument/2006/relationships/oleObject" Target="../embeddings/oleObject72.bin"/><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76.bin"/><Relationship Id="rId3" Type="http://schemas.openxmlformats.org/officeDocument/2006/relationships/image" Target="../media/image68.wmf"/><Relationship Id="rId7" Type="http://schemas.openxmlformats.org/officeDocument/2006/relationships/image" Target="../media/image70.wmf"/><Relationship Id="rId2" Type="http://schemas.openxmlformats.org/officeDocument/2006/relationships/oleObject" Target="../embeddings/oleObject73.bin"/><Relationship Id="rId1" Type="http://schemas.openxmlformats.org/officeDocument/2006/relationships/slideLayout" Target="../slideLayouts/slideLayout2.xml"/><Relationship Id="rId6" Type="http://schemas.openxmlformats.org/officeDocument/2006/relationships/oleObject" Target="../embeddings/oleObject75.bin"/><Relationship Id="rId11" Type="http://schemas.openxmlformats.org/officeDocument/2006/relationships/image" Target="../media/image72.wmf"/><Relationship Id="rId5" Type="http://schemas.openxmlformats.org/officeDocument/2006/relationships/image" Target="../media/image69.wmf"/><Relationship Id="rId10" Type="http://schemas.openxmlformats.org/officeDocument/2006/relationships/oleObject" Target="../embeddings/oleObject77.bin"/><Relationship Id="rId4" Type="http://schemas.openxmlformats.org/officeDocument/2006/relationships/oleObject" Target="../embeddings/oleObject74.bin"/><Relationship Id="rId9" Type="http://schemas.openxmlformats.org/officeDocument/2006/relationships/image" Target="../media/image71.w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8" Type="http://schemas.openxmlformats.org/officeDocument/2006/relationships/oleObject" Target="../embeddings/oleObject81.bin"/><Relationship Id="rId3" Type="http://schemas.openxmlformats.org/officeDocument/2006/relationships/image" Target="../media/image73.wmf"/><Relationship Id="rId7" Type="http://schemas.openxmlformats.org/officeDocument/2006/relationships/image" Target="../media/image75.wmf"/><Relationship Id="rId2" Type="http://schemas.openxmlformats.org/officeDocument/2006/relationships/oleObject" Target="../embeddings/oleObject78.bin"/><Relationship Id="rId1" Type="http://schemas.openxmlformats.org/officeDocument/2006/relationships/slideLayout" Target="../slideLayouts/slideLayout2.xml"/><Relationship Id="rId6" Type="http://schemas.openxmlformats.org/officeDocument/2006/relationships/oleObject" Target="../embeddings/oleObject80.bin"/><Relationship Id="rId5" Type="http://schemas.openxmlformats.org/officeDocument/2006/relationships/image" Target="../media/image74.wmf"/><Relationship Id="rId4" Type="http://schemas.openxmlformats.org/officeDocument/2006/relationships/oleObject" Target="../embeddings/oleObject79.bin"/><Relationship Id="rId9" Type="http://schemas.openxmlformats.org/officeDocument/2006/relationships/image" Target="../media/image76.wmf"/></Relationships>
</file>

<file path=ppt/slides/_rels/slide42.xml.rels><?xml version="1.0" encoding="UTF-8" standalone="yes"?>
<Relationships xmlns="http://schemas.openxmlformats.org/package/2006/relationships"><Relationship Id="rId8" Type="http://schemas.openxmlformats.org/officeDocument/2006/relationships/oleObject" Target="../embeddings/oleObject85.bin"/><Relationship Id="rId13" Type="http://schemas.openxmlformats.org/officeDocument/2006/relationships/image" Target="../media/image82.wmf"/><Relationship Id="rId3" Type="http://schemas.openxmlformats.org/officeDocument/2006/relationships/image" Target="../media/image77.wmf"/><Relationship Id="rId7" Type="http://schemas.openxmlformats.org/officeDocument/2006/relationships/image" Target="../media/image79.wmf"/><Relationship Id="rId12" Type="http://schemas.openxmlformats.org/officeDocument/2006/relationships/oleObject" Target="../embeddings/oleObject87.bin"/><Relationship Id="rId2" Type="http://schemas.openxmlformats.org/officeDocument/2006/relationships/oleObject" Target="../embeddings/oleObject82.bin"/><Relationship Id="rId1" Type="http://schemas.openxmlformats.org/officeDocument/2006/relationships/slideLayout" Target="../slideLayouts/slideLayout2.xml"/><Relationship Id="rId6" Type="http://schemas.openxmlformats.org/officeDocument/2006/relationships/oleObject" Target="../embeddings/oleObject84.bin"/><Relationship Id="rId11" Type="http://schemas.openxmlformats.org/officeDocument/2006/relationships/image" Target="../media/image81.wmf"/><Relationship Id="rId5" Type="http://schemas.openxmlformats.org/officeDocument/2006/relationships/image" Target="../media/image78.wmf"/><Relationship Id="rId15" Type="http://schemas.openxmlformats.org/officeDocument/2006/relationships/image" Target="../media/image83.wmf"/><Relationship Id="rId10" Type="http://schemas.openxmlformats.org/officeDocument/2006/relationships/oleObject" Target="../embeddings/oleObject86.bin"/><Relationship Id="rId4" Type="http://schemas.openxmlformats.org/officeDocument/2006/relationships/oleObject" Target="../embeddings/oleObject83.bin"/><Relationship Id="rId9" Type="http://schemas.openxmlformats.org/officeDocument/2006/relationships/image" Target="../media/image80.wmf"/><Relationship Id="rId14" Type="http://schemas.openxmlformats.org/officeDocument/2006/relationships/oleObject" Target="../embeddings/oleObject88.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1.R.2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Rounding and </a:t>
            </a:r>
            <a:r>
              <a:rPr lang="en-US" b="1" i="1">
                <a:solidFill>
                  <a:srgbClr val="1F497D"/>
                </a:solidFill>
              </a:rPr>
              <a:t>Estimating with </a:t>
            </a:r>
            <a:r>
              <a:rPr lang="en-US" b="1" i="1" dirty="0">
                <a:solidFill>
                  <a:srgbClr val="1F497D"/>
                </a:solidFill>
              </a:rPr>
              <a:t>Whole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1287011"/>
            <a:ext cx="732893" cy="523220"/>
          </a:xfrm>
          <a:prstGeom prst="rect">
            <a:avLst/>
          </a:prstGeom>
        </p:spPr>
        <p:txBody>
          <a:bodyPr wrap="none">
            <a:spAutoFit/>
          </a:bodyPr>
          <a:lstStyle/>
          <a:p>
            <a:r>
              <a:rPr lang="en-US" sz="2800" dirty="0">
                <a:solidFill>
                  <a:srgbClr val="000099"/>
                </a:solidFill>
              </a:rPr>
              <a:t>6</a:t>
            </a:r>
            <a:r>
              <a:rPr lang="en-US" sz="2800" dirty="0">
                <a:solidFill>
                  <a:srgbClr val="C00000"/>
                </a:solidFill>
              </a:rPr>
              <a:t>0</a:t>
            </a:r>
            <a:r>
              <a:rPr lang="en-US" sz="2800" dirty="0">
                <a:solidFill>
                  <a:srgbClr val="000099"/>
                </a:solidFill>
              </a:rPr>
              <a:t>0</a:t>
            </a:r>
          </a:p>
        </p:txBody>
      </p:sp>
      <p:sp>
        <p:nvSpPr>
          <p:cNvPr id="6" name="Rectangle 5"/>
          <p:cNvSpPr/>
          <p:nvPr/>
        </p:nvSpPr>
        <p:spPr>
          <a:xfrm>
            <a:off x="3591972" y="1292297"/>
            <a:ext cx="732893" cy="523220"/>
          </a:xfrm>
          <a:prstGeom prst="rect">
            <a:avLst/>
          </a:prstGeom>
        </p:spPr>
        <p:txBody>
          <a:bodyPr wrap="none">
            <a:spAutoFit/>
          </a:bodyPr>
          <a:lstStyle/>
          <a:p>
            <a:r>
              <a:rPr lang="en-US" sz="2800" dirty="0">
                <a:solidFill>
                  <a:srgbClr val="000099"/>
                </a:solidFill>
              </a:rPr>
              <a:t>59</a:t>
            </a:r>
            <a:r>
              <a:rPr lang="en-US" sz="2800" dirty="0">
                <a:solidFill>
                  <a:srgbClr val="C00000"/>
                </a:solidFill>
              </a:rPr>
              <a:t>7</a:t>
            </a:r>
          </a:p>
        </p:txBody>
      </p:sp>
      <p:sp>
        <p:nvSpPr>
          <p:cNvPr id="5" name="Rectangle 4"/>
          <p:cNvSpPr/>
          <p:nvPr/>
        </p:nvSpPr>
        <p:spPr>
          <a:xfrm>
            <a:off x="1447800" y="1287011"/>
            <a:ext cx="732893" cy="523220"/>
          </a:xfrm>
          <a:prstGeom prst="rect">
            <a:avLst/>
          </a:prstGeom>
        </p:spPr>
        <p:txBody>
          <a:bodyPr wrap="none">
            <a:spAutoFit/>
          </a:bodyPr>
          <a:lstStyle/>
          <a:p>
            <a:r>
              <a:rPr lang="en-US" sz="2800" dirty="0">
                <a:solidFill>
                  <a:srgbClr val="000099"/>
                </a:solidFill>
              </a:rPr>
              <a:t>5</a:t>
            </a:r>
            <a:r>
              <a:rPr lang="en-US" sz="2800" dirty="0">
                <a:solidFill>
                  <a:srgbClr val="C00000"/>
                </a:solidFill>
              </a:rPr>
              <a:t>9</a:t>
            </a:r>
            <a:r>
              <a:rPr lang="en-US" sz="2800" dirty="0">
                <a:solidFill>
                  <a:srgbClr val="000099"/>
                </a:solidFill>
              </a:rPr>
              <a:t>7</a:t>
            </a:r>
          </a:p>
        </p:txBody>
      </p:sp>
      <p:sp>
        <p:nvSpPr>
          <p:cNvPr id="15362" name="Rectangle 2"/>
          <p:cNvSpPr>
            <a:spLocks noGrp="1"/>
          </p:cNvSpPr>
          <p:nvPr>
            <p:ph type="title"/>
          </p:nvPr>
        </p:nvSpPr>
        <p:spPr>
          <a:prstGeom prst="rect">
            <a:avLst/>
          </a:prstGeom>
        </p:spPr>
        <p:txBody>
          <a:bodyPr/>
          <a:lstStyle/>
          <a:p>
            <a:pPr eaLnBrk="1" hangingPunct="1"/>
            <a:r>
              <a:rPr lang="en-US" sz="3200" dirty="0">
                <a:solidFill>
                  <a:schemeClr val="tx1"/>
                </a:solidFill>
              </a:rPr>
              <a:t>Example 2: Rounding Whole Numbers (cont.)</a:t>
            </a:r>
          </a:p>
        </p:txBody>
      </p:sp>
      <p:sp>
        <p:nvSpPr>
          <p:cNvPr id="15363" name="Rectangle 3"/>
          <p:cNvSpPr>
            <a:spLocks noGrp="1"/>
          </p:cNvSpPr>
          <p:nvPr>
            <p:ph idx="1"/>
          </p:nvPr>
        </p:nvSpPr>
        <p:spPr>
          <a:xfrm>
            <a:off x="457200" y="1280160"/>
            <a:ext cx="8229600" cy="1031051"/>
          </a:xfrm>
          <a:prstGeom prst="rect">
            <a:avLst/>
          </a:prstGeom>
          <a:noFill/>
        </p:spPr>
        <p:txBody>
          <a:bodyPr>
            <a:spAutoFit/>
          </a:bodyPr>
          <a:lstStyle/>
          <a:p>
            <a:pPr marL="533400" indent="-533400" eaLnBrk="1" hangingPunct="1">
              <a:buFont typeface="+mj-lt"/>
              <a:buAutoNum type="alphaLcPeriod" startAt="3"/>
            </a:pPr>
            <a:r>
              <a:rPr lang="en-US" i="0" dirty="0">
                <a:solidFill>
                  <a:schemeClr val="tx1"/>
                </a:solidFill>
              </a:rPr>
              <a:t> </a:t>
            </a:r>
            <a:endParaRPr lang="en-US" i="0" dirty="0">
              <a:solidFill>
                <a:srgbClr val="0000FF"/>
              </a:solidFill>
            </a:endParaRPr>
          </a:p>
          <a:p>
            <a:pPr marL="533400" indent="-533400" eaLnBrk="1" hangingPunct="1">
              <a:spcBef>
                <a:spcPts val="600"/>
              </a:spcBef>
              <a:buFont typeface="Courier New" pitchFamily="49" charset="0"/>
              <a:buNone/>
            </a:pPr>
            <a:endParaRPr lang="en-US" b="1" i="0" dirty="0">
              <a:solidFill>
                <a:schemeClr val="tx1"/>
              </a:solidFill>
            </a:endParaRPr>
          </a:p>
        </p:txBody>
      </p:sp>
      <p:sp>
        <p:nvSpPr>
          <p:cNvPr id="8" name="Rectangle 7"/>
          <p:cNvSpPr/>
          <p:nvPr/>
        </p:nvSpPr>
        <p:spPr>
          <a:xfrm>
            <a:off x="1143000" y="2375756"/>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2375756"/>
            <a:ext cx="1828800" cy="707886"/>
          </a:xfrm>
          <a:prstGeom prst="rect">
            <a:avLst/>
          </a:prstGeom>
        </p:spPr>
        <p:txBody>
          <a:bodyPr wrap="square">
            <a:spAutoFit/>
          </a:bodyPr>
          <a:lstStyle/>
          <a:p>
            <a:r>
              <a:rPr lang="en-US" sz="2000" dirty="0">
                <a:solidFill>
                  <a:srgbClr val="008080"/>
                </a:solidFill>
              </a:rPr>
              <a:t>Look at 7; 7 is 5 or greater.</a:t>
            </a:r>
          </a:p>
        </p:txBody>
      </p:sp>
      <p:sp>
        <p:nvSpPr>
          <p:cNvPr id="10" name="Rectangle 9"/>
          <p:cNvSpPr/>
          <p:nvPr/>
        </p:nvSpPr>
        <p:spPr>
          <a:xfrm>
            <a:off x="5515896" y="2375756"/>
            <a:ext cx="2016386" cy="1015663"/>
          </a:xfrm>
          <a:prstGeom prst="rect">
            <a:avLst/>
          </a:prstGeom>
        </p:spPr>
        <p:txBody>
          <a:bodyPr wrap="none">
            <a:spAutoFit/>
          </a:bodyPr>
          <a:lstStyle/>
          <a:p>
            <a:r>
              <a:rPr lang="en-US" sz="2000" dirty="0">
                <a:solidFill>
                  <a:srgbClr val="008080"/>
                </a:solidFill>
              </a:rPr>
              <a:t>Increase 9 to 10 </a:t>
            </a:r>
          </a:p>
          <a:p>
            <a:r>
              <a:rPr lang="en-US" sz="2000" dirty="0">
                <a:solidFill>
                  <a:srgbClr val="008080"/>
                </a:solidFill>
              </a:rPr>
              <a:t>(this changes the </a:t>
            </a:r>
          </a:p>
          <a:p>
            <a:r>
              <a:rPr lang="en-US" sz="2000" dirty="0">
                <a:solidFill>
                  <a:srgbClr val="008080"/>
                </a:solidFill>
              </a:rPr>
              <a:t>5 to a 6).</a:t>
            </a:r>
          </a:p>
        </p:txBody>
      </p:sp>
      <p:cxnSp>
        <p:nvCxnSpPr>
          <p:cNvPr id="11" name="Straight Arrow Connector 10"/>
          <p:cNvCxnSpPr/>
          <p:nvPr/>
        </p:nvCxnSpPr>
        <p:spPr>
          <a:xfrm rot="5400000">
            <a:off x="1534268"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879615"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818141"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5642765" y="204099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8" name="Rectangle 3"/>
          <p:cNvSpPr txBox="1">
            <a:spLocks/>
          </p:cNvSpPr>
          <p:nvPr/>
        </p:nvSpPr>
        <p:spPr>
          <a:xfrm>
            <a:off x="457200" y="3581400"/>
            <a:ext cx="8229600" cy="523220"/>
          </a:xfrm>
          <a:prstGeom prst="rect">
            <a:avLst/>
          </a:prstGeom>
          <a:noFill/>
        </p:spPr>
        <p:txBody>
          <a:bodyPr>
            <a:spAutoFit/>
          </a:bodyPr>
          <a:lstStyle/>
          <a:p>
            <a:pPr marL="533400" marR="0" lvl="0" indent="-53340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597</a:t>
            </a:r>
            <a:r>
              <a:rPr kumimoji="0" lang="en-US" sz="2800" b="0" i="0" u="none" strike="noStrike" kern="1200" cap="none" spc="0" normalizeH="0" baseline="0" noProof="0" dirty="0">
                <a:ln>
                  <a:noFill/>
                </a:ln>
                <a:solidFill>
                  <a:schemeClr val="tx1"/>
                </a:solidFill>
                <a:effectLst/>
                <a:uLnTx/>
                <a:uFillTx/>
                <a:latin typeface="+mn-lt"/>
                <a:ea typeface="+mn-ea"/>
                <a:cs typeface="+mn-cs"/>
              </a:rPr>
              <a:t> rounds to </a:t>
            </a:r>
            <a:r>
              <a:rPr kumimoji="0" lang="en-US" sz="2800" b="0" i="0" u="none" strike="noStrike" kern="1200" cap="none" spc="0" normalizeH="0" baseline="0" noProof="0" dirty="0">
                <a:ln>
                  <a:noFill/>
                </a:ln>
                <a:solidFill>
                  <a:srgbClr val="FF0000"/>
                </a:solidFill>
                <a:effectLst/>
                <a:uLnTx/>
                <a:uFillTx/>
                <a:latin typeface="+mn-lt"/>
                <a:ea typeface="+mn-ea"/>
                <a:cs typeface="+mn-cs"/>
              </a:rPr>
              <a:t>600</a:t>
            </a:r>
            <a:r>
              <a:rPr kumimoji="0" lang="en-US" sz="2800" b="0" i="0" u="none" strike="noStrike" kern="1200" cap="none" spc="0" normalizeH="0" baseline="0" noProof="0" dirty="0">
                <a:ln>
                  <a:noFill/>
                </a:ln>
                <a:solidFill>
                  <a:schemeClr val="tx1"/>
                </a:solidFill>
                <a:effectLst/>
                <a:uLnTx/>
                <a:uFillTx/>
                <a:latin typeface="+mn-lt"/>
                <a:ea typeface="+mn-ea"/>
                <a:cs typeface="+mn-cs"/>
              </a:rPr>
              <a:t> (to the nearest ten).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9" grpId="0"/>
      <p:bldP spid="10" grpId="0"/>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1268147"/>
            <a:ext cx="1188146" cy="523220"/>
          </a:xfrm>
          <a:prstGeom prst="rect">
            <a:avLst/>
          </a:prstGeom>
        </p:spPr>
        <p:txBody>
          <a:bodyPr wrap="none">
            <a:spAutoFit/>
          </a:bodyPr>
          <a:lstStyle/>
          <a:p>
            <a:r>
              <a:rPr lang="en-US" sz="2800" dirty="0">
                <a:solidFill>
                  <a:srgbClr val="C00000"/>
                </a:solidFill>
              </a:rPr>
              <a:t>2</a:t>
            </a:r>
            <a:r>
              <a:rPr lang="en-US" sz="2800" dirty="0">
                <a:solidFill>
                  <a:srgbClr val="000099"/>
                </a:solidFill>
              </a:rPr>
              <a:t>0,000</a:t>
            </a:r>
          </a:p>
        </p:txBody>
      </p:sp>
      <p:sp>
        <p:nvSpPr>
          <p:cNvPr id="6" name="Rectangle 5"/>
          <p:cNvSpPr/>
          <p:nvPr/>
        </p:nvSpPr>
        <p:spPr>
          <a:xfrm>
            <a:off x="3581400" y="1268147"/>
            <a:ext cx="1188146" cy="523220"/>
          </a:xfrm>
          <a:prstGeom prst="rect">
            <a:avLst/>
          </a:prstGeom>
        </p:spPr>
        <p:txBody>
          <a:bodyPr wrap="none">
            <a:spAutoFit/>
          </a:bodyPr>
          <a:lstStyle/>
          <a:p>
            <a:r>
              <a:rPr lang="en-US" sz="2800" dirty="0">
                <a:solidFill>
                  <a:srgbClr val="000099"/>
                </a:solidFill>
              </a:rPr>
              <a:t>2</a:t>
            </a:r>
            <a:r>
              <a:rPr lang="en-US" sz="2800" dirty="0">
                <a:solidFill>
                  <a:srgbClr val="C00000"/>
                </a:solidFill>
              </a:rPr>
              <a:t>0</a:t>
            </a:r>
            <a:r>
              <a:rPr lang="en-US" sz="2800" dirty="0">
                <a:solidFill>
                  <a:srgbClr val="000099"/>
                </a:solidFill>
              </a:rPr>
              <a:t>,560</a:t>
            </a:r>
          </a:p>
        </p:txBody>
      </p:sp>
      <p:sp>
        <p:nvSpPr>
          <p:cNvPr id="5" name="Rectangle 4"/>
          <p:cNvSpPr/>
          <p:nvPr/>
        </p:nvSpPr>
        <p:spPr>
          <a:xfrm>
            <a:off x="1447800" y="1268147"/>
            <a:ext cx="1188146" cy="523220"/>
          </a:xfrm>
          <a:prstGeom prst="rect">
            <a:avLst/>
          </a:prstGeom>
        </p:spPr>
        <p:txBody>
          <a:bodyPr wrap="none">
            <a:spAutoFit/>
          </a:bodyPr>
          <a:lstStyle/>
          <a:p>
            <a:r>
              <a:rPr lang="en-US" sz="2800" dirty="0">
                <a:solidFill>
                  <a:srgbClr val="C00000"/>
                </a:solidFill>
              </a:rPr>
              <a:t>2</a:t>
            </a:r>
            <a:r>
              <a:rPr lang="en-US" sz="2800" dirty="0">
                <a:solidFill>
                  <a:srgbClr val="000099"/>
                </a:solidFill>
              </a:rPr>
              <a:t>0,560</a:t>
            </a:r>
          </a:p>
        </p:txBody>
      </p:sp>
      <p:sp>
        <p:nvSpPr>
          <p:cNvPr id="16386" name="Rectangle 2"/>
          <p:cNvSpPr>
            <a:spLocks noGrp="1"/>
          </p:cNvSpPr>
          <p:nvPr>
            <p:ph type="title"/>
          </p:nvPr>
        </p:nvSpPr>
        <p:spPr>
          <a:prstGeom prst="rect">
            <a:avLst/>
          </a:prstGeom>
        </p:spPr>
        <p:txBody>
          <a:bodyPr/>
          <a:lstStyle/>
          <a:p>
            <a:pPr eaLnBrk="1" hangingPunct="1"/>
            <a:r>
              <a:rPr lang="en-US" sz="3200" dirty="0">
                <a:solidFill>
                  <a:schemeClr val="tx1"/>
                </a:solidFill>
              </a:rPr>
              <a:t>Example 2: Rounding Whole Numbers (cont.)</a:t>
            </a:r>
          </a:p>
        </p:txBody>
      </p:sp>
      <p:sp>
        <p:nvSpPr>
          <p:cNvPr id="16387" name="Rectangle 3"/>
          <p:cNvSpPr>
            <a:spLocks noGrp="1"/>
          </p:cNvSpPr>
          <p:nvPr>
            <p:ph idx="1"/>
          </p:nvPr>
        </p:nvSpPr>
        <p:spPr>
          <a:xfrm>
            <a:off x="457200" y="1280160"/>
            <a:ext cx="8229600" cy="523220"/>
          </a:xfrm>
          <a:prstGeom prst="rect">
            <a:avLst/>
          </a:prstGeom>
          <a:noFill/>
        </p:spPr>
        <p:txBody>
          <a:bodyPr>
            <a:spAutoFit/>
          </a:bodyPr>
          <a:lstStyle/>
          <a:p>
            <a:pPr marL="533400" indent="-533400" defTabSz="1004888" eaLnBrk="1" hangingPunct="1">
              <a:spcBef>
                <a:spcPts val="1200"/>
              </a:spcBef>
              <a:buFont typeface="+mj-lt"/>
              <a:buAutoNum type="alphaLcPeriod" startAt="4"/>
              <a:tabLst>
                <a:tab pos="855663" algn="l"/>
                <a:tab pos="3200400" algn="l"/>
                <a:tab pos="5486400" algn="l"/>
              </a:tabLst>
            </a:pPr>
            <a:r>
              <a:rPr lang="en-US" dirty="0">
                <a:solidFill>
                  <a:schemeClr val="tx1"/>
                </a:solidFill>
              </a:rPr>
              <a:t> </a:t>
            </a:r>
            <a:endParaRPr lang="en-US" i="0" dirty="0">
              <a:solidFill>
                <a:srgbClr val="0000FF"/>
              </a:solidFill>
            </a:endParaRPr>
          </a:p>
        </p:txBody>
      </p:sp>
      <p:sp>
        <p:nvSpPr>
          <p:cNvPr id="8" name="Rectangle 7"/>
          <p:cNvSpPr/>
          <p:nvPr/>
        </p:nvSpPr>
        <p:spPr>
          <a:xfrm>
            <a:off x="1265832" y="2356892"/>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456296" y="2356892"/>
            <a:ext cx="1649104" cy="707886"/>
          </a:xfrm>
          <a:prstGeom prst="rect">
            <a:avLst/>
          </a:prstGeom>
        </p:spPr>
        <p:txBody>
          <a:bodyPr wrap="square">
            <a:spAutoFit/>
          </a:bodyPr>
          <a:lstStyle/>
          <a:p>
            <a:r>
              <a:rPr lang="en-US" sz="2000" dirty="0">
                <a:solidFill>
                  <a:srgbClr val="008080"/>
                </a:solidFill>
              </a:rPr>
              <a:t>Look at 0; 0 is  less than 5.</a:t>
            </a:r>
          </a:p>
        </p:txBody>
      </p:sp>
      <p:sp>
        <p:nvSpPr>
          <p:cNvPr id="10" name="Rectangle 9"/>
          <p:cNvSpPr/>
          <p:nvPr/>
        </p:nvSpPr>
        <p:spPr>
          <a:xfrm>
            <a:off x="5726667" y="2356892"/>
            <a:ext cx="1476366" cy="707886"/>
          </a:xfrm>
          <a:prstGeom prst="rect">
            <a:avLst/>
          </a:prstGeom>
        </p:spPr>
        <p:txBody>
          <a:bodyPr wrap="none">
            <a:spAutoFit/>
          </a:bodyPr>
          <a:lstStyle/>
          <a:p>
            <a:r>
              <a:rPr lang="en-US" sz="2000" dirty="0">
                <a:solidFill>
                  <a:srgbClr val="008080"/>
                </a:solidFill>
              </a:rPr>
              <a:t>Leave 2 and </a:t>
            </a:r>
          </a:p>
          <a:p>
            <a:r>
              <a:rPr lang="en-US" sz="2000" dirty="0">
                <a:solidFill>
                  <a:srgbClr val="008080"/>
                </a:solidFill>
              </a:rPr>
              <a:t>fill in zeros.</a:t>
            </a:r>
          </a:p>
        </p:txBody>
      </p:sp>
      <p:cxnSp>
        <p:nvCxnSpPr>
          <p:cNvPr id="11" name="Straight Arrow Connector 10"/>
          <p:cNvCxnSpPr/>
          <p:nvPr/>
        </p:nvCxnSpPr>
        <p:spPr>
          <a:xfrm rot="5400000">
            <a:off x="1350196" y="2016248"/>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680592" y="2016248"/>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637939" y="2016248"/>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7" name="Rectangle 3"/>
          <p:cNvSpPr txBox="1">
            <a:spLocks/>
          </p:cNvSpPr>
          <p:nvPr/>
        </p:nvSpPr>
        <p:spPr>
          <a:xfrm>
            <a:off x="457200" y="3200400"/>
            <a:ext cx="8229600" cy="954107"/>
          </a:xfrm>
          <a:prstGeom prst="rect">
            <a:avLst/>
          </a:prstGeom>
          <a:noFill/>
        </p:spPr>
        <p:txBody>
          <a:bodyPr>
            <a:spAutoFit/>
          </a:bodyPr>
          <a:lstStyle/>
          <a:p>
            <a:pPr marR="0" lvl="0" algn="l" defTabSz="1004888" rtl="0" eaLnBrk="1" fontAlgn="auto" latinLnBrk="0" hangingPunct="1">
              <a:lnSpc>
                <a:spcPct val="100000"/>
              </a:lnSpc>
              <a:spcBef>
                <a:spcPts val="1200"/>
              </a:spcBef>
              <a:spcAft>
                <a:spcPts val="0"/>
              </a:spcAft>
              <a:buClrTx/>
              <a:buSzTx/>
              <a:buFont typeface="Courier New" pitchFamily="49" charset="0"/>
              <a:buNone/>
              <a:tabLst>
                <a:tab pos="3200400" algn="l"/>
                <a:tab pos="5486400" algn="l"/>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20,560</a:t>
            </a:r>
            <a:r>
              <a:rPr kumimoji="0" lang="en-US" sz="2800" b="0" i="0" u="none" strike="noStrike" kern="1200" cap="none" spc="0" normalizeH="0" baseline="0" noProof="0" dirty="0">
                <a:ln>
                  <a:noFill/>
                </a:ln>
                <a:solidFill>
                  <a:schemeClr val="tx1"/>
                </a:solidFill>
                <a:effectLst/>
                <a:uLnTx/>
                <a:uFillTx/>
                <a:latin typeface="+mn-lt"/>
                <a:ea typeface="+mn-ea"/>
                <a:cs typeface="+mn-cs"/>
              </a:rPr>
              <a:t> rounds to </a:t>
            </a:r>
            <a:r>
              <a:rPr kumimoji="0" lang="en-US" sz="2800" b="0" i="0" u="none" strike="noStrike" kern="1200" cap="none" spc="0" normalizeH="0" baseline="0" noProof="0" dirty="0">
                <a:ln>
                  <a:noFill/>
                </a:ln>
                <a:solidFill>
                  <a:srgbClr val="FF0000"/>
                </a:solidFill>
                <a:effectLst/>
                <a:uLnTx/>
                <a:uFillTx/>
                <a:latin typeface="+mn-lt"/>
                <a:ea typeface="+mn-ea"/>
                <a:cs typeface="+mn-cs"/>
              </a:rPr>
              <a:t>20,000</a:t>
            </a:r>
            <a:r>
              <a:rPr kumimoji="0" lang="en-US" sz="2800" b="0" i="0" u="none" strike="noStrike" kern="1200" cap="none" spc="0" normalizeH="0" baseline="0" noProof="0" dirty="0">
                <a:ln>
                  <a:noFill/>
                </a:ln>
                <a:solidFill>
                  <a:schemeClr val="tx1"/>
                </a:solidFill>
                <a:effectLst/>
                <a:uLnTx/>
                <a:uFillTx/>
                <a:latin typeface="+mn-lt"/>
                <a:ea typeface="+mn-ea"/>
                <a:cs typeface="+mn-cs"/>
              </a:rPr>
              <a:t> (to the nearest ten thousand).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9" grpId="0"/>
      <p:bldP spid="10" grpId="0"/>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3648333"/>
            <a:ext cx="915635" cy="523220"/>
          </a:xfrm>
          <a:prstGeom prst="rect">
            <a:avLst/>
          </a:prstGeom>
        </p:spPr>
        <p:txBody>
          <a:bodyPr wrap="none">
            <a:spAutoFit/>
          </a:bodyPr>
          <a:lstStyle/>
          <a:p>
            <a:r>
              <a:rPr lang="en-US" sz="2800" dirty="0">
                <a:solidFill>
                  <a:srgbClr val="C00000"/>
                </a:solidFill>
              </a:rPr>
              <a:t>3</a:t>
            </a:r>
            <a:r>
              <a:rPr lang="en-US" sz="2800" dirty="0">
                <a:solidFill>
                  <a:srgbClr val="000099"/>
                </a:solidFill>
              </a:rPr>
              <a:t>000</a:t>
            </a:r>
          </a:p>
        </p:txBody>
      </p:sp>
      <p:sp>
        <p:nvSpPr>
          <p:cNvPr id="6" name="Rectangle 5"/>
          <p:cNvSpPr/>
          <p:nvPr/>
        </p:nvSpPr>
        <p:spPr>
          <a:xfrm>
            <a:off x="3581400" y="3648333"/>
            <a:ext cx="915635" cy="523220"/>
          </a:xfrm>
          <a:prstGeom prst="rect">
            <a:avLst/>
          </a:prstGeom>
        </p:spPr>
        <p:txBody>
          <a:bodyPr wrap="none">
            <a:spAutoFit/>
          </a:bodyPr>
          <a:lstStyle/>
          <a:p>
            <a:r>
              <a:rPr lang="en-US" sz="2800" dirty="0">
                <a:solidFill>
                  <a:srgbClr val="000099"/>
                </a:solidFill>
              </a:rPr>
              <a:t>2</a:t>
            </a:r>
            <a:r>
              <a:rPr lang="en-US" sz="2800" dirty="0">
                <a:solidFill>
                  <a:srgbClr val="C00000"/>
                </a:solidFill>
              </a:rPr>
              <a:t>7</a:t>
            </a:r>
            <a:r>
              <a:rPr lang="en-US" sz="2800" dirty="0">
                <a:solidFill>
                  <a:srgbClr val="000099"/>
                </a:solidFill>
              </a:rPr>
              <a:t>09</a:t>
            </a:r>
          </a:p>
        </p:txBody>
      </p:sp>
      <p:sp>
        <p:nvSpPr>
          <p:cNvPr id="5" name="Rectangle 4"/>
          <p:cNvSpPr/>
          <p:nvPr/>
        </p:nvSpPr>
        <p:spPr>
          <a:xfrm>
            <a:off x="1447800" y="3648333"/>
            <a:ext cx="915635" cy="523220"/>
          </a:xfrm>
          <a:prstGeom prst="rect">
            <a:avLst/>
          </a:prstGeom>
        </p:spPr>
        <p:txBody>
          <a:bodyPr wrap="none">
            <a:spAutoFit/>
          </a:bodyPr>
          <a:lstStyle/>
          <a:p>
            <a:r>
              <a:rPr lang="en-US" sz="2800" dirty="0">
                <a:solidFill>
                  <a:srgbClr val="C00000"/>
                </a:solidFill>
              </a:rPr>
              <a:t>2</a:t>
            </a:r>
            <a:r>
              <a:rPr lang="en-US" sz="2800" dirty="0">
                <a:solidFill>
                  <a:srgbClr val="000099"/>
                </a:solidFill>
              </a:rPr>
              <a:t>709</a:t>
            </a:r>
          </a:p>
        </p:txBody>
      </p:sp>
      <p:sp>
        <p:nvSpPr>
          <p:cNvPr id="17" name="Rectangle 16"/>
          <p:cNvSpPr/>
          <p:nvPr/>
        </p:nvSpPr>
        <p:spPr>
          <a:xfrm>
            <a:off x="457200" y="5496580"/>
            <a:ext cx="8229600" cy="523220"/>
          </a:xfrm>
          <a:prstGeom prst="rect">
            <a:avLst/>
          </a:prstGeom>
        </p:spPr>
        <p:txBody>
          <a:bodyPr>
            <a:spAutoFit/>
          </a:bodyPr>
          <a:lstStyle/>
          <a:p>
            <a:pPr defTabSz="1004888">
              <a:spcBef>
                <a:spcPct val="0"/>
              </a:spcBef>
              <a:tabLst>
                <a:tab pos="457200" algn="l"/>
                <a:tab pos="855663" algn="l"/>
                <a:tab pos="3200400" algn="l"/>
                <a:tab pos="5486400" algn="l"/>
              </a:tabLst>
            </a:pPr>
            <a:r>
              <a:rPr lang="en-US" sz="2800" dirty="0"/>
              <a:t>So </a:t>
            </a:r>
            <a:r>
              <a:rPr lang="en-US" sz="2800" dirty="0">
                <a:solidFill>
                  <a:srgbClr val="0000FF"/>
                </a:solidFill>
              </a:rPr>
              <a:t>2709</a:t>
            </a:r>
            <a:r>
              <a:rPr lang="en-US" sz="2800" dirty="0"/>
              <a:t> rounds to </a:t>
            </a:r>
            <a:r>
              <a:rPr lang="en-US" sz="2800" dirty="0">
                <a:solidFill>
                  <a:srgbClr val="FF0000"/>
                </a:solidFill>
              </a:rPr>
              <a:t>3000</a:t>
            </a:r>
            <a:r>
              <a:rPr lang="en-US" sz="2800" dirty="0"/>
              <a:t> (to the nearest thousand).</a:t>
            </a:r>
          </a:p>
        </p:txBody>
      </p:sp>
      <p:sp>
        <p:nvSpPr>
          <p:cNvPr id="17410" name="Rectangle 2"/>
          <p:cNvSpPr>
            <a:spLocks noGrp="1"/>
          </p:cNvSpPr>
          <p:nvPr>
            <p:ph type="title"/>
          </p:nvPr>
        </p:nvSpPr>
        <p:spPr>
          <a:prstGeom prst="rect">
            <a:avLst/>
          </a:prstGeom>
          <a:noFill/>
        </p:spPr>
        <p:txBody>
          <a:bodyPr/>
          <a:lstStyle/>
          <a:p>
            <a:r>
              <a:rPr lang="en-US" sz="3200" dirty="0">
                <a:solidFill>
                  <a:schemeClr val="tx1"/>
                </a:solidFill>
              </a:rPr>
              <a:t>Example 3:</a:t>
            </a:r>
            <a:r>
              <a:rPr lang="en-US" b="1" dirty="0"/>
              <a:t> </a:t>
            </a:r>
            <a:r>
              <a:rPr lang="en-US" dirty="0"/>
              <a:t>Application:</a:t>
            </a:r>
            <a:r>
              <a:rPr lang="en-US" sz="3200" dirty="0">
                <a:solidFill>
                  <a:schemeClr val="tx1"/>
                </a:solidFill>
              </a:rPr>
              <a:t> Rounding Whole Numbers</a:t>
            </a:r>
          </a:p>
        </p:txBody>
      </p:sp>
      <p:sp>
        <p:nvSpPr>
          <p:cNvPr id="17411" name="Rectangle 3"/>
          <p:cNvSpPr>
            <a:spLocks noGrp="1"/>
          </p:cNvSpPr>
          <p:nvPr>
            <p:ph idx="1"/>
          </p:nvPr>
        </p:nvSpPr>
        <p:spPr>
          <a:xfrm>
            <a:off x="457200" y="1280160"/>
            <a:ext cx="8229600" cy="2440668"/>
          </a:xfrm>
          <a:prstGeom prst="rect">
            <a:avLst/>
          </a:prstGeom>
          <a:noFill/>
        </p:spPr>
        <p:txBody>
          <a:bodyPr>
            <a:spAutoFit/>
          </a:bodyPr>
          <a:lstStyle/>
          <a:p>
            <a:pPr marL="0" indent="0" defTabSz="1004888" eaLnBrk="1" hangingPunct="1">
              <a:buFont typeface="Courier New" pitchFamily="49" charset="0"/>
              <a:buNone/>
              <a:tabLst>
                <a:tab pos="457200" algn="l"/>
                <a:tab pos="855663" algn="l"/>
                <a:tab pos="3200400" algn="l"/>
                <a:tab pos="5486400" algn="l"/>
              </a:tabLst>
            </a:pPr>
            <a:r>
              <a:rPr lang="en-US" i="0" dirty="0">
                <a:solidFill>
                  <a:schemeClr val="tx1"/>
                </a:solidFill>
              </a:rPr>
              <a:t>A jar of jelly beans at a local candy store is filled with </a:t>
            </a:r>
            <a:r>
              <a:rPr lang="en-US" i="0" dirty="0">
                <a:solidFill>
                  <a:srgbClr val="0000FF"/>
                </a:solidFill>
              </a:rPr>
              <a:t>2709</a:t>
            </a:r>
            <a:r>
              <a:rPr lang="en-US" i="0" dirty="0">
                <a:solidFill>
                  <a:schemeClr val="tx1"/>
                </a:solidFill>
              </a:rPr>
              <a:t> jelly beans and put on display in the store window.  Round this figure to the nearest thousand.</a:t>
            </a:r>
          </a:p>
          <a:p>
            <a:pPr marL="0" indent="0" defTabSz="1004888" eaLnBrk="1" hangingPunct="1">
              <a:spcBef>
                <a:spcPct val="25000"/>
              </a:spcBef>
              <a:buFont typeface="Courier New" pitchFamily="49" charset="0"/>
              <a:buNone/>
              <a:tabLst>
                <a:tab pos="457200" algn="l"/>
                <a:tab pos="855663" algn="l"/>
                <a:tab pos="3200400" algn="l"/>
                <a:tab pos="5486400" algn="l"/>
              </a:tabLst>
            </a:pPr>
            <a:r>
              <a:rPr lang="en-US" b="1" i="0" dirty="0">
                <a:solidFill>
                  <a:schemeClr val="tx1"/>
                </a:solidFill>
              </a:rPr>
              <a:t>Solution</a:t>
            </a:r>
          </a:p>
          <a:p>
            <a:pPr marL="0" indent="0" defTabSz="1004888" eaLnBrk="1" hangingPunct="1">
              <a:buFont typeface="Courier New" pitchFamily="49" charset="0"/>
              <a:buNone/>
              <a:tabLst>
                <a:tab pos="457200" algn="l"/>
                <a:tab pos="855663" algn="l"/>
                <a:tab pos="3200400" algn="l"/>
                <a:tab pos="5486400" algn="l"/>
              </a:tabLst>
            </a:pPr>
            <a:r>
              <a:rPr lang="en-US" i="0" dirty="0">
                <a:solidFill>
                  <a:schemeClr val="tx1"/>
                </a:solidFill>
              </a:rPr>
              <a:t>To round </a:t>
            </a:r>
            <a:r>
              <a:rPr lang="en-US" i="0" dirty="0">
                <a:solidFill>
                  <a:srgbClr val="0000FF"/>
                </a:solidFill>
              </a:rPr>
              <a:t>2709</a:t>
            </a:r>
            <a:r>
              <a:rPr lang="en-US" i="0" dirty="0">
                <a:solidFill>
                  <a:schemeClr val="tx1"/>
                </a:solidFill>
              </a:rPr>
              <a:t> to the nearest thousand:</a:t>
            </a:r>
          </a:p>
        </p:txBody>
      </p:sp>
      <p:sp>
        <p:nvSpPr>
          <p:cNvPr id="8" name="Rectangle 7"/>
          <p:cNvSpPr/>
          <p:nvPr/>
        </p:nvSpPr>
        <p:spPr>
          <a:xfrm>
            <a:off x="990600" y="4737078"/>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4737078"/>
            <a:ext cx="1645920" cy="707886"/>
          </a:xfrm>
          <a:prstGeom prst="rect">
            <a:avLst/>
          </a:prstGeom>
        </p:spPr>
        <p:txBody>
          <a:bodyPr wrap="square">
            <a:spAutoFit/>
          </a:bodyPr>
          <a:lstStyle/>
          <a:p>
            <a:r>
              <a:rPr lang="en-US" sz="2000" dirty="0">
                <a:solidFill>
                  <a:srgbClr val="008080"/>
                </a:solidFill>
              </a:rPr>
              <a:t>Look at 7; 7 is 5 or greater.</a:t>
            </a:r>
          </a:p>
        </p:txBody>
      </p:sp>
      <p:sp>
        <p:nvSpPr>
          <p:cNvPr id="10" name="Rectangle 9"/>
          <p:cNvSpPr/>
          <p:nvPr/>
        </p:nvSpPr>
        <p:spPr>
          <a:xfrm>
            <a:off x="5181600" y="4737078"/>
            <a:ext cx="2819400" cy="707886"/>
          </a:xfrm>
          <a:prstGeom prst="rect">
            <a:avLst/>
          </a:prstGeom>
        </p:spPr>
        <p:txBody>
          <a:bodyPr wrap="square">
            <a:spAutoFit/>
          </a:bodyPr>
          <a:lstStyle/>
          <a:p>
            <a:r>
              <a:rPr lang="en-US" sz="2000" dirty="0">
                <a:solidFill>
                  <a:srgbClr val="008080"/>
                </a:solidFill>
              </a:rPr>
              <a:t>Increase 2 to 3 (one larger) and fill in zeros.</a:t>
            </a:r>
          </a:p>
        </p:txBody>
      </p:sp>
      <p:cxnSp>
        <p:nvCxnSpPr>
          <p:cNvPr id="11" name="Straight Arrow Connector 10"/>
          <p:cNvCxnSpPr/>
          <p:nvPr/>
        </p:nvCxnSpPr>
        <p:spPr>
          <a:xfrm rot="5400000">
            <a:off x="1350196" y="4396434"/>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680592" y="4396434"/>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637939" y="4396434"/>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graphicFrame>
        <p:nvGraphicFramePr>
          <p:cNvPr id="18" name="Object 17"/>
          <p:cNvGraphicFramePr>
            <a:graphicFrameLocks noChangeAspect="1"/>
          </p:cNvGraphicFramePr>
          <p:nvPr/>
        </p:nvGraphicFramePr>
        <p:xfrm>
          <a:off x="2578100" y="2019300"/>
          <a:ext cx="914400" cy="336550"/>
        </p:xfrm>
        <a:graphic>
          <a:graphicData uri="http://schemas.openxmlformats.org/presentationml/2006/ole">
            <mc:AlternateContent xmlns:mc="http://schemas.openxmlformats.org/markup-compatibility/2006">
              <mc:Choice xmlns:v="urn:schemas-microsoft-com:vml" Requires="v">
                <p:oleObj name="Equation" r:id="rId2" imgW="457677" imgH="793306" progId="Equation.DSMT4">
                  <p:embed/>
                </p:oleObj>
              </mc:Choice>
              <mc:Fallback>
                <p:oleObj name="Equation" r:id="rId2" imgW="457677" imgH="793306"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8100" y="20193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5" grpId="0"/>
      <p:bldP spid="17" grpId="0"/>
      <p:bldP spid="8" grpId="0"/>
      <p:bldP spid="9" grpId="0"/>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t>Procedure: To Estimate a Sum or Difference</a:t>
            </a:r>
          </a:p>
        </p:txBody>
      </p:sp>
      <p:sp>
        <p:nvSpPr>
          <p:cNvPr id="4" name="Content Placeholder 3"/>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marL="533400" indent="-533400">
              <a:spcBef>
                <a:spcPct val="50000"/>
              </a:spcBef>
              <a:buFont typeface="+mj-lt"/>
              <a:buAutoNum type="arabicPeriod"/>
            </a:pPr>
            <a:r>
              <a:rPr lang="en-US" dirty="0">
                <a:solidFill>
                  <a:srgbClr val="000000"/>
                </a:solidFill>
                <a:latin typeface="Calibri" pitchFamily="34" charset="0"/>
              </a:rPr>
              <a:t>Round each number to the place of the </a:t>
            </a:r>
            <a:r>
              <a:rPr lang="en-US" b="1" dirty="0">
                <a:solidFill>
                  <a:srgbClr val="C00000"/>
                </a:solidFill>
                <a:latin typeface="Calibri" pitchFamily="34" charset="0"/>
              </a:rPr>
              <a:t>leftmost</a:t>
            </a:r>
            <a:r>
              <a:rPr lang="en-US" dirty="0">
                <a:solidFill>
                  <a:srgbClr val="000000"/>
                </a:solidFill>
                <a:latin typeface="Calibri" pitchFamily="34" charset="0"/>
              </a:rPr>
              <a:t> digit.</a:t>
            </a:r>
          </a:p>
          <a:p>
            <a:pPr marL="533400" indent="-533400">
              <a:buFont typeface="+mj-lt"/>
              <a:buAutoNum type="arabicPeriod"/>
            </a:pPr>
            <a:r>
              <a:rPr lang="en-US" dirty="0">
                <a:solidFill>
                  <a:srgbClr val="000000"/>
                </a:solidFill>
                <a:latin typeface="Calibri" pitchFamily="34" charset="0"/>
              </a:rPr>
              <a:t>Perform the addition or subtraction with these rounded numbers.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Example 4: Estimating a Sum of Whole Numbers</a:t>
            </a:r>
            <a:endParaRPr lang="en-US" dirty="0"/>
          </a:p>
        </p:txBody>
      </p:sp>
      <p:sp>
        <p:nvSpPr>
          <p:cNvPr id="3" name="Content Placeholder 2"/>
          <p:cNvSpPr>
            <a:spLocks noGrp="1"/>
          </p:cNvSpPr>
          <p:nvPr>
            <p:ph idx="1"/>
          </p:nvPr>
        </p:nvSpPr>
        <p:spPr/>
        <p:txBody>
          <a:bodyPr/>
          <a:lstStyle/>
          <a:p>
            <a:r>
              <a:rPr lang="en-US" dirty="0">
                <a:solidFill>
                  <a:schemeClr val="tx1"/>
                </a:solidFill>
              </a:rPr>
              <a:t>Estimate the sum; then find the actual sum.</a:t>
            </a:r>
          </a:p>
          <a:p>
            <a:endParaRPr lang="en-US" dirty="0">
              <a:solidFill>
                <a:schemeClr val="tx1"/>
              </a:solidFill>
            </a:endParaRPr>
          </a:p>
          <a:p>
            <a:endParaRPr lang="en-US" dirty="0">
              <a:solidFill>
                <a:schemeClr val="tx1"/>
              </a:solidFill>
            </a:endParaRPr>
          </a:p>
          <a:p>
            <a:endParaRPr lang="en-US" dirty="0">
              <a:solidFill>
                <a:schemeClr val="tx1"/>
              </a:solidFill>
            </a:endParaRPr>
          </a:p>
          <a:p>
            <a:pPr>
              <a:spcBef>
                <a:spcPct val="50000"/>
              </a:spcBef>
            </a:pPr>
            <a:r>
              <a:rPr lang="en-US" b="1" dirty="0">
                <a:solidFill>
                  <a:schemeClr val="tx1"/>
                </a:solidFill>
              </a:rPr>
              <a:t>Solution</a:t>
            </a:r>
          </a:p>
          <a:p>
            <a:r>
              <a:rPr lang="en-US" dirty="0">
                <a:solidFill>
                  <a:schemeClr val="tx1"/>
                </a:solidFill>
              </a:rPr>
              <a:t>Note that in this example, numbers are rounded to different places because they are of different sizes.  That is, the leftmost digit is not in the same place for all numbers.</a:t>
            </a:r>
          </a:p>
        </p:txBody>
      </p:sp>
      <p:graphicFrame>
        <p:nvGraphicFramePr>
          <p:cNvPr id="50178" name="Object 4"/>
          <p:cNvGraphicFramePr>
            <a:graphicFrameLocks noChangeAspect="1"/>
          </p:cNvGraphicFramePr>
          <p:nvPr/>
        </p:nvGraphicFramePr>
        <p:xfrm>
          <a:off x="4140200" y="1981200"/>
          <a:ext cx="863600" cy="1422400"/>
        </p:xfrm>
        <a:graphic>
          <a:graphicData uri="http://schemas.openxmlformats.org/presentationml/2006/ole">
            <mc:AlternateContent xmlns:mc="http://schemas.openxmlformats.org/markup-compatibility/2006">
              <mc:Choice xmlns:v="urn:schemas-microsoft-com:vml" Requires="v">
                <p:oleObj name="Equation" r:id="rId2" imgW="863600" imgH="1422400" progId="Equation.DSMT4">
                  <p:embed/>
                </p:oleObj>
              </mc:Choice>
              <mc:Fallback>
                <p:oleObj name="Equation" r:id="rId2" imgW="863600" imgH="142240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0200" y="1981200"/>
                        <a:ext cx="8636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pPr eaLnBrk="1" hangingPunct="1"/>
            <a:r>
              <a:rPr lang="en-US" sz="3200">
                <a:solidFill>
                  <a:schemeClr val="tx1"/>
                </a:solidFill>
              </a:rPr>
              <a:t>Example 4: Estimating a Sum of </a:t>
            </a:r>
            <a:br>
              <a:rPr lang="en-US" sz="3200">
                <a:solidFill>
                  <a:schemeClr val="tx1"/>
                </a:solidFill>
              </a:rPr>
            </a:br>
            <a:r>
              <a:rPr lang="en-US" sz="3200">
                <a:solidFill>
                  <a:schemeClr val="tx1"/>
                </a:solidFill>
              </a:rPr>
              <a:t>Whole Numbers (cont.)</a:t>
            </a:r>
          </a:p>
        </p:txBody>
      </p:sp>
      <p:sp>
        <p:nvSpPr>
          <p:cNvPr id="20483" name="Rectangle 3"/>
          <p:cNvSpPr>
            <a:spLocks noGrp="1"/>
          </p:cNvSpPr>
          <p:nvPr>
            <p:ph idx="1"/>
          </p:nvPr>
        </p:nvSpPr>
        <p:spPr>
          <a:xfrm>
            <a:off x="457200" y="1280160"/>
            <a:ext cx="8229600" cy="954107"/>
          </a:xfrm>
          <a:prstGeom prst="rect">
            <a:avLst/>
          </a:prstGeom>
          <a:noFill/>
        </p:spPr>
        <p:txBody>
          <a:bodyPr>
            <a:spAutoFit/>
          </a:bodyPr>
          <a:lstStyle/>
          <a:p>
            <a:pPr eaLnBrk="1" hangingPunct="1">
              <a:buFont typeface="Courier New" pitchFamily="49" charset="0"/>
              <a:buNone/>
            </a:pPr>
            <a:r>
              <a:rPr lang="en-US" dirty="0">
                <a:solidFill>
                  <a:schemeClr val="tx1"/>
                </a:solidFill>
              </a:rPr>
              <a:t>To e</a:t>
            </a:r>
            <a:r>
              <a:rPr lang="en-US" i="0" dirty="0">
                <a:solidFill>
                  <a:schemeClr val="tx1"/>
                </a:solidFill>
              </a:rPr>
              <a:t>stimate the sum by first rounding each number to the place of the leftmost digit and then adding.</a:t>
            </a:r>
          </a:p>
        </p:txBody>
      </p:sp>
      <p:graphicFrame>
        <p:nvGraphicFramePr>
          <p:cNvPr id="70657" name="Object 4"/>
          <p:cNvGraphicFramePr>
            <a:graphicFrameLocks noChangeAspect="1"/>
          </p:cNvGraphicFramePr>
          <p:nvPr/>
        </p:nvGraphicFramePr>
        <p:xfrm>
          <a:off x="1371600" y="2590800"/>
          <a:ext cx="863600" cy="1422400"/>
        </p:xfrm>
        <a:graphic>
          <a:graphicData uri="http://schemas.openxmlformats.org/presentationml/2006/ole">
            <mc:AlternateContent xmlns:mc="http://schemas.openxmlformats.org/markup-compatibility/2006">
              <mc:Choice xmlns:v="urn:schemas-microsoft-com:vml" Requires="v">
                <p:oleObj name="Equation" r:id="rId2" imgW="863600" imgH="1422400" progId="Equation.DSMT4">
                  <p:embed/>
                </p:oleObj>
              </mc:Choice>
              <mc:Fallback>
                <p:oleObj name="Equation" r:id="rId2" imgW="863600" imgH="1422400" progId="Equation.DSMT4">
                  <p:embed/>
                  <p:pic>
                    <p:nvPicPr>
                      <p:cNvPr id="0" name="Picture 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2590800"/>
                        <a:ext cx="8636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7" name="Straight Arrow Connector 6"/>
          <p:cNvCxnSpPr/>
          <p:nvPr/>
        </p:nvCxnSpPr>
        <p:spPr>
          <a:xfrm rot="10800000">
            <a:off x="2705100" y="272738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a:off x="2705100" y="327660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2705100" y="381000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3673366" y="4114800"/>
            <a:ext cx="915635" cy="523220"/>
          </a:xfrm>
          <a:prstGeom prst="rect">
            <a:avLst/>
          </a:prstGeom>
        </p:spPr>
        <p:txBody>
          <a:bodyPr wrap="none">
            <a:spAutoFit/>
          </a:bodyPr>
          <a:lstStyle/>
          <a:p>
            <a:r>
              <a:rPr lang="en-US" sz="2800" dirty="0">
                <a:solidFill>
                  <a:srgbClr val="FF0000"/>
                </a:solidFill>
              </a:rPr>
              <a:t>1470</a:t>
            </a:r>
          </a:p>
        </p:txBody>
      </p:sp>
      <p:sp>
        <p:nvSpPr>
          <p:cNvPr id="11" name="Rectangle 10"/>
          <p:cNvSpPr/>
          <p:nvPr/>
        </p:nvSpPr>
        <p:spPr>
          <a:xfrm>
            <a:off x="4800600" y="2540000"/>
            <a:ext cx="2590800" cy="400110"/>
          </a:xfrm>
          <a:prstGeom prst="rect">
            <a:avLst/>
          </a:prstGeom>
        </p:spPr>
        <p:txBody>
          <a:bodyPr wrap="square">
            <a:spAutoFit/>
          </a:bodyPr>
          <a:lstStyle/>
          <a:p>
            <a:r>
              <a:rPr lang="en-US" sz="2000" dirty="0">
                <a:solidFill>
                  <a:srgbClr val="008080"/>
                </a:solidFill>
              </a:rPr>
              <a:t>Rounded value of 68</a:t>
            </a:r>
          </a:p>
        </p:txBody>
      </p:sp>
      <p:sp>
        <p:nvSpPr>
          <p:cNvPr id="12" name="Rectangle 11"/>
          <p:cNvSpPr/>
          <p:nvPr/>
        </p:nvSpPr>
        <p:spPr>
          <a:xfrm>
            <a:off x="4800600" y="3092450"/>
            <a:ext cx="2543260" cy="400110"/>
          </a:xfrm>
          <a:prstGeom prst="rect">
            <a:avLst/>
          </a:prstGeom>
        </p:spPr>
        <p:txBody>
          <a:bodyPr wrap="none">
            <a:spAutoFit/>
          </a:bodyPr>
          <a:lstStyle/>
          <a:p>
            <a:r>
              <a:rPr lang="en-US" sz="2000" dirty="0">
                <a:solidFill>
                  <a:srgbClr val="008080"/>
                </a:solidFill>
              </a:rPr>
              <a:t>Rounded value of 925</a:t>
            </a:r>
          </a:p>
        </p:txBody>
      </p:sp>
      <p:sp>
        <p:nvSpPr>
          <p:cNvPr id="13" name="Rectangle 12"/>
          <p:cNvSpPr/>
          <p:nvPr/>
        </p:nvSpPr>
        <p:spPr>
          <a:xfrm>
            <a:off x="4800600" y="3632200"/>
            <a:ext cx="2543260" cy="400110"/>
          </a:xfrm>
          <a:prstGeom prst="rect">
            <a:avLst/>
          </a:prstGeom>
        </p:spPr>
        <p:txBody>
          <a:bodyPr wrap="none">
            <a:spAutoFit/>
          </a:bodyPr>
          <a:lstStyle/>
          <a:p>
            <a:r>
              <a:rPr lang="en-US" sz="2000" dirty="0">
                <a:solidFill>
                  <a:srgbClr val="008080"/>
                </a:solidFill>
              </a:rPr>
              <a:t>Rounded value of 487</a:t>
            </a:r>
          </a:p>
        </p:txBody>
      </p:sp>
      <p:sp>
        <p:nvSpPr>
          <p:cNvPr id="14" name="Rectangle 13"/>
          <p:cNvSpPr/>
          <p:nvPr/>
        </p:nvSpPr>
        <p:spPr>
          <a:xfrm>
            <a:off x="4800600" y="4197350"/>
            <a:ext cx="1725152" cy="400110"/>
          </a:xfrm>
          <a:prstGeom prst="rect">
            <a:avLst/>
          </a:prstGeom>
        </p:spPr>
        <p:txBody>
          <a:bodyPr wrap="none">
            <a:spAutoFit/>
          </a:bodyPr>
          <a:lstStyle/>
          <a:p>
            <a:r>
              <a:rPr lang="en-US" sz="2000" dirty="0">
                <a:solidFill>
                  <a:srgbClr val="008080"/>
                </a:solidFill>
              </a:rPr>
              <a:t>Estimated sum</a:t>
            </a:r>
          </a:p>
        </p:txBody>
      </p:sp>
      <p:graphicFrame>
        <p:nvGraphicFramePr>
          <p:cNvPr id="70659" name="Object 3"/>
          <p:cNvGraphicFramePr>
            <a:graphicFrameLocks noChangeAspect="1"/>
          </p:cNvGraphicFramePr>
          <p:nvPr/>
        </p:nvGraphicFramePr>
        <p:xfrm>
          <a:off x="4140200" y="2616200"/>
          <a:ext cx="381000" cy="292100"/>
        </p:xfrm>
        <a:graphic>
          <a:graphicData uri="http://schemas.openxmlformats.org/presentationml/2006/ole">
            <mc:AlternateContent xmlns:mc="http://schemas.openxmlformats.org/markup-compatibility/2006">
              <mc:Choice xmlns:v="urn:schemas-microsoft-com:vml" Requires="v">
                <p:oleObj name="Equation" r:id="rId4" imgW="380835" imgH="291973" progId="Equation.DSMT4">
                  <p:embed/>
                </p:oleObj>
              </mc:Choice>
              <mc:Fallback>
                <p:oleObj name="Equation" r:id="rId4" imgW="380835" imgH="291973" progId="Equation.DSMT4">
                  <p:embed/>
                  <p:pic>
                    <p:nvPicPr>
                      <p:cNvPr id="0"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40200" y="26162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0" name="Object 4"/>
          <p:cNvGraphicFramePr>
            <a:graphicFrameLocks noChangeAspect="1"/>
          </p:cNvGraphicFramePr>
          <p:nvPr/>
        </p:nvGraphicFramePr>
        <p:xfrm>
          <a:off x="3962400" y="3124200"/>
          <a:ext cx="558800" cy="292100"/>
        </p:xfrm>
        <a:graphic>
          <a:graphicData uri="http://schemas.openxmlformats.org/presentationml/2006/ole">
            <mc:AlternateContent xmlns:mc="http://schemas.openxmlformats.org/markup-compatibility/2006">
              <mc:Choice xmlns:v="urn:schemas-microsoft-com:vml" Requires="v">
                <p:oleObj name="Equation" r:id="rId6" imgW="558558" imgH="291973" progId="Equation.DSMT4">
                  <p:embed/>
                </p:oleObj>
              </mc:Choice>
              <mc:Fallback>
                <p:oleObj name="Equation" r:id="rId6" imgW="558558" imgH="291973" progId="Equation.DSMT4">
                  <p:embed/>
                  <p:pic>
                    <p:nvPicPr>
                      <p:cNvPr id="0" name="Picture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62400" y="3124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1" name="Object 5"/>
          <p:cNvGraphicFramePr>
            <a:graphicFrameLocks noChangeAspect="1"/>
          </p:cNvGraphicFramePr>
          <p:nvPr/>
        </p:nvGraphicFramePr>
        <p:xfrm>
          <a:off x="3657600" y="3619500"/>
          <a:ext cx="863600" cy="406400"/>
        </p:xfrm>
        <a:graphic>
          <a:graphicData uri="http://schemas.openxmlformats.org/presentationml/2006/ole">
            <mc:AlternateContent xmlns:mc="http://schemas.openxmlformats.org/markup-compatibility/2006">
              <mc:Choice xmlns:v="urn:schemas-microsoft-com:vml" Requires="v">
                <p:oleObj name="Equation" r:id="rId8" imgW="863225" imgH="406224" progId="Equation.DSMT4">
                  <p:embed/>
                </p:oleObj>
              </mc:Choice>
              <mc:Fallback>
                <p:oleObj name="Equation" r:id="rId8" imgW="863225" imgH="406224" progId="Equation.DSMT4">
                  <p:embed/>
                  <p:pic>
                    <p:nvPicPr>
                      <p:cNvPr id="0" name="Picture 2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57600" y="3619500"/>
                        <a:ext cx="863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065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065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066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066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p:txBody>
          <a:bodyPr/>
          <a:lstStyle/>
          <a:p>
            <a:pPr marL="463550" indent="-463550"/>
            <a:r>
              <a:rPr lang="en-US" dirty="0"/>
              <a:t>Now find the sum, knowing that the answer should be </a:t>
            </a:r>
          </a:p>
          <a:p>
            <a:pPr marL="463550" indent="-463550"/>
            <a:r>
              <a:rPr lang="en-US" dirty="0"/>
              <a:t>close to </a:t>
            </a:r>
            <a:r>
              <a:rPr lang="en-US" dirty="0">
                <a:solidFill>
                  <a:srgbClr val="000099"/>
                </a:solidFill>
              </a:rPr>
              <a:t>1470</a:t>
            </a:r>
            <a:r>
              <a:rPr lang="en-US" dirty="0"/>
              <a:t>.</a:t>
            </a:r>
          </a:p>
          <a:p>
            <a:pPr marL="463550" indent="-463550"/>
            <a:endParaRPr lang="en-US" dirty="0"/>
          </a:p>
        </p:txBody>
      </p:sp>
      <p:sp>
        <p:nvSpPr>
          <p:cNvPr id="21506" name="Rectangle 2"/>
          <p:cNvSpPr>
            <a:spLocks noGrp="1"/>
          </p:cNvSpPr>
          <p:nvPr>
            <p:ph type="title"/>
          </p:nvPr>
        </p:nvSpPr>
        <p:spPr>
          <a:prstGeom prst="rect">
            <a:avLst/>
          </a:prstGeom>
        </p:spPr>
        <p:txBody>
          <a:bodyPr/>
          <a:lstStyle/>
          <a:p>
            <a:pPr eaLnBrk="1" hangingPunct="1"/>
            <a:r>
              <a:rPr lang="en-US" sz="3200" dirty="0">
                <a:solidFill>
                  <a:schemeClr val="tx1"/>
                </a:solidFill>
              </a:rPr>
              <a:t>Example 4: Estimating a Sum of </a:t>
            </a:r>
            <a:br>
              <a:rPr lang="en-US" sz="3200" dirty="0">
                <a:solidFill>
                  <a:schemeClr val="tx1"/>
                </a:solidFill>
              </a:rPr>
            </a:br>
            <a:r>
              <a:rPr lang="en-US" sz="3200" dirty="0">
                <a:solidFill>
                  <a:schemeClr val="tx1"/>
                </a:solidFill>
              </a:rPr>
              <a:t>Whole Numbers (cont.)</a:t>
            </a:r>
          </a:p>
        </p:txBody>
      </p:sp>
      <p:graphicFrame>
        <p:nvGraphicFramePr>
          <p:cNvPr id="2051" name="Object 4"/>
          <p:cNvGraphicFramePr>
            <a:graphicFrameLocks noChangeAspect="1"/>
          </p:cNvGraphicFramePr>
          <p:nvPr/>
        </p:nvGraphicFramePr>
        <p:xfrm>
          <a:off x="2209800" y="2590800"/>
          <a:ext cx="863600" cy="1422400"/>
        </p:xfrm>
        <a:graphic>
          <a:graphicData uri="http://schemas.openxmlformats.org/presentationml/2006/ole">
            <mc:AlternateContent xmlns:mc="http://schemas.openxmlformats.org/markup-compatibility/2006">
              <mc:Choice xmlns:v="urn:schemas-microsoft-com:vml" Requires="v">
                <p:oleObj name="Equation" r:id="rId2" imgW="863600" imgH="1422400" progId="Equation.DSMT4">
                  <p:embed/>
                </p:oleObj>
              </mc:Choice>
              <mc:Fallback>
                <p:oleObj name="Equation" r:id="rId2" imgW="863600" imgH="1422400" progId="Equation.DSMT4">
                  <p:embed/>
                  <p:pic>
                    <p:nvPicPr>
                      <p:cNvPr id="0" name="Picture 2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2590800"/>
                        <a:ext cx="8636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2669844" y="2270372"/>
            <a:ext cx="301686" cy="369332"/>
          </a:xfrm>
          <a:prstGeom prst="rect">
            <a:avLst/>
          </a:prstGeom>
        </p:spPr>
        <p:txBody>
          <a:bodyPr wrap="none">
            <a:spAutoFit/>
          </a:bodyPr>
          <a:lstStyle/>
          <a:p>
            <a:r>
              <a:rPr lang="en-US" dirty="0">
                <a:solidFill>
                  <a:srgbClr val="FF0000"/>
                </a:solidFill>
              </a:rPr>
              <a:t>2</a:t>
            </a:r>
          </a:p>
        </p:txBody>
      </p:sp>
      <p:sp>
        <p:nvSpPr>
          <p:cNvPr id="10" name="Rectangle 9"/>
          <p:cNvSpPr/>
          <p:nvPr/>
        </p:nvSpPr>
        <p:spPr>
          <a:xfrm>
            <a:off x="2476500" y="2270372"/>
            <a:ext cx="301686" cy="369332"/>
          </a:xfrm>
          <a:prstGeom prst="rect">
            <a:avLst/>
          </a:prstGeom>
        </p:spPr>
        <p:txBody>
          <a:bodyPr wrap="none">
            <a:spAutoFit/>
          </a:bodyPr>
          <a:lstStyle/>
          <a:p>
            <a:r>
              <a:rPr lang="en-US" dirty="0">
                <a:solidFill>
                  <a:srgbClr val="FF0000"/>
                </a:solidFill>
              </a:rPr>
              <a:t>1</a:t>
            </a:r>
          </a:p>
        </p:txBody>
      </p:sp>
      <p:graphicFrame>
        <p:nvGraphicFramePr>
          <p:cNvPr id="12" name="Object 11"/>
          <p:cNvGraphicFramePr>
            <a:graphicFrameLocks noChangeAspect="1"/>
          </p:cNvGraphicFramePr>
          <p:nvPr/>
        </p:nvGraphicFramePr>
        <p:xfrm>
          <a:off x="2324100" y="4168805"/>
          <a:ext cx="190500" cy="279400"/>
        </p:xfrm>
        <a:graphic>
          <a:graphicData uri="http://schemas.openxmlformats.org/presentationml/2006/ole">
            <mc:AlternateContent xmlns:mc="http://schemas.openxmlformats.org/markup-compatibility/2006">
              <mc:Choice xmlns:v="urn:schemas-microsoft-com:vml" Requires="v">
                <p:oleObj name="Equation" r:id="rId4" imgW="190500" imgH="279400" progId="Equation.DSMT4">
                  <p:embed/>
                </p:oleObj>
              </mc:Choice>
              <mc:Fallback>
                <p:oleObj name="Equation" r:id="rId4" imgW="190500" imgH="279400" progId="Equation.DSMT4">
                  <p:embed/>
                  <p:pic>
                    <p:nvPicPr>
                      <p:cNvPr id="0" name="Picture 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24100" y="4168805"/>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2493433" y="4168805"/>
          <a:ext cx="215900" cy="279400"/>
        </p:xfrm>
        <a:graphic>
          <a:graphicData uri="http://schemas.openxmlformats.org/presentationml/2006/ole">
            <mc:AlternateContent xmlns:mc="http://schemas.openxmlformats.org/markup-compatibility/2006">
              <mc:Choice xmlns:v="urn:schemas-microsoft-com:vml" Requires="v">
                <p:oleObj name="Equation" r:id="rId6" imgW="215806" imgH="279279" progId="Equation.DSMT4">
                  <p:embed/>
                </p:oleObj>
              </mc:Choice>
              <mc:Fallback>
                <p:oleObj name="Equation" r:id="rId6" imgW="215806" imgH="279279" progId="Equation.DSMT4">
                  <p:embed/>
                  <p:pic>
                    <p:nvPicPr>
                      <p:cNvPr id="0" name="Picture 2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93433" y="4168805"/>
                        <a:ext cx="2159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4" name="Object 6"/>
          <p:cNvGraphicFramePr>
            <a:graphicFrameLocks noChangeAspect="1"/>
          </p:cNvGraphicFramePr>
          <p:nvPr/>
        </p:nvGraphicFramePr>
        <p:xfrm>
          <a:off x="2688166" y="4168805"/>
          <a:ext cx="203200" cy="292100"/>
        </p:xfrm>
        <a:graphic>
          <a:graphicData uri="http://schemas.openxmlformats.org/presentationml/2006/ole">
            <mc:AlternateContent xmlns:mc="http://schemas.openxmlformats.org/markup-compatibility/2006">
              <mc:Choice xmlns:v="urn:schemas-microsoft-com:vml" Requires="v">
                <p:oleObj name="Equation" r:id="rId8" imgW="203112" imgH="291973" progId="Equation.DSMT4">
                  <p:embed/>
                </p:oleObj>
              </mc:Choice>
              <mc:Fallback>
                <p:oleObj name="Equation" r:id="rId8" imgW="203112" imgH="291973" progId="Equation.DSMT4">
                  <p:embed/>
                  <p:pic>
                    <p:nvPicPr>
                      <p:cNvPr id="0" name="Picture 2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88166" y="4168805"/>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5" name="Object 7"/>
          <p:cNvGraphicFramePr>
            <a:graphicFrameLocks noChangeAspect="1"/>
          </p:cNvGraphicFramePr>
          <p:nvPr/>
        </p:nvGraphicFramePr>
        <p:xfrm>
          <a:off x="2870200" y="4168805"/>
          <a:ext cx="215900" cy="292100"/>
        </p:xfrm>
        <a:graphic>
          <a:graphicData uri="http://schemas.openxmlformats.org/presentationml/2006/ole">
            <mc:AlternateContent xmlns:mc="http://schemas.openxmlformats.org/markup-compatibility/2006">
              <mc:Choice xmlns:v="urn:schemas-microsoft-com:vml" Requires="v">
                <p:oleObj name="Equation" r:id="rId10" imgW="215713" imgH="291847" progId="Equation.DSMT4">
                  <p:embed/>
                </p:oleObj>
              </mc:Choice>
              <mc:Fallback>
                <p:oleObj name="Equation" r:id="rId10" imgW="215713" imgH="291847" progId="Equation.DSMT4">
                  <p:embed/>
                  <p:pic>
                    <p:nvPicPr>
                      <p:cNvPr id="0" name="Picture 2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70200" y="4168805"/>
                        <a:ext cx="215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TextBox 14"/>
          <p:cNvSpPr txBox="1"/>
          <p:nvPr/>
        </p:nvSpPr>
        <p:spPr>
          <a:xfrm>
            <a:off x="3657600" y="4114904"/>
            <a:ext cx="3886200" cy="707886"/>
          </a:xfrm>
          <a:prstGeom prst="rect">
            <a:avLst/>
          </a:prstGeom>
          <a:noFill/>
        </p:spPr>
        <p:txBody>
          <a:bodyPr wrap="square" rtlCol="0">
            <a:spAutoFit/>
          </a:bodyPr>
          <a:lstStyle/>
          <a:p>
            <a:r>
              <a:rPr lang="en-US" sz="2000" dirty="0">
                <a:solidFill>
                  <a:srgbClr val="008080"/>
                </a:solidFill>
              </a:rPr>
              <a:t>Actual sum</a:t>
            </a:r>
          </a:p>
          <a:p>
            <a:r>
              <a:rPr lang="en-US" sz="2000" dirty="0">
                <a:solidFill>
                  <a:srgbClr val="008080"/>
                </a:solidFill>
              </a:rPr>
              <a:t>This sum is very close to 1470.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5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tx1"/>
                </a:solidFill>
              </a:rPr>
              <a:t>Completion Example 5: Estimating a </a:t>
            </a:r>
            <a:br>
              <a:rPr lang="en-US" dirty="0">
                <a:solidFill>
                  <a:schemeClr val="tx1"/>
                </a:solidFill>
              </a:rPr>
            </a:br>
            <a:r>
              <a:rPr lang="en-US" dirty="0">
                <a:solidFill>
                  <a:schemeClr val="tx1"/>
                </a:solidFill>
              </a:rPr>
              <a:t>Sum of Whole Numbers</a:t>
            </a:r>
            <a:endParaRPr lang="en-US" sz="3200" dirty="0">
              <a:solidFill>
                <a:schemeClr val="tx1"/>
              </a:solidFill>
            </a:endParaRPr>
          </a:p>
        </p:txBody>
      </p:sp>
      <p:sp>
        <p:nvSpPr>
          <p:cNvPr id="5" name="Rectangle 3"/>
          <p:cNvSpPr txBox="1">
            <a:spLocks/>
          </p:cNvSpPr>
          <p:nvPr/>
        </p:nvSpPr>
        <p:spPr>
          <a:xfrm>
            <a:off x="457200" y="1280160"/>
            <a:ext cx="8229600" cy="523220"/>
          </a:xfrm>
          <a:prstGeom prst="rect">
            <a:avLst/>
          </a:prstGeom>
          <a:noFill/>
        </p:spPr>
        <p:txBody>
          <a:bodyPr>
            <a:spAutoFit/>
          </a:bodyPr>
          <a:lstStyle/>
          <a:p>
            <a:r>
              <a:rPr lang="en-US" sz="2800" dirty="0"/>
              <a:t>Estimate the sum; then find the sum.</a:t>
            </a:r>
          </a:p>
        </p:txBody>
      </p:sp>
      <p:graphicFrame>
        <p:nvGraphicFramePr>
          <p:cNvPr id="51203" name="Object 4"/>
          <p:cNvGraphicFramePr>
            <a:graphicFrameLocks noChangeAspect="1"/>
          </p:cNvGraphicFramePr>
          <p:nvPr/>
        </p:nvGraphicFramePr>
        <p:xfrm>
          <a:off x="3124200" y="2057400"/>
          <a:ext cx="850900" cy="1511300"/>
        </p:xfrm>
        <a:graphic>
          <a:graphicData uri="http://schemas.openxmlformats.org/presentationml/2006/ole">
            <mc:AlternateContent xmlns:mc="http://schemas.openxmlformats.org/markup-compatibility/2006">
              <mc:Choice xmlns:v="urn:schemas-microsoft-com:vml" Requires="v">
                <p:oleObj name="Equation" r:id="rId2" imgW="850900" imgH="1511300" progId="Equation.DSMT4">
                  <p:embed/>
                </p:oleObj>
              </mc:Choice>
              <mc:Fallback>
                <p:oleObj name="Equation" r:id="rId2" imgW="850900" imgH="151130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2057400"/>
                        <a:ext cx="850900" cy="151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8" name="Rectangle 6"/>
          <p:cNvSpPr>
            <a:spLocks noChangeArrowheads="1"/>
          </p:cNvSpPr>
          <p:nvPr/>
        </p:nvSpPr>
        <p:spPr bwMode="auto">
          <a:xfrm>
            <a:off x="4013200" y="4762500"/>
            <a:ext cx="915635" cy="523220"/>
          </a:xfrm>
          <a:prstGeom prst="rect">
            <a:avLst/>
          </a:prstGeom>
          <a:noFill/>
          <a:ln w="9525">
            <a:noFill/>
            <a:miter lim="800000"/>
            <a:headEnd/>
            <a:tailEnd/>
          </a:ln>
        </p:spPr>
        <p:txBody>
          <a:bodyPr wrap="none">
            <a:spAutoFit/>
          </a:bodyPr>
          <a:lstStyle/>
          <a:p>
            <a:pPr algn="r"/>
            <a:r>
              <a:rPr lang="en-US" sz="2800" dirty="0">
                <a:solidFill>
                  <a:srgbClr val="FF0008"/>
                </a:solidFill>
              </a:rPr>
              <a:t>5900</a:t>
            </a:r>
          </a:p>
        </p:txBody>
      </p:sp>
      <p:graphicFrame>
        <p:nvGraphicFramePr>
          <p:cNvPr id="72706" name="Object 4"/>
          <p:cNvGraphicFramePr>
            <a:graphicFrameLocks noChangeAspect="1"/>
          </p:cNvGraphicFramePr>
          <p:nvPr/>
        </p:nvGraphicFramePr>
        <p:xfrm>
          <a:off x="4025900" y="3390900"/>
          <a:ext cx="850900" cy="1435100"/>
        </p:xfrm>
        <a:graphic>
          <a:graphicData uri="http://schemas.openxmlformats.org/presentationml/2006/ole">
            <mc:AlternateContent xmlns:mc="http://schemas.openxmlformats.org/markup-compatibility/2006">
              <mc:Choice xmlns:v="urn:schemas-microsoft-com:vml" Requires="v">
                <p:oleObj name="Equation" r:id="rId2" imgW="850900" imgH="1435100" progId="Equation.DSMT4">
                  <p:embed/>
                </p:oleObj>
              </mc:Choice>
              <mc:Fallback>
                <p:oleObj name="Equation" r:id="rId2" imgW="850900" imgH="14351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25900" y="3390900"/>
                        <a:ext cx="8509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3554" name="Rectangle 2"/>
          <p:cNvSpPr>
            <a:spLocks noGrp="1"/>
          </p:cNvSpPr>
          <p:nvPr>
            <p:ph type="title"/>
          </p:nvPr>
        </p:nvSpPr>
        <p:spPr>
          <a:prstGeom prst="rect">
            <a:avLst/>
          </a:prstGeom>
        </p:spPr>
        <p:txBody>
          <a:bodyPr/>
          <a:lstStyle/>
          <a:p>
            <a:pPr eaLnBrk="1" hangingPunct="1"/>
            <a:r>
              <a:rPr lang="en-US" sz="3200">
                <a:solidFill>
                  <a:schemeClr val="tx1"/>
                </a:solidFill>
              </a:rPr>
              <a:t>Completion Example 5: Estimating a Sum of Whole Numbers (cont.)</a:t>
            </a:r>
          </a:p>
        </p:txBody>
      </p:sp>
      <p:sp>
        <p:nvSpPr>
          <p:cNvPr id="23555" name="Rectangle 3"/>
          <p:cNvSpPr>
            <a:spLocks noGrp="1"/>
          </p:cNvSpPr>
          <p:nvPr>
            <p:ph idx="1"/>
          </p:nvPr>
        </p:nvSpPr>
        <p:spPr>
          <a:xfrm>
            <a:off x="457200" y="1280160"/>
            <a:ext cx="8229600" cy="1988237"/>
          </a:xfrm>
          <a:prstGeom prst="rect">
            <a:avLst/>
          </a:prstGeom>
          <a:noFill/>
        </p:spPr>
        <p:txBody>
          <a:bodyPr>
            <a:spAutoFit/>
          </a:bodyPr>
          <a:lstStyle/>
          <a:p>
            <a:pPr marL="0" indent="0" eaLnBrk="1" hangingPunct="1">
              <a:buFont typeface="Courier New" pitchFamily="49" charset="0"/>
              <a:buNone/>
              <a:tabLst>
                <a:tab pos="457200" algn="l"/>
              </a:tabLst>
            </a:pPr>
            <a:r>
              <a:rPr lang="en-US" b="1" i="0" dirty="0">
                <a:solidFill>
                  <a:schemeClr val="tx1"/>
                </a:solidFill>
              </a:rPr>
              <a:t>Solution</a:t>
            </a:r>
          </a:p>
          <a:p>
            <a:pPr marL="0" indent="0" eaLnBrk="1" hangingPunct="1">
              <a:buFont typeface="Courier New" pitchFamily="49" charset="0"/>
              <a:buNone/>
              <a:tabLst>
                <a:tab pos="457200" algn="l"/>
              </a:tabLst>
            </a:pPr>
            <a:r>
              <a:rPr lang="en-US" i="0" dirty="0">
                <a:solidFill>
                  <a:schemeClr val="tx1"/>
                </a:solidFill>
              </a:rPr>
              <a:t>First, estimate the sum by rounding each number to </a:t>
            </a:r>
          </a:p>
          <a:p>
            <a:pPr marL="0" indent="0" eaLnBrk="1" hangingPunct="1">
              <a:buFont typeface="Courier New" pitchFamily="49" charset="0"/>
              <a:buNone/>
              <a:tabLst>
                <a:tab pos="457200" algn="l"/>
              </a:tabLst>
            </a:pPr>
            <a:r>
              <a:rPr lang="en-US" i="0" dirty="0">
                <a:solidFill>
                  <a:schemeClr val="tx1"/>
                </a:solidFill>
              </a:rPr>
              <a:t>the place of the leftmost digit and adding these rounded numbers.</a:t>
            </a:r>
          </a:p>
        </p:txBody>
      </p:sp>
      <p:sp>
        <p:nvSpPr>
          <p:cNvPr id="223237" name="Rectangle 5"/>
          <p:cNvSpPr>
            <a:spLocks noChangeArrowheads="1"/>
          </p:cNvSpPr>
          <p:nvPr/>
        </p:nvSpPr>
        <p:spPr bwMode="auto">
          <a:xfrm>
            <a:off x="4198932" y="4235244"/>
            <a:ext cx="732893" cy="523220"/>
          </a:xfrm>
          <a:prstGeom prst="rect">
            <a:avLst/>
          </a:prstGeom>
          <a:noFill/>
          <a:ln w="9525">
            <a:noFill/>
            <a:miter lim="800000"/>
            <a:headEnd/>
            <a:tailEnd/>
          </a:ln>
        </p:spPr>
        <p:txBody>
          <a:bodyPr wrap="none">
            <a:spAutoFit/>
          </a:bodyPr>
          <a:lstStyle/>
          <a:p>
            <a:pPr algn="r"/>
            <a:r>
              <a:rPr lang="en-US" sz="2800" dirty="0">
                <a:solidFill>
                  <a:srgbClr val="FF0008"/>
                </a:solidFill>
              </a:rPr>
              <a:t>700</a:t>
            </a:r>
          </a:p>
        </p:txBody>
      </p:sp>
      <p:graphicFrame>
        <p:nvGraphicFramePr>
          <p:cNvPr id="72705" name="Object 4"/>
          <p:cNvGraphicFramePr>
            <a:graphicFrameLocks noChangeAspect="1"/>
          </p:cNvGraphicFramePr>
          <p:nvPr/>
        </p:nvGraphicFramePr>
        <p:xfrm>
          <a:off x="1905000" y="3352800"/>
          <a:ext cx="850900" cy="1511300"/>
        </p:xfrm>
        <a:graphic>
          <a:graphicData uri="http://schemas.openxmlformats.org/presentationml/2006/ole">
            <mc:AlternateContent xmlns:mc="http://schemas.openxmlformats.org/markup-compatibility/2006">
              <mc:Choice xmlns:v="urn:schemas-microsoft-com:vml" Requires="v">
                <p:oleObj name="Equation" r:id="rId4" imgW="850900" imgH="1511300" progId="Equation.DSMT4">
                  <p:embed/>
                </p:oleObj>
              </mc:Choice>
              <mc:Fallback>
                <p:oleObj name="Equation" r:id="rId4" imgW="850900" imgH="15113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3352800"/>
                        <a:ext cx="850900" cy="151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5095572" y="4800600"/>
            <a:ext cx="1725152" cy="400110"/>
          </a:xfrm>
          <a:prstGeom prst="rect">
            <a:avLst/>
          </a:prstGeom>
        </p:spPr>
        <p:txBody>
          <a:bodyPr wrap="none">
            <a:spAutoFit/>
          </a:bodyPr>
          <a:lstStyle/>
          <a:p>
            <a:r>
              <a:rPr lang="en-US" sz="2000" dirty="0">
                <a:solidFill>
                  <a:srgbClr val="008080"/>
                </a:solidFill>
              </a:rPr>
              <a:t>Estimated sum</a:t>
            </a:r>
          </a:p>
        </p:txBody>
      </p:sp>
      <p:cxnSp>
        <p:nvCxnSpPr>
          <p:cNvPr id="11" name="Straight Arrow Connector 10"/>
          <p:cNvCxnSpPr/>
          <p:nvPr/>
        </p:nvCxnSpPr>
        <p:spPr>
          <a:xfrm rot="10800000">
            <a:off x="3124200" y="350144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10800000">
            <a:off x="3124200" y="405066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10800000">
            <a:off x="3124200" y="458406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32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32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238" grpId="0"/>
      <p:bldP spid="22323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pPr eaLnBrk="1" hangingPunct="1"/>
            <a:r>
              <a:rPr lang="en-US" sz="3200">
                <a:solidFill>
                  <a:schemeClr val="tx1"/>
                </a:solidFill>
              </a:rPr>
              <a:t>Completion Example 5: Estimating a Sum of Whole Numbers (cont.)</a:t>
            </a:r>
          </a:p>
        </p:txBody>
      </p:sp>
      <p:graphicFrame>
        <p:nvGraphicFramePr>
          <p:cNvPr id="24580" name="Object 4"/>
          <p:cNvGraphicFramePr>
            <a:graphicFrameLocks noGrp="1" noChangeAspect="1"/>
          </p:cNvGraphicFramePr>
          <p:nvPr>
            <p:ph idx="1"/>
          </p:nvPr>
        </p:nvGraphicFramePr>
        <p:xfrm>
          <a:off x="3352800" y="2514600"/>
          <a:ext cx="820737" cy="2108200"/>
        </p:xfrm>
        <a:graphic>
          <a:graphicData uri="http://schemas.openxmlformats.org/presentationml/2006/ole">
            <mc:AlternateContent xmlns:mc="http://schemas.openxmlformats.org/markup-compatibility/2006">
              <mc:Choice xmlns:v="urn:schemas-microsoft-com:vml" Requires="v">
                <p:oleObj name="Equation" r:id="rId2" imgW="825500" imgH="2120900" progId="Equation.DSMT4">
                  <p:embed/>
                </p:oleObj>
              </mc:Choice>
              <mc:Fallback>
                <p:oleObj name="Equation" r:id="rId2" imgW="825500" imgH="2120900" progId="Equation.DSMT4">
                  <p:embed/>
                  <p:pic>
                    <p:nvPicPr>
                      <p:cNvPr id="0" name="Picture 6"/>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2514600"/>
                        <a:ext cx="820737" cy="210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24261" name="Rectangle 5"/>
          <p:cNvSpPr>
            <a:spLocks noChangeArrowheads="1"/>
          </p:cNvSpPr>
          <p:nvPr/>
        </p:nvSpPr>
        <p:spPr bwMode="auto">
          <a:xfrm>
            <a:off x="3352800" y="4073856"/>
            <a:ext cx="908050" cy="519113"/>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6372</a:t>
            </a:r>
          </a:p>
        </p:txBody>
      </p:sp>
      <p:sp>
        <p:nvSpPr>
          <p:cNvPr id="6" name="Rectangle 3"/>
          <p:cNvSpPr txBox="1">
            <a:spLocks/>
          </p:cNvSpPr>
          <p:nvPr/>
        </p:nvSpPr>
        <p:spPr>
          <a:xfrm>
            <a:off x="457200" y="1280160"/>
            <a:ext cx="8229600" cy="954107"/>
          </a:xfrm>
          <a:prstGeom prst="rect">
            <a:avLst/>
          </a:prstGeom>
          <a:noFill/>
        </p:spPr>
        <p:txBody>
          <a:bodyPr>
            <a:spAutoFit/>
          </a:bodyPr>
          <a:lstStyle/>
          <a:p>
            <a:pPr marL="457200" indent="-457200"/>
            <a:r>
              <a:rPr lang="en-US" sz="2800" dirty="0"/>
              <a:t>Now find the sum, and compare your answer with the </a:t>
            </a:r>
          </a:p>
          <a:p>
            <a:pPr marL="457200" indent="-457200"/>
            <a:r>
              <a:rPr lang="en-US" sz="2800" dirty="0"/>
              <a:t>estimated sum.  They should be “close.”</a:t>
            </a:r>
          </a:p>
        </p:txBody>
      </p:sp>
      <p:sp>
        <p:nvSpPr>
          <p:cNvPr id="7" name="Rectangle 6"/>
          <p:cNvSpPr/>
          <p:nvPr/>
        </p:nvSpPr>
        <p:spPr>
          <a:xfrm>
            <a:off x="4575104" y="4150056"/>
            <a:ext cx="1345240" cy="400110"/>
          </a:xfrm>
          <a:prstGeom prst="rect">
            <a:avLst/>
          </a:prstGeom>
        </p:spPr>
        <p:txBody>
          <a:bodyPr wrap="none">
            <a:spAutoFit/>
          </a:bodyPr>
          <a:lstStyle/>
          <a:p>
            <a:r>
              <a:rPr lang="en-US" sz="2000" dirty="0">
                <a:solidFill>
                  <a:srgbClr val="008080"/>
                </a:solidFill>
              </a:rPr>
              <a:t>Actual sum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42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26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pPr eaLnBrk="1" hangingPunct="1"/>
            <a:r>
              <a:rPr lang="en-US" sz="3200" dirty="0">
                <a:solidFill>
                  <a:schemeClr val="tx1"/>
                </a:solidFill>
              </a:rPr>
              <a:t>Definition: Rounding </a:t>
            </a:r>
            <a:r>
              <a:rPr lang="en-US" sz="3200" dirty="0">
                <a:solidFill>
                  <a:schemeClr val="accent1"/>
                </a:solidFill>
              </a:rPr>
              <a:t>Numbers</a:t>
            </a:r>
          </a:p>
        </p:txBody>
      </p:sp>
      <p:sp>
        <p:nvSpPr>
          <p:cNvPr id="6147" name="TextBox 3"/>
          <p:cNvSpPr>
            <a:spLocks noGrp="1" noChangeArrowheads="1"/>
          </p:cNvSpPr>
          <p:nvPr>
            <p:ph idx="1"/>
          </p:nvPr>
        </p:nvSpPr>
        <p:spPr>
          <a:xfrm>
            <a:off x="457200" y="1280160"/>
            <a:ext cx="8229600" cy="1384995"/>
          </a:xfrm>
          <a:prstGeom prst="rect">
            <a:avLst/>
          </a:prstGeom>
          <a:solidFill>
            <a:srgbClr val="FFFFCC"/>
          </a:solidFill>
          <a:ln w="28575">
            <a:solidFill>
              <a:srgbClr val="000000"/>
            </a:solidFill>
          </a:ln>
        </p:spPr>
        <p:txBody>
          <a:bodyPr>
            <a:spAutoFit/>
          </a:bodyPr>
          <a:lstStyle/>
          <a:p>
            <a:pPr marL="0" indent="0" eaLnBrk="1" hangingPunct="1">
              <a:buFont typeface="Courier New" pitchFamily="49" charset="0"/>
              <a:buNone/>
            </a:pPr>
            <a:r>
              <a:rPr lang="en-US" i="0" dirty="0">
                <a:solidFill>
                  <a:srgbClr val="000000"/>
                </a:solidFill>
              </a:rPr>
              <a:t>To </a:t>
            </a:r>
            <a:r>
              <a:rPr lang="en-US" b="1" i="0" dirty="0">
                <a:solidFill>
                  <a:srgbClr val="C00000"/>
                </a:solidFill>
              </a:rPr>
              <a:t>round</a:t>
            </a:r>
            <a:r>
              <a:rPr lang="en-US" i="0" dirty="0">
                <a:solidFill>
                  <a:srgbClr val="000000"/>
                </a:solidFill>
              </a:rPr>
              <a:t> a given number means to find another number close to the given number.  The desired place of accuracy must be stated.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908489"/>
          </a:xfrm>
          <a:prstGeom prst="rect">
            <a:avLst/>
          </a:prstGeom>
          <a:noFill/>
        </p:spPr>
        <p:txBody>
          <a:bodyPr>
            <a:spAutoFit/>
          </a:bodyPr>
          <a:lstStyle/>
          <a:p>
            <a:pPr>
              <a:tabLst>
                <a:tab pos="457200" algn="l"/>
              </a:tabLst>
            </a:pPr>
            <a:r>
              <a:rPr lang="en-US" sz="2800" dirty="0"/>
              <a:t>Estimate the difference; then find the actual difference.</a:t>
            </a:r>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r>
              <a:rPr lang="en-US" sz="2800" b="1" dirty="0"/>
              <a:t>Solution</a:t>
            </a:r>
          </a:p>
          <a:p>
            <a:pPr>
              <a:tabLst>
                <a:tab pos="457200" algn="l"/>
              </a:tabLst>
            </a:pPr>
            <a:r>
              <a:rPr lang="en-US" sz="2800" dirty="0"/>
              <a:t>Round each number to the place of the leftmost digit and subtract using these rounded numbers.</a:t>
            </a:r>
          </a:p>
        </p:txBody>
      </p:sp>
      <p:sp>
        <p:nvSpPr>
          <p:cNvPr id="25602" name="Rectangle 2"/>
          <p:cNvSpPr>
            <a:spLocks noGrp="1"/>
          </p:cNvSpPr>
          <p:nvPr>
            <p:ph type="title"/>
          </p:nvPr>
        </p:nvSpPr>
        <p:spPr>
          <a:prstGeom prst="rect">
            <a:avLst/>
          </a:prstGeom>
          <a:noFill/>
        </p:spPr>
        <p:txBody>
          <a:bodyPr/>
          <a:lstStyle/>
          <a:p>
            <a:pPr eaLnBrk="1" hangingPunct="1"/>
            <a:r>
              <a:rPr lang="en-US" sz="3200">
                <a:solidFill>
                  <a:schemeClr val="tx1"/>
                </a:solidFill>
              </a:rPr>
              <a:t>Example 6: Estimating a Difference of </a:t>
            </a:r>
            <a:br>
              <a:rPr lang="en-US" sz="3200">
                <a:solidFill>
                  <a:schemeClr val="tx1"/>
                </a:solidFill>
              </a:rPr>
            </a:br>
            <a:r>
              <a:rPr lang="en-US" sz="3200">
                <a:solidFill>
                  <a:schemeClr val="tx1"/>
                </a:solidFill>
              </a:rPr>
              <a:t>Whole Numbers</a:t>
            </a:r>
          </a:p>
        </p:txBody>
      </p:sp>
      <p:graphicFrame>
        <p:nvGraphicFramePr>
          <p:cNvPr id="25604" name="Object 4"/>
          <p:cNvGraphicFramePr>
            <a:graphicFrameLocks noGrp="1" noChangeAspect="1"/>
          </p:cNvGraphicFramePr>
          <p:nvPr>
            <p:ph idx="1"/>
          </p:nvPr>
        </p:nvGraphicFramePr>
        <p:xfrm>
          <a:off x="4178300" y="1981200"/>
          <a:ext cx="787400" cy="862013"/>
        </p:xfrm>
        <a:graphic>
          <a:graphicData uri="http://schemas.openxmlformats.org/presentationml/2006/ole">
            <mc:AlternateContent xmlns:mc="http://schemas.openxmlformats.org/markup-compatibility/2006">
              <mc:Choice xmlns:v="urn:schemas-microsoft-com:vml" Requires="v">
                <p:oleObj name="Equation" r:id="rId2" imgW="800100" imgH="876300" progId="Equation.DSMT4">
                  <p:embed/>
                </p:oleObj>
              </mc:Choice>
              <mc:Fallback>
                <p:oleObj name="Equation" r:id="rId2" imgW="800100" imgH="876300" progId="Equation.DSMT4">
                  <p:embed/>
                  <p:pic>
                    <p:nvPicPr>
                      <p:cNvPr id="0" name="Picture 20"/>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78300" y="1981200"/>
                        <a:ext cx="787400" cy="862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3" name="Object 4"/>
          <p:cNvGraphicFramePr>
            <a:graphicFrameLocks noChangeAspect="1"/>
          </p:cNvGraphicFramePr>
          <p:nvPr/>
        </p:nvGraphicFramePr>
        <p:xfrm>
          <a:off x="1600200" y="4419600"/>
          <a:ext cx="787400" cy="862013"/>
        </p:xfrm>
        <a:graphic>
          <a:graphicData uri="http://schemas.openxmlformats.org/presentationml/2006/ole">
            <mc:AlternateContent xmlns:mc="http://schemas.openxmlformats.org/markup-compatibility/2006">
              <mc:Choice xmlns:v="urn:schemas-microsoft-com:vml" Requires="v">
                <p:oleObj name="Equation" r:id="rId4" imgW="800100" imgH="876300" progId="Equation.DSMT4">
                  <p:embed/>
                </p:oleObj>
              </mc:Choice>
              <mc:Fallback>
                <p:oleObj name="Equation" r:id="rId4" imgW="800100" imgH="876300" progId="Equation.DSMT4">
                  <p:embed/>
                  <p:pic>
                    <p:nvPicPr>
                      <p:cNvPr id="0"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4419600"/>
                        <a:ext cx="787400" cy="862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Arrow Connector 8"/>
          <p:cNvCxnSpPr/>
          <p:nvPr/>
        </p:nvCxnSpPr>
        <p:spPr>
          <a:xfrm rot="10800000">
            <a:off x="2659040" y="454094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659040" y="500827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 name="Rectangle 5"/>
          <p:cNvSpPr>
            <a:spLocks noChangeArrowheads="1"/>
          </p:cNvSpPr>
          <p:nvPr/>
        </p:nvSpPr>
        <p:spPr bwMode="auto">
          <a:xfrm>
            <a:off x="3663950" y="5272087"/>
            <a:ext cx="915635"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2000</a:t>
            </a:r>
          </a:p>
        </p:txBody>
      </p:sp>
      <p:sp>
        <p:nvSpPr>
          <p:cNvPr id="12" name="Rectangle 11"/>
          <p:cNvSpPr/>
          <p:nvPr/>
        </p:nvSpPr>
        <p:spPr>
          <a:xfrm>
            <a:off x="4876800" y="4341542"/>
            <a:ext cx="2743200" cy="400110"/>
          </a:xfrm>
          <a:prstGeom prst="rect">
            <a:avLst/>
          </a:prstGeom>
        </p:spPr>
        <p:txBody>
          <a:bodyPr wrap="square">
            <a:spAutoFit/>
          </a:bodyPr>
          <a:lstStyle/>
          <a:p>
            <a:r>
              <a:rPr lang="en-US" sz="2000" dirty="0">
                <a:solidFill>
                  <a:srgbClr val="008080"/>
                </a:solidFill>
              </a:rPr>
              <a:t>Rounded value of 2783</a:t>
            </a:r>
          </a:p>
        </p:txBody>
      </p:sp>
      <p:sp>
        <p:nvSpPr>
          <p:cNvPr id="13" name="Rectangle 12"/>
          <p:cNvSpPr/>
          <p:nvPr/>
        </p:nvSpPr>
        <p:spPr>
          <a:xfrm>
            <a:off x="4876800" y="4876800"/>
            <a:ext cx="2543260" cy="400110"/>
          </a:xfrm>
          <a:prstGeom prst="rect">
            <a:avLst/>
          </a:prstGeom>
        </p:spPr>
        <p:txBody>
          <a:bodyPr wrap="none">
            <a:spAutoFit/>
          </a:bodyPr>
          <a:lstStyle/>
          <a:p>
            <a:r>
              <a:rPr lang="en-US" sz="2000" dirty="0">
                <a:solidFill>
                  <a:srgbClr val="008080"/>
                </a:solidFill>
              </a:rPr>
              <a:t>Rounded value of 975</a:t>
            </a:r>
          </a:p>
        </p:txBody>
      </p:sp>
      <p:sp>
        <p:nvSpPr>
          <p:cNvPr id="14" name="Rectangle 13"/>
          <p:cNvSpPr/>
          <p:nvPr/>
        </p:nvSpPr>
        <p:spPr>
          <a:xfrm>
            <a:off x="4876800" y="5352686"/>
            <a:ext cx="2341218" cy="400110"/>
          </a:xfrm>
          <a:prstGeom prst="rect">
            <a:avLst/>
          </a:prstGeom>
        </p:spPr>
        <p:txBody>
          <a:bodyPr wrap="none">
            <a:spAutoFit/>
          </a:bodyPr>
          <a:lstStyle/>
          <a:p>
            <a:r>
              <a:rPr lang="en-US" sz="2000" dirty="0">
                <a:solidFill>
                  <a:srgbClr val="008080"/>
                </a:solidFill>
              </a:rPr>
              <a:t>Estimated difference</a:t>
            </a:r>
          </a:p>
        </p:txBody>
      </p:sp>
      <p:graphicFrame>
        <p:nvGraphicFramePr>
          <p:cNvPr id="5126" name="Object 6"/>
          <p:cNvGraphicFramePr>
            <a:graphicFrameLocks noChangeAspect="1"/>
          </p:cNvGraphicFramePr>
          <p:nvPr/>
        </p:nvGraphicFramePr>
        <p:xfrm>
          <a:off x="3759200" y="4445000"/>
          <a:ext cx="736600" cy="292100"/>
        </p:xfrm>
        <a:graphic>
          <a:graphicData uri="http://schemas.openxmlformats.org/presentationml/2006/ole">
            <mc:AlternateContent xmlns:mc="http://schemas.openxmlformats.org/markup-compatibility/2006">
              <mc:Choice xmlns:v="urn:schemas-microsoft-com:vml" Requires="v">
                <p:oleObj name="Equation" r:id="rId5" imgW="736600" imgH="292100" progId="Equation.DSMT4">
                  <p:embed/>
                </p:oleObj>
              </mc:Choice>
              <mc:Fallback>
                <p:oleObj name="Equation" r:id="rId5" imgW="736600" imgH="292100" progId="Equation.DSMT4">
                  <p:embed/>
                  <p:pic>
                    <p:nvPicPr>
                      <p:cNvPr id="0"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59200" y="444500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3517900" y="4826000"/>
          <a:ext cx="977900" cy="495300"/>
        </p:xfrm>
        <a:graphic>
          <a:graphicData uri="http://schemas.openxmlformats.org/presentationml/2006/ole">
            <mc:AlternateContent xmlns:mc="http://schemas.openxmlformats.org/markup-compatibility/2006">
              <mc:Choice xmlns:v="urn:schemas-microsoft-com:vml" Requires="v">
                <p:oleObj name="Equation" r:id="rId7" imgW="977476" imgH="495085" progId="Equation.DSMT4">
                  <p:embed/>
                </p:oleObj>
              </mc:Choice>
              <mc:Fallback>
                <p:oleObj name="Equation" r:id="rId7" imgW="977476" imgH="495085" progId="Equation.DSMT4">
                  <p:embed/>
                  <p:pic>
                    <p:nvPicPr>
                      <p:cNvPr id="0" name="Picture 2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17900" y="4826000"/>
                        <a:ext cx="977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2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2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1"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1"/>
      <p:bldP spid="12" grpId="0"/>
      <p:bldP spid="13" grpId="0"/>
      <p:bldP spid="1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pPr eaLnBrk="1" hangingPunct="1"/>
            <a:r>
              <a:rPr lang="en-US" sz="3200">
                <a:solidFill>
                  <a:schemeClr val="tx1"/>
                </a:solidFill>
              </a:rPr>
              <a:t>Example 6: Estimating a Difference of </a:t>
            </a:r>
            <a:br>
              <a:rPr lang="en-US" sz="3200">
                <a:solidFill>
                  <a:schemeClr val="tx1"/>
                </a:solidFill>
              </a:rPr>
            </a:br>
            <a:r>
              <a:rPr lang="en-US" sz="3200">
                <a:solidFill>
                  <a:schemeClr val="tx1"/>
                </a:solidFill>
              </a:rPr>
              <a:t>Whole Numbers (cont.)</a:t>
            </a:r>
          </a:p>
        </p:txBody>
      </p:sp>
      <p:sp>
        <p:nvSpPr>
          <p:cNvPr id="5" name="Rectangle 3"/>
          <p:cNvSpPr txBox="1">
            <a:spLocks/>
          </p:cNvSpPr>
          <p:nvPr/>
        </p:nvSpPr>
        <p:spPr>
          <a:xfrm>
            <a:off x="457200" y="1280160"/>
            <a:ext cx="8229600" cy="954107"/>
          </a:xfrm>
          <a:prstGeom prst="rect">
            <a:avLst/>
          </a:prstGeom>
          <a:noFill/>
        </p:spPr>
        <p:txBody>
          <a:bodyPr>
            <a:spAutoFit/>
          </a:bodyPr>
          <a:lstStyle/>
          <a:p>
            <a:pPr marL="457200" indent="-457200"/>
            <a:r>
              <a:rPr lang="en-US" sz="2800" dirty="0"/>
              <a:t>Now we find the difference, keeping in mind that the</a:t>
            </a:r>
          </a:p>
          <a:p>
            <a:pPr marL="457200" indent="-457200"/>
            <a:r>
              <a:rPr lang="en-US" sz="2800" dirty="0"/>
              <a:t>difference should be close to </a:t>
            </a:r>
            <a:r>
              <a:rPr lang="en-US" sz="2800" dirty="0">
                <a:solidFill>
                  <a:srgbClr val="000099"/>
                </a:solidFill>
              </a:rPr>
              <a:t>2000</a:t>
            </a:r>
            <a:r>
              <a:rPr lang="en-US" sz="2800" dirty="0"/>
              <a:t>.</a:t>
            </a:r>
          </a:p>
        </p:txBody>
      </p:sp>
      <p:sp>
        <p:nvSpPr>
          <p:cNvPr id="6" name="Rectangle 5"/>
          <p:cNvSpPr/>
          <p:nvPr/>
        </p:nvSpPr>
        <p:spPr>
          <a:xfrm>
            <a:off x="5029200" y="3962400"/>
            <a:ext cx="3918060" cy="707886"/>
          </a:xfrm>
          <a:prstGeom prst="rect">
            <a:avLst/>
          </a:prstGeom>
        </p:spPr>
        <p:txBody>
          <a:bodyPr wrap="none">
            <a:spAutoFit/>
          </a:bodyPr>
          <a:lstStyle/>
          <a:p>
            <a:r>
              <a:rPr lang="en-US" sz="2000" dirty="0">
                <a:solidFill>
                  <a:srgbClr val="008080"/>
                </a:solidFill>
              </a:rPr>
              <a:t>Actual difference</a:t>
            </a:r>
          </a:p>
          <a:p>
            <a:r>
              <a:rPr lang="en-US" sz="2000" dirty="0">
                <a:solidFill>
                  <a:srgbClr val="008080"/>
                </a:solidFill>
              </a:rPr>
              <a:t>The difference is very close to 2000.</a:t>
            </a:r>
          </a:p>
        </p:txBody>
      </p:sp>
      <p:graphicFrame>
        <p:nvGraphicFramePr>
          <p:cNvPr id="6151" name="Object 7"/>
          <p:cNvGraphicFramePr>
            <a:graphicFrameLocks noChangeAspect="1"/>
          </p:cNvGraphicFramePr>
          <p:nvPr/>
        </p:nvGraphicFramePr>
        <p:xfrm>
          <a:off x="2514600" y="2895600"/>
          <a:ext cx="2247900" cy="952500"/>
        </p:xfrm>
        <a:graphic>
          <a:graphicData uri="http://schemas.openxmlformats.org/presentationml/2006/ole">
            <mc:AlternateContent xmlns:mc="http://schemas.openxmlformats.org/markup-compatibility/2006">
              <mc:Choice xmlns:v="urn:schemas-microsoft-com:vml" Requires="v">
                <p:oleObj name="Equation" r:id="rId2" imgW="2247900" imgH="952500" progId="Equation.DSMT4">
                  <p:embed/>
                </p:oleObj>
              </mc:Choice>
              <mc:Fallback>
                <p:oleObj name="Equation" r:id="rId2" imgW="2247900" imgH="952500" progId="Equation.DSMT4">
                  <p:embed/>
                  <p:pic>
                    <p:nvPicPr>
                      <p:cNvPr id="0" name="Picture 4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2895600"/>
                        <a:ext cx="22479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4572000" y="4000500"/>
          <a:ext cx="203200" cy="292100"/>
        </p:xfrm>
        <a:graphic>
          <a:graphicData uri="http://schemas.openxmlformats.org/presentationml/2006/ole">
            <mc:AlternateContent xmlns:mc="http://schemas.openxmlformats.org/markup-compatibility/2006">
              <mc:Choice xmlns:v="urn:schemas-microsoft-com:vml" Requires="v">
                <p:oleObj name="Equation" r:id="rId4" imgW="203112" imgH="291973" progId="Equation.DSMT4">
                  <p:embed/>
                </p:oleObj>
              </mc:Choice>
              <mc:Fallback>
                <p:oleObj name="Equation" r:id="rId4" imgW="203112" imgH="291973" progId="Equation.DSMT4">
                  <p:embed/>
                  <p:pic>
                    <p:nvPicPr>
                      <p:cNvPr id="0" name="Picture 4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40005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4064000" y="4000500"/>
          <a:ext cx="215900" cy="292100"/>
        </p:xfrm>
        <a:graphic>
          <a:graphicData uri="http://schemas.openxmlformats.org/presentationml/2006/ole">
            <mc:AlternateContent xmlns:mc="http://schemas.openxmlformats.org/markup-compatibility/2006">
              <mc:Choice xmlns:v="urn:schemas-microsoft-com:vml" Requires="v">
                <p:oleObj name="Equation" r:id="rId6" imgW="215713" imgH="291847" progId="Equation.DSMT4">
                  <p:embed/>
                </p:oleObj>
              </mc:Choice>
              <mc:Fallback>
                <p:oleObj name="Equation" r:id="rId6" imgW="215713" imgH="291847" progId="Equation.DSMT4">
                  <p:embed/>
                  <p:pic>
                    <p:nvPicPr>
                      <p:cNvPr id="0" name="Picture 4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64000" y="40005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4" name="Object 10"/>
          <p:cNvGraphicFramePr>
            <a:graphicFrameLocks noChangeAspect="1"/>
          </p:cNvGraphicFramePr>
          <p:nvPr/>
        </p:nvGraphicFramePr>
        <p:xfrm>
          <a:off x="3556000" y="4000500"/>
          <a:ext cx="203200" cy="292100"/>
        </p:xfrm>
        <a:graphic>
          <a:graphicData uri="http://schemas.openxmlformats.org/presentationml/2006/ole">
            <mc:AlternateContent xmlns:mc="http://schemas.openxmlformats.org/markup-compatibility/2006">
              <mc:Choice xmlns:v="urn:schemas-microsoft-com:vml" Requires="v">
                <p:oleObj name="Equation" r:id="rId8" imgW="203112" imgH="291973" progId="Equation.DSMT4">
                  <p:embed/>
                </p:oleObj>
              </mc:Choice>
              <mc:Fallback>
                <p:oleObj name="Equation" r:id="rId8" imgW="203112" imgH="291973" progId="Equation.DSMT4">
                  <p:embed/>
                  <p:pic>
                    <p:nvPicPr>
                      <p:cNvPr id="0" name="Picture 4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56000" y="40005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5" name="Object 11"/>
          <p:cNvGraphicFramePr>
            <a:graphicFrameLocks noChangeAspect="1"/>
          </p:cNvGraphicFramePr>
          <p:nvPr/>
        </p:nvGraphicFramePr>
        <p:xfrm>
          <a:off x="3035300" y="4000500"/>
          <a:ext cx="190500" cy="279400"/>
        </p:xfrm>
        <a:graphic>
          <a:graphicData uri="http://schemas.openxmlformats.org/presentationml/2006/ole">
            <mc:AlternateContent xmlns:mc="http://schemas.openxmlformats.org/markup-compatibility/2006">
              <mc:Choice xmlns:v="urn:schemas-microsoft-com:vml" Requires="v">
                <p:oleObj name="Equation" r:id="rId10" imgW="190500" imgH="279400" progId="Equation.DSMT4">
                  <p:embed/>
                </p:oleObj>
              </mc:Choice>
              <mc:Fallback>
                <p:oleObj name="Equation" r:id="rId10" imgW="190500" imgH="279400" progId="Equation.DSMT4">
                  <p:embed/>
                  <p:pic>
                    <p:nvPicPr>
                      <p:cNvPr id="0" name="Picture 4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35300" y="40005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5400000">
            <a:off x="2984500" y="29591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000499" y="29591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6156" name="Object 12"/>
          <p:cNvGraphicFramePr>
            <a:graphicFrameLocks noChangeAspect="1"/>
          </p:cNvGraphicFramePr>
          <p:nvPr/>
        </p:nvGraphicFramePr>
        <p:xfrm>
          <a:off x="3073400" y="2667000"/>
          <a:ext cx="139700" cy="190500"/>
        </p:xfrm>
        <a:graphic>
          <a:graphicData uri="http://schemas.openxmlformats.org/presentationml/2006/ole">
            <mc:AlternateContent xmlns:mc="http://schemas.openxmlformats.org/markup-compatibility/2006">
              <mc:Choice xmlns:v="urn:schemas-microsoft-com:vml" Requires="v">
                <p:oleObj name="Equation" r:id="rId12" imgW="139639" imgH="190417" progId="Equation.DSMT4">
                  <p:embed/>
                </p:oleObj>
              </mc:Choice>
              <mc:Fallback>
                <p:oleObj name="Equation" r:id="rId12" imgW="139639" imgH="190417" progId="Equation.DSMT4">
                  <p:embed/>
                  <p:pic>
                    <p:nvPicPr>
                      <p:cNvPr id="0" name="Picture 4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73400" y="26670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7" name="Object 13"/>
          <p:cNvGraphicFramePr>
            <a:graphicFrameLocks noChangeAspect="1"/>
          </p:cNvGraphicFramePr>
          <p:nvPr/>
        </p:nvGraphicFramePr>
        <p:xfrm>
          <a:off x="3505200" y="2667000"/>
          <a:ext cx="241300" cy="190500"/>
        </p:xfrm>
        <a:graphic>
          <a:graphicData uri="http://schemas.openxmlformats.org/presentationml/2006/ole">
            <mc:AlternateContent xmlns:mc="http://schemas.openxmlformats.org/markup-compatibility/2006">
              <mc:Choice xmlns:v="urn:schemas-microsoft-com:vml" Requires="v">
                <p:oleObj name="Equation" r:id="rId14" imgW="241200" imgH="190440" progId="Equation.DSMT4">
                  <p:embed/>
                </p:oleObj>
              </mc:Choice>
              <mc:Fallback>
                <p:oleObj name="Equation" r:id="rId14" imgW="241200" imgH="190440" progId="Equation.DSMT4">
                  <p:embed/>
                  <p:pic>
                    <p:nvPicPr>
                      <p:cNvPr id="0" name="Picture 4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05200" y="26670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8" name="Object 14"/>
          <p:cNvGraphicFramePr>
            <a:graphicFrameLocks noChangeAspect="1"/>
          </p:cNvGraphicFramePr>
          <p:nvPr/>
        </p:nvGraphicFramePr>
        <p:xfrm>
          <a:off x="4089400" y="2667000"/>
          <a:ext cx="139700" cy="190500"/>
        </p:xfrm>
        <a:graphic>
          <a:graphicData uri="http://schemas.openxmlformats.org/presentationml/2006/ole">
            <mc:AlternateContent xmlns:mc="http://schemas.openxmlformats.org/markup-compatibility/2006">
              <mc:Choice xmlns:v="urn:schemas-microsoft-com:vml" Requires="v">
                <p:oleObj name="Equation" r:id="rId16" imgW="139639" imgH="190417" progId="Equation.DSMT4">
                  <p:embed/>
                </p:oleObj>
              </mc:Choice>
              <mc:Fallback>
                <p:oleObj name="Equation" r:id="rId16" imgW="139639" imgH="190417" progId="Equation.DSMT4">
                  <p:embed/>
                  <p:pic>
                    <p:nvPicPr>
                      <p:cNvPr id="0" name="Picture 5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089400" y="26670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9" name="Object 15"/>
          <p:cNvGraphicFramePr>
            <a:graphicFrameLocks noChangeAspect="1"/>
          </p:cNvGraphicFramePr>
          <p:nvPr/>
        </p:nvGraphicFramePr>
        <p:xfrm>
          <a:off x="4572000" y="2667000"/>
          <a:ext cx="241300" cy="203200"/>
        </p:xfrm>
        <a:graphic>
          <a:graphicData uri="http://schemas.openxmlformats.org/presentationml/2006/ole">
            <mc:AlternateContent xmlns:mc="http://schemas.openxmlformats.org/markup-compatibility/2006">
              <mc:Choice xmlns:v="urn:schemas-microsoft-com:vml" Requires="v">
                <p:oleObj name="Equation" r:id="rId18" imgW="241200" imgH="203040" progId="Equation.DSMT4">
                  <p:embed/>
                </p:oleObj>
              </mc:Choice>
              <mc:Fallback>
                <p:oleObj name="Equation" r:id="rId18" imgW="241200" imgH="203040" progId="Equation.DSMT4">
                  <p:embed/>
                  <p:pic>
                    <p:nvPicPr>
                      <p:cNvPr id="0" name="Picture 5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572000" y="26670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rot="5400000">
            <a:off x="3543300" y="2933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4533900" y="2933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15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15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5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5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15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5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15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pPr eaLnBrk="1" hangingPunct="1"/>
            <a:r>
              <a:rPr lang="en-US" sz="3200">
                <a:solidFill>
                  <a:schemeClr val="tx1"/>
                </a:solidFill>
              </a:rPr>
              <a:t>Example 7: Estimating a Difference of </a:t>
            </a:r>
            <a:br>
              <a:rPr lang="en-US" sz="3200">
                <a:solidFill>
                  <a:schemeClr val="tx1"/>
                </a:solidFill>
              </a:rPr>
            </a:br>
            <a:r>
              <a:rPr lang="en-US" sz="3200">
                <a:solidFill>
                  <a:schemeClr val="tx1"/>
                </a:solidFill>
              </a:rPr>
              <a:t>Whole Numbers</a:t>
            </a:r>
          </a:p>
        </p:txBody>
      </p:sp>
      <p:sp>
        <p:nvSpPr>
          <p:cNvPr id="27651" name="Rectangle 3"/>
          <p:cNvSpPr>
            <a:spLocks noGrp="1"/>
          </p:cNvSpPr>
          <p:nvPr>
            <p:ph idx="1"/>
          </p:nvPr>
        </p:nvSpPr>
        <p:spPr>
          <a:xfrm>
            <a:off x="457200" y="1280160"/>
            <a:ext cx="8229600" cy="4702826"/>
          </a:xfrm>
          <a:prstGeom prst="rect">
            <a:avLst/>
          </a:prstGeom>
          <a:noFill/>
        </p:spPr>
        <p:txBody>
          <a:bodyPr>
            <a:spAutoFit/>
          </a:bodyPr>
          <a:lstStyle/>
          <a:p>
            <a:r>
              <a:rPr lang="en-US" i="0" dirty="0">
                <a:solidFill>
                  <a:schemeClr val="tx1"/>
                </a:solidFill>
              </a:rPr>
              <a:t>At the beginning of July, your bank account balance is </a:t>
            </a:r>
            <a:r>
              <a:rPr lang="en-US" i="0" dirty="0">
                <a:solidFill>
                  <a:srgbClr val="0000FF"/>
                </a:solidFill>
              </a:rPr>
              <a:t>$3859</a:t>
            </a:r>
            <a:r>
              <a:rPr lang="en-US" i="0" dirty="0">
                <a:solidFill>
                  <a:schemeClr val="tx1"/>
                </a:solidFill>
              </a:rPr>
              <a:t>.  Over the course of the month, you spend </a:t>
            </a:r>
            <a:r>
              <a:rPr lang="en-US" i="0" dirty="0">
                <a:solidFill>
                  <a:srgbClr val="0000FF"/>
                </a:solidFill>
              </a:rPr>
              <a:t>$823</a:t>
            </a:r>
            <a:r>
              <a:rPr lang="en-US" i="0" dirty="0">
                <a:solidFill>
                  <a:schemeClr val="tx1"/>
                </a:solidFill>
              </a:rPr>
              <a:t>.  Estimate the remaining balance in your account.  Then find the actual balance</a:t>
            </a:r>
            <a:r>
              <a:rPr lang="en-US" dirty="0">
                <a:solidFill>
                  <a:schemeClr val="tx1"/>
                </a:solidFill>
              </a:rPr>
              <a:t>. (Assume no deposits were made.)</a:t>
            </a:r>
            <a:endParaRPr lang="en-US" i="0" dirty="0">
              <a:solidFill>
                <a:schemeClr val="tx1"/>
              </a:solidFill>
            </a:endParaRPr>
          </a:p>
          <a:p>
            <a:pPr marL="0" indent="0" eaLnBrk="1" hangingPunct="1">
              <a:spcBef>
                <a:spcPct val="50000"/>
              </a:spcBef>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In order to find the balance, we must subtract the amount of money you spent throughout the month from the starting balance.  First, estimate this difference.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2971800"/>
            <a:ext cx="8229600" cy="2677656"/>
          </a:xfrm>
          <a:prstGeom prst="rect">
            <a:avLst/>
          </a:prstGeom>
          <a:noFill/>
        </p:spPr>
        <p:txBody>
          <a:bodyPr>
            <a:spAutoFit/>
          </a:bodyPr>
          <a:lstStyle/>
          <a:p>
            <a:r>
              <a:rPr lang="en-US" sz="2800" dirty="0"/>
              <a:t>Now, we find the difference.  This should be close to </a:t>
            </a:r>
            <a:r>
              <a:rPr lang="en-US" sz="2800" dirty="0">
                <a:solidFill>
                  <a:srgbClr val="FF0000"/>
                </a:solidFill>
              </a:rPr>
              <a:t>3200</a:t>
            </a:r>
            <a:r>
              <a:rPr lang="en-US" sz="2800" dirty="0"/>
              <a:t>.</a:t>
            </a:r>
          </a:p>
          <a:p>
            <a:endParaRPr lang="en-US" sz="2800" dirty="0"/>
          </a:p>
          <a:p>
            <a:endParaRPr lang="en-US" sz="2800" dirty="0"/>
          </a:p>
          <a:p>
            <a:endParaRPr lang="en-US" sz="2800" dirty="0">
              <a:latin typeface="Calibri" pitchFamily="34" charset="0"/>
            </a:endParaRPr>
          </a:p>
          <a:p>
            <a:r>
              <a:rPr lang="en-US" sz="2800" dirty="0">
                <a:latin typeface="Calibri" pitchFamily="34" charset="0"/>
              </a:rPr>
              <a:t>Thus, the remaining balance in your account is </a:t>
            </a:r>
            <a:r>
              <a:rPr lang="en-US" sz="2800" dirty="0">
                <a:solidFill>
                  <a:srgbClr val="FF0008"/>
                </a:solidFill>
                <a:latin typeface="Calibri" pitchFamily="34" charset="0"/>
              </a:rPr>
              <a:t>$3036</a:t>
            </a:r>
            <a:r>
              <a:rPr lang="en-US" sz="2800" dirty="0">
                <a:latin typeface="Calibri" pitchFamily="34" charset="0"/>
              </a:rPr>
              <a:t>.</a:t>
            </a:r>
          </a:p>
        </p:txBody>
      </p:sp>
      <p:sp>
        <p:nvSpPr>
          <p:cNvPr id="28674" name="Rectangle 2"/>
          <p:cNvSpPr>
            <a:spLocks noGrp="1"/>
          </p:cNvSpPr>
          <p:nvPr>
            <p:ph type="title"/>
          </p:nvPr>
        </p:nvSpPr>
        <p:spPr>
          <a:prstGeom prst="rect">
            <a:avLst/>
          </a:prstGeom>
          <a:noFill/>
        </p:spPr>
        <p:txBody>
          <a:bodyPr/>
          <a:lstStyle/>
          <a:p>
            <a:pPr eaLnBrk="1" hangingPunct="1"/>
            <a:r>
              <a:rPr lang="en-US" sz="3200">
                <a:solidFill>
                  <a:schemeClr val="tx1"/>
                </a:solidFill>
              </a:rPr>
              <a:t>Example 7: Estimating a Difference of </a:t>
            </a:r>
            <a:br>
              <a:rPr lang="en-US" sz="3200">
                <a:solidFill>
                  <a:schemeClr val="tx1"/>
                </a:solidFill>
              </a:rPr>
            </a:br>
            <a:r>
              <a:rPr lang="en-US" sz="3200">
                <a:solidFill>
                  <a:schemeClr val="tx1"/>
                </a:solidFill>
              </a:rPr>
              <a:t>Whole Numbers (cont.)</a:t>
            </a:r>
          </a:p>
        </p:txBody>
      </p:sp>
      <p:graphicFrame>
        <p:nvGraphicFramePr>
          <p:cNvPr id="8" name="Object 4"/>
          <p:cNvGraphicFramePr>
            <a:graphicFrameLocks noChangeAspect="1"/>
          </p:cNvGraphicFramePr>
          <p:nvPr/>
        </p:nvGraphicFramePr>
        <p:xfrm>
          <a:off x="3475038" y="1819440"/>
          <a:ext cx="877887" cy="400050"/>
        </p:xfrm>
        <a:graphic>
          <a:graphicData uri="http://schemas.openxmlformats.org/presentationml/2006/ole">
            <mc:AlternateContent xmlns:mc="http://schemas.openxmlformats.org/markup-compatibility/2006">
              <mc:Choice xmlns:v="urn:schemas-microsoft-com:vml" Requires="v">
                <p:oleObj name="Equation" r:id="rId2" imgW="888614" imgH="406224" progId="Equation.DSMT4">
                  <p:embed/>
                </p:oleObj>
              </mc:Choice>
              <mc:Fallback>
                <p:oleObj name="Equation" r:id="rId2" imgW="888614" imgH="406224" progId="Equation.DSMT4">
                  <p:embed/>
                  <p:pic>
                    <p:nvPicPr>
                      <p:cNvPr id="0" name="Picture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5038" y="1819440"/>
                        <a:ext cx="877887"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Arrow Connector 8"/>
          <p:cNvCxnSpPr/>
          <p:nvPr/>
        </p:nvCxnSpPr>
        <p:spPr>
          <a:xfrm rot="10800000">
            <a:off x="2659040" y="157086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659040" y="201867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 name="Rectangle 5"/>
          <p:cNvSpPr>
            <a:spLocks noChangeArrowheads="1"/>
          </p:cNvSpPr>
          <p:nvPr/>
        </p:nvSpPr>
        <p:spPr bwMode="auto">
          <a:xfrm>
            <a:off x="3902978" y="2204689"/>
            <a:ext cx="550151"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00</a:t>
            </a:r>
          </a:p>
        </p:txBody>
      </p:sp>
      <p:sp>
        <p:nvSpPr>
          <p:cNvPr id="12" name="Rectangle 11"/>
          <p:cNvSpPr/>
          <p:nvPr/>
        </p:nvSpPr>
        <p:spPr>
          <a:xfrm>
            <a:off x="4876800" y="1371600"/>
            <a:ext cx="2743200" cy="400110"/>
          </a:xfrm>
          <a:prstGeom prst="rect">
            <a:avLst/>
          </a:prstGeom>
        </p:spPr>
        <p:txBody>
          <a:bodyPr wrap="square">
            <a:spAutoFit/>
          </a:bodyPr>
          <a:lstStyle/>
          <a:p>
            <a:r>
              <a:rPr lang="en-US" sz="2000" dirty="0">
                <a:solidFill>
                  <a:srgbClr val="008080"/>
                </a:solidFill>
              </a:rPr>
              <a:t>Rounded value of 3859</a:t>
            </a:r>
          </a:p>
        </p:txBody>
      </p:sp>
      <p:sp>
        <p:nvSpPr>
          <p:cNvPr id="13" name="Rectangle 12"/>
          <p:cNvSpPr/>
          <p:nvPr/>
        </p:nvSpPr>
        <p:spPr>
          <a:xfrm>
            <a:off x="4876800" y="1819410"/>
            <a:ext cx="2543260" cy="400110"/>
          </a:xfrm>
          <a:prstGeom prst="rect">
            <a:avLst/>
          </a:prstGeom>
        </p:spPr>
        <p:txBody>
          <a:bodyPr wrap="none">
            <a:spAutoFit/>
          </a:bodyPr>
          <a:lstStyle/>
          <a:p>
            <a:r>
              <a:rPr lang="en-US" sz="2000" dirty="0">
                <a:solidFill>
                  <a:srgbClr val="008080"/>
                </a:solidFill>
              </a:rPr>
              <a:t>Rounded value of 823</a:t>
            </a:r>
          </a:p>
        </p:txBody>
      </p:sp>
      <p:sp>
        <p:nvSpPr>
          <p:cNvPr id="14" name="Rectangle 13"/>
          <p:cNvSpPr/>
          <p:nvPr/>
        </p:nvSpPr>
        <p:spPr>
          <a:xfrm>
            <a:off x="4876800" y="2266244"/>
            <a:ext cx="2341218" cy="400110"/>
          </a:xfrm>
          <a:prstGeom prst="rect">
            <a:avLst/>
          </a:prstGeom>
        </p:spPr>
        <p:txBody>
          <a:bodyPr wrap="none">
            <a:spAutoFit/>
          </a:bodyPr>
          <a:lstStyle/>
          <a:p>
            <a:r>
              <a:rPr lang="en-US" sz="2000" dirty="0">
                <a:solidFill>
                  <a:srgbClr val="008080"/>
                </a:solidFill>
              </a:rPr>
              <a:t>Estimated difference</a:t>
            </a:r>
          </a:p>
        </p:txBody>
      </p:sp>
      <p:sp>
        <p:nvSpPr>
          <p:cNvPr id="15" name="Rectangle 5"/>
          <p:cNvSpPr>
            <a:spLocks noChangeArrowheads="1"/>
          </p:cNvSpPr>
          <p:nvPr/>
        </p:nvSpPr>
        <p:spPr bwMode="auto">
          <a:xfrm>
            <a:off x="2971800" y="4586748"/>
            <a:ext cx="109837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$3036</a:t>
            </a:r>
          </a:p>
        </p:txBody>
      </p:sp>
      <p:graphicFrame>
        <p:nvGraphicFramePr>
          <p:cNvPr id="7173" name="Object 5"/>
          <p:cNvGraphicFramePr>
            <a:graphicFrameLocks noChangeAspect="1"/>
          </p:cNvGraphicFramePr>
          <p:nvPr>
            <p:extLst>
              <p:ext uri="{D42A27DB-BD31-4B8C-83A1-F6EECF244321}">
                <p14:modId xmlns:p14="http://schemas.microsoft.com/office/powerpoint/2010/main" val="2911483040"/>
              </p:ext>
            </p:extLst>
          </p:nvPr>
        </p:nvGraphicFramePr>
        <p:xfrm>
          <a:off x="3022600" y="3708400"/>
          <a:ext cx="952500" cy="952500"/>
        </p:xfrm>
        <a:graphic>
          <a:graphicData uri="http://schemas.openxmlformats.org/presentationml/2006/ole">
            <mc:AlternateContent xmlns:mc="http://schemas.openxmlformats.org/markup-compatibility/2006">
              <mc:Choice xmlns:v="urn:schemas-microsoft-com:vml" Requires="v">
                <p:oleObj name="Equation" r:id="rId4" imgW="952200" imgH="952200" progId="Equation.DSMT4">
                  <p:embed/>
                </p:oleObj>
              </mc:Choice>
              <mc:Fallback>
                <p:oleObj name="Equation" r:id="rId4" imgW="952200" imgH="952200" progId="Equation.DSMT4">
                  <p:embed/>
                  <p:pic>
                    <p:nvPicPr>
                      <p:cNvPr id="0" name="Picture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22600" y="3708400"/>
                        <a:ext cx="952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2119957858"/>
              </p:ext>
            </p:extLst>
          </p:nvPr>
        </p:nvGraphicFramePr>
        <p:xfrm>
          <a:off x="1638300" y="1435100"/>
          <a:ext cx="800100" cy="876300"/>
        </p:xfrm>
        <a:graphic>
          <a:graphicData uri="http://schemas.openxmlformats.org/presentationml/2006/ole">
            <mc:AlternateContent xmlns:mc="http://schemas.openxmlformats.org/markup-compatibility/2006">
              <mc:Choice xmlns:v="urn:schemas-microsoft-com:vml" Requires="v">
                <p:oleObj name="Equation" r:id="rId6" imgW="800100" imgH="876300" progId="Equation.DSMT4">
                  <p:embed/>
                </p:oleObj>
              </mc:Choice>
              <mc:Fallback>
                <p:oleObj name="Equation" r:id="rId6" imgW="800100" imgH="876300" progId="Equation.DSMT4">
                  <p:embed/>
                  <p:pic>
                    <p:nvPicPr>
                      <p:cNvPr id="0" name="Picture 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38300" y="1435100"/>
                        <a:ext cx="8001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3603625" y="1425605"/>
          <a:ext cx="749300" cy="292100"/>
        </p:xfrm>
        <a:graphic>
          <a:graphicData uri="http://schemas.openxmlformats.org/presentationml/2006/ole">
            <mc:AlternateContent xmlns:mc="http://schemas.openxmlformats.org/markup-compatibility/2006">
              <mc:Choice xmlns:v="urn:schemas-microsoft-com:vml" Requires="v">
                <p:oleObj name="Equation" r:id="rId8" imgW="748975" imgH="291973" progId="Equation.DSMT4">
                  <p:embed/>
                </p:oleObj>
              </mc:Choice>
              <mc:Fallback>
                <p:oleObj name="Equation" r:id="rId8" imgW="748975" imgH="291973" progId="Equation.DSMT4">
                  <p:embed/>
                  <p:pic>
                    <p:nvPicPr>
                      <p:cNvPr id="0" name="Picture 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03625" y="1425605"/>
                        <a:ext cx="749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92" name="Object 24"/>
          <p:cNvGraphicFramePr>
            <a:graphicFrameLocks noChangeAspect="1"/>
          </p:cNvGraphicFramePr>
          <p:nvPr/>
        </p:nvGraphicFramePr>
        <p:xfrm>
          <a:off x="3810000" y="1212850"/>
          <a:ext cx="241300" cy="203200"/>
        </p:xfrm>
        <a:graphic>
          <a:graphicData uri="http://schemas.openxmlformats.org/presentationml/2006/ole">
            <mc:AlternateContent xmlns:mc="http://schemas.openxmlformats.org/markup-compatibility/2006">
              <mc:Choice xmlns:v="urn:schemas-microsoft-com:vml" Requires="v">
                <p:oleObj name="Equation" r:id="rId10" imgW="241200" imgH="203040" progId="Equation.DSMT4">
                  <p:embed/>
                </p:oleObj>
              </mc:Choice>
              <mc:Fallback>
                <p:oleObj name="Equation" r:id="rId10" imgW="241200" imgH="203040" progId="Equation.DSMT4">
                  <p:embed/>
                  <p:pic>
                    <p:nvPicPr>
                      <p:cNvPr id="0" name="Picture 2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10000" y="121285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5400000">
            <a:off x="3543300" y="1409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3763511" y="1434867"/>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7194" name="Object 26"/>
          <p:cNvGraphicFramePr>
            <a:graphicFrameLocks noChangeAspect="1"/>
          </p:cNvGraphicFramePr>
          <p:nvPr/>
        </p:nvGraphicFramePr>
        <p:xfrm>
          <a:off x="3657600" y="1219200"/>
          <a:ext cx="139700" cy="203200"/>
        </p:xfrm>
        <a:graphic>
          <a:graphicData uri="http://schemas.openxmlformats.org/presentationml/2006/ole">
            <mc:AlternateContent xmlns:mc="http://schemas.openxmlformats.org/markup-compatibility/2006">
              <mc:Choice xmlns:v="urn:schemas-microsoft-com:vml" Requires="v">
                <p:oleObj name="Equation" r:id="rId12" imgW="139680" imgH="203040" progId="Equation.DSMT4">
                  <p:embed/>
                </p:oleObj>
              </mc:Choice>
              <mc:Fallback>
                <p:oleObj name="Equation" r:id="rId12" imgW="139680" imgH="203040" progId="Equation.DSMT4">
                  <p:embed/>
                  <p:pic>
                    <p:nvPicPr>
                      <p:cNvPr id="0" name="Picture 2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57600" y="1219200"/>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0" name="TextBox 19"/>
          <p:cNvSpPr txBox="1"/>
          <p:nvPr/>
        </p:nvSpPr>
        <p:spPr>
          <a:xfrm>
            <a:off x="4343400" y="4648200"/>
            <a:ext cx="2057400" cy="381000"/>
          </a:xfrm>
          <a:prstGeom prst="rect">
            <a:avLst/>
          </a:prstGeom>
          <a:noFill/>
        </p:spPr>
        <p:txBody>
          <a:bodyPr wrap="square" rtlCol="0">
            <a:spAutoFit/>
          </a:bodyPr>
          <a:lstStyle/>
          <a:p>
            <a:r>
              <a:rPr lang="en-US" dirty="0">
                <a:solidFill>
                  <a:srgbClr val="008080"/>
                </a:solidFill>
              </a:rPr>
              <a:t>Actual difference</a:t>
            </a:r>
          </a:p>
        </p:txBody>
      </p:sp>
      <p:sp>
        <p:nvSpPr>
          <p:cNvPr id="21" name="Rectangle 5"/>
          <p:cNvSpPr>
            <a:spLocks noChangeArrowheads="1"/>
          </p:cNvSpPr>
          <p:nvPr/>
        </p:nvSpPr>
        <p:spPr bwMode="auto">
          <a:xfrm>
            <a:off x="3708633" y="2204689"/>
            <a:ext cx="36740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a:t>
            </a:r>
          </a:p>
        </p:txBody>
      </p:sp>
      <p:sp>
        <p:nvSpPr>
          <p:cNvPr id="22" name="Rectangle 5"/>
          <p:cNvSpPr>
            <a:spLocks noChangeArrowheads="1"/>
          </p:cNvSpPr>
          <p:nvPr/>
        </p:nvSpPr>
        <p:spPr bwMode="auto">
          <a:xfrm>
            <a:off x="3352800" y="2204689"/>
            <a:ext cx="550151"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9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19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717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20" grpId="0"/>
      <p:bldP spid="21" grpId="0"/>
      <p:bldP spid="2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dirty="0">
                <a:solidFill>
                  <a:schemeClr val="tx1"/>
                </a:solidFill>
              </a:rPr>
              <a:t>Estimating Sums and Differences</a:t>
            </a:r>
            <a:endParaRPr lang="en-US" sz="3200" dirty="0">
              <a:solidFill>
                <a:schemeClr val="tx1"/>
              </a:solidFill>
            </a:endParaRPr>
          </a:p>
        </p:txBody>
      </p:sp>
      <p:sp>
        <p:nvSpPr>
          <p:cNvPr id="29699" name="TextBox 3"/>
          <p:cNvSpPr>
            <a:spLocks noGrp="1" noChangeArrowheads="1"/>
          </p:cNvSpPr>
          <p:nvPr>
            <p:ph idx="1"/>
          </p:nvPr>
        </p:nvSpPr>
        <p:spPr>
          <a:xfrm>
            <a:off x="457200" y="1280160"/>
            <a:ext cx="8229600" cy="4056495"/>
          </a:xfrm>
          <a:prstGeom prst="rect">
            <a:avLst/>
          </a:prstGeom>
          <a:noFill/>
          <a:ln w="28575">
            <a:solidFill>
              <a:srgbClr val="FF0000"/>
            </a:solidFill>
          </a:ln>
        </p:spPr>
        <p:txBody>
          <a:bodyPr>
            <a:spAutoFit/>
          </a:bodyPr>
          <a:lstStyle/>
          <a:p>
            <a:pPr marL="533400" indent="-533400" algn="ctr">
              <a:tabLst>
                <a:tab pos="3890963" algn="l"/>
              </a:tabLst>
            </a:pPr>
            <a:r>
              <a:rPr lang="en-US" b="1" dirty="0">
                <a:solidFill>
                  <a:srgbClr val="000000"/>
                </a:solidFill>
              </a:rPr>
              <a:t>CAUTION</a:t>
            </a:r>
            <a:endParaRPr lang="en-US" b="1" i="0" dirty="0">
              <a:solidFill>
                <a:srgbClr val="000000"/>
              </a:solidFill>
            </a:endParaRPr>
          </a:p>
          <a:p>
            <a:pPr>
              <a:tabLst>
                <a:tab pos="3890963" algn="l"/>
              </a:tabLst>
            </a:pPr>
            <a:r>
              <a:rPr lang="en-US" dirty="0">
                <a:solidFill>
                  <a:srgbClr val="000000"/>
                </a:solidFill>
              </a:rPr>
              <a:t>The use of rounded numbers to approximate answers demands some understanding of numbers in general and some judgment as to how “close” an estimate can be to be acceptable. In particular, when all numbers are rounded up or all numbers are rounded down, the estimate might not be “close enough” to detect a large error. Still, the process is worthwhile and can give quick and useful estimates in many cases.</a:t>
            </a:r>
            <a:endParaRPr lang="en-US" i="0" dirty="0">
              <a:solidFill>
                <a:srgbClr val="00000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dirty="0"/>
              <a:t>Procedure: To Estimate a Product</a:t>
            </a:r>
          </a:p>
        </p:txBody>
      </p:sp>
      <p:sp>
        <p:nvSpPr>
          <p:cNvPr id="29699" name="TextBox 3"/>
          <p:cNvSpPr>
            <a:spLocks noGrp="1" noChangeArrowheads="1"/>
          </p:cNvSpPr>
          <p:nvPr>
            <p:ph idx="1"/>
          </p:nvPr>
        </p:nvSpPr>
        <p:spPr>
          <a:xfrm>
            <a:off x="457200" y="1280160"/>
            <a:ext cx="8229600" cy="1471172"/>
          </a:xfrm>
          <a:prstGeom prst="rect">
            <a:avLst/>
          </a:prstGeom>
          <a:solidFill>
            <a:srgbClr val="FFFFCC"/>
          </a:solidFill>
          <a:ln w="28575">
            <a:solidFill>
              <a:srgbClr val="000000"/>
            </a:solidFill>
          </a:ln>
        </p:spPr>
        <p:txBody>
          <a:bodyPr>
            <a:spAutoFit/>
          </a:bodyPr>
          <a:lstStyle/>
          <a:p>
            <a:pPr marL="533400" indent="-533400" eaLnBrk="1" hangingPunct="1">
              <a:buFont typeface="+mj-lt"/>
              <a:buAutoNum type="arabicPeriod"/>
              <a:tabLst>
                <a:tab pos="3890963" algn="l"/>
              </a:tabLst>
            </a:pPr>
            <a:r>
              <a:rPr lang="en-US" i="0" dirty="0">
                <a:solidFill>
                  <a:srgbClr val="000000"/>
                </a:solidFill>
              </a:rPr>
              <a:t>Round each number to the place of the </a:t>
            </a:r>
            <a:r>
              <a:rPr lang="en-US" b="1" i="0" dirty="0">
                <a:solidFill>
                  <a:srgbClr val="C00000"/>
                </a:solidFill>
              </a:rPr>
              <a:t>leftmost</a:t>
            </a:r>
            <a:r>
              <a:rPr lang="en-US" i="0" dirty="0">
                <a:solidFill>
                  <a:srgbClr val="000000"/>
                </a:solidFill>
              </a:rPr>
              <a:t> digit.</a:t>
            </a:r>
          </a:p>
          <a:p>
            <a:pPr marL="533400" indent="-533400" eaLnBrk="1" hangingPunct="1">
              <a:buFont typeface="+mj-lt"/>
              <a:buAutoNum type="arabicPeriod"/>
              <a:tabLst>
                <a:tab pos="3890963" algn="l"/>
              </a:tabLst>
            </a:pPr>
            <a:r>
              <a:rPr lang="en-US" i="0" dirty="0">
                <a:solidFill>
                  <a:srgbClr val="000000"/>
                </a:solidFill>
              </a:rPr>
              <a:t>Multiply the rounded numbers.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pPr eaLnBrk="1" hangingPunct="1"/>
            <a:r>
              <a:rPr lang="en-US" sz="3200">
                <a:solidFill>
                  <a:schemeClr val="tx1"/>
                </a:solidFill>
              </a:rPr>
              <a:t>Example 8: Estimating Products of </a:t>
            </a:r>
            <a:br>
              <a:rPr lang="en-US" sz="3200">
                <a:solidFill>
                  <a:schemeClr val="tx1"/>
                </a:solidFill>
              </a:rPr>
            </a:br>
            <a:r>
              <a:rPr lang="en-US" sz="3200">
                <a:solidFill>
                  <a:schemeClr val="tx1"/>
                </a:solidFill>
              </a:rPr>
              <a:t>Whole Numbers</a:t>
            </a:r>
          </a:p>
        </p:txBody>
      </p:sp>
      <p:sp>
        <p:nvSpPr>
          <p:cNvPr id="6" name="Content Placeholder 5"/>
          <p:cNvSpPr>
            <a:spLocks noGrp="1"/>
          </p:cNvSpPr>
          <p:nvPr>
            <p:ph idx="1"/>
          </p:nvPr>
        </p:nvSpPr>
        <p:spPr>
          <a:xfrm>
            <a:off x="457200" y="1280160"/>
            <a:ext cx="8229600" cy="3080843"/>
          </a:xfrm>
        </p:spPr>
        <p:txBody>
          <a:bodyPr>
            <a:spAutoFit/>
          </a:bodyPr>
          <a:lstStyle/>
          <a:p>
            <a:r>
              <a:rPr lang="en-US" dirty="0">
                <a:latin typeface="Calibri" pitchFamily="34" charset="0"/>
              </a:rPr>
              <a:t>Estimate the product; then find the actual product.</a:t>
            </a:r>
          </a:p>
          <a:p>
            <a:endParaRPr lang="en-US" b="1" dirty="0">
              <a:latin typeface="Calibri" pitchFamily="34" charset="0"/>
            </a:endParaRPr>
          </a:p>
          <a:p>
            <a:pPr>
              <a:spcBef>
                <a:spcPts val="1800"/>
              </a:spcBef>
            </a:pPr>
            <a:r>
              <a:rPr lang="en-US" b="1" dirty="0">
                <a:latin typeface="Calibri" pitchFamily="34" charset="0"/>
              </a:rPr>
              <a:t>Solution</a:t>
            </a:r>
          </a:p>
          <a:p>
            <a:r>
              <a:rPr lang="en-US" dirty="0">
                <a:latin typeface="Calibri" pitchFamily="34" charset="0"/>
              </a:rPr>
              <a:t>To estimate the product, round each number to the place of the leftmost digit and then multiply these rounded numbers.</a:t>
            </a:r>
            <a:endParaRPr lang="en-US" dirty="0"/>
          </a:p>
        </p:txBody>
      </p:sp>
      <p:graphicFrame>
        <p:nvGraphicFramePr>
          <p:cNvPr id="7" name="Object 4"/>
          <p:cNvGraphicFramePr>
            <a:graphicFrameLocks noChangeAspect="1"/>
          </p:cNvGraphicFramePr>
          <p:nvPr/>
        </p:nvGraphicFramePr>
        <p:xfrm>
          <a:off x="1651000" y="4465638"/>
          <a:ext cx="687388" cy="887412"/>
        </p:xfrm>
        <a:graphic>
          <a:graphicData uri="http://schemas.openxmlformats.org/presentationml/2006/ole">
            <mc:AlternateContent xmlns:mc="http://schemas.openxmlformats.org/markup-compatibility/2006">
              <mc:Choice xmlns:v="urn:schemas-microsoft-com:vml" Requires="v">
                <p:oleObj name="Equation" r:id="rId2" imgW="698197" imgH="901309" progId="Equation.DSMT4">
                  <p:embed/>
                </p:oleObj>
              </mc:Choice>
              <mc:Fallback>
                <p:oleObj name="Equation" r:id="rId2" imgW="698197" imgH="901309"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1000" y="4465638"/>
                        <a:ext cx="687388" cy="887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Arrow Connector 8"/>
          <p:cNvCxnSpPr/>
          <p:nvPr/>
        </p:nvCxnSpPr>
        <p:spPr>
          <a:xfrm rot="10800000">
            <a:off x="2659040" y="461289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659040" y="515335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 name="Rectangle 5"/>
          <p:cNvSpPr>
            <a:spLocks noChangeArrowheads="1"/>
          </p:cNvSpPr>
          <p:nvPr/>
        </p:nvSpPr>
        <p:spPr bwMode="auto">
          <a:xfrm>
            <a:off x="3542065" y="5344180"/>
            <a:ext cx="915635"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2400</a:t>
            </a:r>
          </a:p>
        </p:txBody>
      </p:sp>
      <p:sp>
        <p:nvSpPr>
          <p:cNvPr id="12" name="Rectangle 11"/>
          <p:cNvSpPr/>
          <p:nvPr/>
        </p:nvSpPr>
        <p:spPr>
          <a:xfrm>
            <a:off x="4648200" y="4413635"/>
            <a:ext cx="2743200" cy="400110"/>
          </a:xfrm>
          <a:prstGeom prst="rect">
            <a:avLst/>
          </a:prstGeom>
        </p:spPr>
        <p:txBody>
          <a:bodyPr wrap="square">
            <a:spAutoFit/>
          </a:bodyPr>
          <a:lstStyle/>
          <a:p>
            <a:r>
              <a:rPr lang="en-US" sz="2000" dirty="0">
                <a:solidFill>
                  <a:srgbClr val="008080"/>
                </a:solidFill>
              </a:rPr>
              <a:t>Rounded value of 62</a:t>
            </a:r>
          </a:p>
        </p:txBody>
      </p:sp>
      <p:sp>
        <p:nvSpPr>
          <p:cNvPr id="13" name="Rectangle 12"/>
          <p:cNvSpPr/>
          <p:nvPr/>
        </p:nvSpPr>
        <p:spPr>
          <a:xfrm>
            <a:off x="4648200" y="4969480"/>
            <a:ext cx="2413418" cy="400110"/>
          </a:xfrm>
          <a:prstGeom prst="rect">
            <a:avLst/>
          </a:prstGeom>
        </p:spPr>
        <p:txBody>
          <a:bodyPr wrap="none">
            <a:spAutoFit/>
          </a:bodyPr>
          <a:lstStyle/>
          <a:p>
            <a:r>
              <a:rPr lang="en-US" sz="2000" dirty="0">
                <a:solidFill>
                  <a:srgbClr val="008080"/>
                </a:solidFill>
              </a:rPr>
              <a:t>Rounded value of 38</a:t>
            </a:r>
          </a:p>
        </p:txBody>
      </p:sp>
      <p:sp>
        <p:nvSpPr>
          <p:cNvPr id="14" name="Rectangle 13"/>
          <p:cNvSpPr/>
          <p:nvPr/>
        </p:nvSpPr>
        <p:spPr>
          <a:xfrm>
            <a:off x="4648200" y="5421124"/>
            <a:ext cx="2104166" cy="400110"/>
          </a:xfrm>
          <a:prstGeom prst="rect">
            <a:avLst/>
          </a:prstGeom>
        </p:spPr>
        <p:txBody>
          <a:bodyPr wrap="none">
            <a:spAutoFit/>
          </a:bodyPr>
          <a:lstStyle/>
          <a:p>
            <a:r>
              <a:rPr lang="en-US" sz="2000" dirty="0">
                <a:solidFill>
                  <a:srgbClr val="008080"/>
                </a:solidFill>
              </a:rPr>
              <a:t>Estimated product</a:t>
            </a:r>
          </a:p>
        </p:txBody>
      </p:sp>
      <p:graphicFrame>
        <p:nvGraphicFramePr>
          <p:cNvPr id="74755" name="Object 3"/>
          <p:cNvGraphicFramePr>
            <a:graphicFrameLocks noChangeAspect="1"/>
          </p:cNvGraphicFramePr>
          <p:nvPr/>
        </p:nvGraphicFramePr>
        <p:xfrm>
          <a:off x="3937000" y="4467640"/>
          <a:ext cx="431800" cy="292100"/>
        </p:xfrm>
        <a:graphic>
          <a:graphicData uri="http://schemas.openxmlformats.org/presentationml/2006/ole">
            <mc:AlternateContent xmlns:mc="http://schemas.openxmlformats.org/markup-compatibility/2006">
              <mc:Choice xmlns:v="urn:schemas-microsoft-com:vml" Requires="v">
                <p:oleObj name="Equation" r:id="rId4" imgW="431613" imgH="291973" progId="Equation.DSMT4">
                  <p:embed/>
                </p:oleObj>
              </mc:Choice>
              <mc:Fallback>
                <p:oleObj name="Equation" r:id="rId4" imgW="431613" imgH="291973"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37000" y="4467640"/>
                        <a:ext cx="431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4756" name="Object 4"/>
          <p:cNvGraphicFramePr>
            <a:graphicFrameLocks noChangeAspect="1"/>
          </p:cNvGraphicFramePr>
          <p:nvPr/>
        </p:nvGraphicFramePr>
        <p:xfrm>
          <a:off x="3657600" y="4950946"/>
          <a:ext cx="711200" cy="406400"/>
        </p:xfrm>
        <a:graphic>
          <a:graphicData uri="http://schemas.openxmlformats.org/presentationml/2006/ole">
            <mc:AlternateContent xmlns:mc="http://schemas.openxmlformats.org/markup-compatibility/2006">
              <mc:Choice xmlns:v="urn:schemas-microsoft-com:vml" Requires="v">
                <p:oleObj name="Equation" r:id="rId6" imgW="710891" imgH="406224" progId="Equation.DSMT4">
                  <p:embed/>
                </p:oleObj>
              </mc:Choice>
              <mc:Fallback>
                <p:oleObj name="Equation" r:id="rId6" imgW="710891" imgH="406224"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57600" y="4950946"/>
                        <a:ext cx="711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4769" name="Object 17"/>
          <p:cNvGraphicFramePr>
            <a:graphicFrameLocks noChangeAspect="1"/>
          </p:cNvGraphicFramePr>
          <p:nvPr/>
        </p:nvGraphicFramePr>
        <p:xfrm>
          <a:off x="3656012" y="1752600"/>
          <a:ext cx="687388" cy="887412"/>
        </p:xfrm>
        <a:graphic>
          <a:graphicData uri="http://schemas.openxmlformats.org/presentationml/2006/ole">
            <mc:AlternateContent xmlns:mc="http://schemas.openxmlformats.org/markup-compatibility/2006">
              <mc:Choice xmlns:v="urn:schemas-microsoft-com:vml" Requires="v">
                <p:oleObj name="Equation" r:id="rId8" imgW="698197" imgH="901309" progId="Equation.DSMT4">
                  <p:embed/>
                </p:oleObj>
              </mc:Choice>
              <mc:Fallback>
                <p:oleObj name="Equation" r:id="rId8" imgW="698197" imgH="901309" progId="Equation.DSMT4">
                  <p:embed/>
                  <p:pic>
                    <p:nvPicPr>
                      <p:cNvPr id="0"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6012" y="1752600"/>
                        <a:ext cx="687388" cy="887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475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475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280160"/>
            <a:ext cx="8229600" cy="954107"/>
          </a:xfrm>
        </p:spPr>
        <p:txBody>
          <a:bodyPr>
            <a:spAutoFit/>
          </a:bodyPr>
          <a:lstStyle/>
          <a:p>
            <a:r>
              <a:rPr lang="en-US" dirty="0">
                <a:latin typeface="Calibri" pitchFamily="34" charset="0"/>
              </a:rPr>
              <a:t>Now,  find the product, keeping in mind that answer should be close to </a:t>
            </a:r>
            <a:r>
              <a:rPr lang="en-US" dirty="0">
                <a:solidFill>
                  <a:srgbClr val="FF0000"/>
                </a:solidFill>
                <a:latin typeface="Calibri" pitchFamily="34" charset="0"/>
              </a:rPr>
              <a:t>2400</a:t>
            </a:r>
            <a:r>
              <a:rPr lang="en-US" dirty="0">
                <a:latin typeface="Calibri" pitchFamily="34" charset="0"/>
              </a:rPr>
              <a:t>.</a:t>
            </a:r>
            <a:endParaRPr lang="en-US" dirty="0"/>
          </a:p>
        </p:txBody>
      </p:sp>
      <p:sp>
        <p:nvSpPr>
          <p:cNvPr id="10" name="Rectangle 9"/>
          <p:cNvSpPr/>
          <p:nvPr/>
        </p:nvSpPr>
        <p:spPr>
          <a:xfrm>
            <a:off x="1801764" y="3962400"/>
            <a:ext cx="1202573" cy="523220"/>
          </a:xfrm>
          <a:prstGeom prst="rect">
            <a:avLst/>
          </a:prstGeom>
        </p:spPr>
        <p:txBody>
          <a:bodyPr wrap="none">
            <a:spAutoFit/>
          </a:bodyPr>
          <a:lstStyle/>
          <a:p>
            <a:r>
              <a:rPr lang="en-US" sz="2800" dirty="0">
                <a:solidFill>
                  <a:srgbClr val="000099"/>
                </a:solidFill>
                <a:latin typeface="Symbol" pitchFamily="18" charset="2"/>
              </a:rPr>
              <a:t>+ </a:t>
            </a:r>
            <a:r>
              <a:rPr lang="en-US" sz="2800" dirty="0">
                <a:solidFill>
                  <a:srgbClr val="000099"/>
                </a:solidFill>
                <a:latin typeface="Calibri" pitchFamily="34" charset="0"/>
              </a:rPr>
              <a:t>1860</a:t>
            </a:r>
            <a:endParaRPr lang="en-US" sz="2800" dirty="0">
              <a:solidFill>
                <a:srgbClr val="000099"/>
              </a:solidFill>
            </a:endParaRPr>
          </a:p>
        </p:txBody>
      </p:sp>
      <p:sp>
        <p:nvSpPr>
          <p:cNvPr id="31746" name="Rectangle 2"/>
          <p:cNvSpPr>
            <a:spLocks noGrp="1"/>
          </p:cNvSpPr>
          <p:nvPr>
            <p:ph type="title"/>
          </p:nvPr>
        </p:nvSpPr>
        <p:spPr>
          <a:prstGeom prst="rect">
            <a:avLst/>
          </a:prstGeom>
        </p:spPr>
        <p:txBody>
          <a:bodyPr/>
          <a:lstStyle/>
          <a:p>
            <a:pPr eaLnBrk="1" hangingPunct="1"/>
            <a:r>
              <a:rPr lang="en-US" sz="3200">
                <a:solidFill>
                  <a:schemeClr val="tx1"/>
                </a:solidFill>
              </a:rPr>
              <a:t>Example 8: Estimating Products of </a:t>
            </a:r>
            <a:br>
              <a:rPr lang="en-US" sz="3200">
                <a:solidFill>
                  <a:schemeClr val="tx1"/>
                </a:solidFill>
              </a:rPr>
            </a:br>
            <a:r>
              <a:rPr lang="en-US" sz="3200">
                <a:solidFill>
                  <a:schemeClr val="tx1"/>
                </a:solidFill>
              </a:rPr>
              <a:t>Whole Numbers (cont.)</a:t>
            </a:r>
          </a:p>
        </p:txBody>
      </p:sp>
      <p:sp>
        <p:nvSpPr>
          <p:cNvPr id="6" name="Rectangle 5"/>
          <p:cNvSpPr/>
          <p:nvPr/>
        </p:nvSpPr>
        <p:spPr>
          <a:xfrm>
            <a:off x="3048000" y="4479822"/>
            <a:ext cx="4572000" cy="707886"/>
          </a:xfrm>
          <a:prstGeom prst="rect">
            <a:avLst/>
          </a:prstGeom>
        </p:spPr>
        <p:txBody>
          <a:bodyPr>
            <a:spAutoFit/>
          </a:bodyPr>
          <a:lstStyle/>
          <a:p>
            <a:r>
              <a:rPr lang="en-US" sz="2000" dirty="0">
                <a:solidFill>
                  <a:srgbClr val="008080"/>
                </a:solidFill>
              </a:rPr>
              <a:t>Actual product</a:t>
            </a:r>
          </a:p>
          <a:p>
            <a:r>
              <a:rPr lang="en-US" sz="2000" dirty="0">
                <a:solidFill>
                  <a:srgbClr val="008080"/>
                </a:solidFill>
              </a:rPr>
              <a:t>The actual product is close to 2400.</a:t>
            </a:r>
          </a:p>
        </p:txBody>
      </p:sp>
      <p:graphicFrame>
        <p:nvGraphicFramePr>
          <p:cNvPr id="8196" name="Object 4"/>
          <p:cNvGraphicFramePr>
            <a:graphicFrameLocks noChangeAspect="1"/>
          </p:cNvGraphicFramePr>
          <p:nvPr/>
        </p:nvGraphicFramePr>
        <p:xfrm>
          <a:off x="2282825" y="2590800"/>
          <a:ext cx="612775" cy="962025"/>
        </p:xfrm>
        <a:graphic>
          <a:graphicData uri="http://schemas.openxmlformats.org/presentationml/2006/ole">
            <mc:AlternateContent xmlns:mc="http://schemas.openxmlformats.org/markup-compatibility/2006">
              <mc:Choice xmlns:v="urn:schemas-microsoft-com:vml" Requires="v">
                <p:oleObj name="Equation" r:id="rId2" imgW="622030" imgH="977476" progId="Equation.DSMT4">
                  <p:embed/>
                </p:oleObj>
              </mc:Choice>
              <mc:Fallback>
                <p:oleObj name="Equation" r:id="rId2" imgW="622030" imgH="977476"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2825" y="2590800"/>
                        <a:ext cx="612775" cy="96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2238907" y="3515380"/>
            <a:ext cx="732893" cy="523220"/>
          </a:xfrm>
          <a:prstGeom prst="rect">
            <a:avLst/>
          </a:prstGeom>
        </p:spPr>
        <p:txBody>
          <a:bodyPr wrap="none">
            <a:spAutoFit/>
          </a:bodyPr>
          <a:lstStyle/>
          <a:p>
            <a:r>
              <a:rPr lang="en-US" sz="2800" dirty="0">
                <a:solidFill>
                  <a:srgbClr val="000099"/>
                </a:solidFill>
                <a:latin typeface="Calibri" pitchFamily="34" charset="0"/>
              </a:rPr>
              <a:t>496</a:t>
            </a:r>
            <a:endParaRPr lang="en-US" sz="2800" dirty="0">
              <a:solidFill>
                <a:srgbClr val="000099"/>
              </a:solidFill>
            </a:endParaRPr>
          </a:p>
        </p:txBody>
      </p:sp>
      <p:sp>
        <p:nvSpPr>
          <p:cNvPr id="12" name="Rectangle 5"/>
          <p:cNvSpPr>
            <a:spLocks noChangeArrowheads="1"/>
          </p:cNvSpPr>
          <p:nvPr/>
        </p:nvSpPr>
        <p:spPr bwMode="auto">
          <a:xfrm>
            <a:off x="2086896" y="4418267"/>
            <a:ext cx="915635"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2356</a:t>
            </a:r>
          </a:p>
        </p:txBody>
      </p:sp>
      <p:sp>
        <p:nvSpPr>
          <p:cNvPr id="13" name="Rectangle 5"/>
          <p:cNvSpPr>
            <a:spLocks noChangeArrowheads="1"/>
          </p:cNvSpPr>
          <p:nvPr/>
        </p:nvSpPr>
        <p:spPr bwMode="auto">
          <a:xfrm>
            <a:off x="2478548" y="2222088"/>
            <a:ext cx="314510" cy="400110"/>
          </a:xfrm>
          <a:prstGeom prst="rect">
            <a:avLst/>
          </a:prstGeom>
          <a:noFill/>
          <a:ln w="9525">
            <a:noFill/>
            <a:miter lim="800000"/>
            <a:headEnd/>
            <a:tailEnd/>
          </a:ln>
        </p:spPr>
        <p:txBody>
          <a:bodyPr wrap="none">
            <a:spAutoFit/>
          </a:bodyPr>
          <a:lstStyle/>
          <a:p>
            <a:r>
              <a:rPr lang="en-US" sz="2000" dirty="0">
                <a:solidFill>
                  <a:srgbClr val="FF0000"/>
                </a:solidFill>
                <a:cs typeface="Times New Roman" pitchFamily="18" charset="0"/>
              </a:rPr>
              <a:t>1</a:t>
            </a:r>
          </a:p>
        </p:txBody>
      </p:sp>
      <p:cxnSp>
        <p:nvCxnSpPr>
          <p:cNvPr id="14" name="Straight Connector 13"/>
          <p:cNvCxnSpPr/>
          <p:nvPr/>
        </p:nvCxnSpPr>
        <p:spPr>
          <a:xfrm>
            <a:off x="1887792" y="4432760"/>
            <a:ext cx="1005840" cy="1588"/>
          </a:xfrm>
          <a:prstGeom prst="line">
            <a:avLst/>
          </a:prstGeom>
          <a:ln>
            <a:solidFill>
              <a:srgbClr val="000099"/>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6" grpId="0"/>
      <p:bldP spid="9" grpId="0"/>
      <p:bldP spid="12" grpId="0"/>
      <p:bldP spid="1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a:lstStyle/>
          <a:p>
            <a:pPr eaLnBrk="1" hangingPunct="1"/>
            <a:r>
              <a:rPr lang="en-US" sz="3200" dirty="0">
                <a:solidFill>
                  <a:schemeClr val="tx1"/>
                </a:solidFill>
              </a:rPr>
              <a:t>Example 9: Application: Estimating Products of </a:t>
            </a:r>
            <a:br>
              <a:rPr lang="en-US" sz="3200" dirty="0">
                <a:solidFill>
                  <a:schemeClr val="tx1"/>
                </a:solidFill>
              </a:rPr>
            </a:br>
            <a:r>
              <a:rPr lang="en-US" sz="3200" dirty="0">
                <a:solidFill>
                  <a:schemeClr val="tx1"/>
                </a:solidFill>
              </a:rPr>
              <a:t>Whole Numbers</a:t>
            </a:r>
          </a:p>
        </p:txBody>
      </p:sp>
      <p:sp>
        <p:nvSpPr>
          <p:cNvPr id="32771" name="Rectangle 3"/>
          <p:cNvSpPr>
            <a:spLocks noGrp="1"/>
          </p:cNvSpPr>
          <p:nvPr>
            <p:ph idx="1"/>
          </p:nvPr>
        </p:nvSpPr>
        <p:spPr>
          <a:xfrm>
            <a:off x="457200" y="1280160"/>
            <a:ext cx="8229600" cy="4702826"/>
          </a:xfrm>
          <a:prstGeom prst="rect">
            <a:avLst/>
          </a:prstGeom>
          <a:noFill/>
        </p:spPr>
        <p:txBody>
          <a:bodyPr>
            <a:spAutoFit/>
          </a:bodyPr>
          <a:lstStyle/>
          <a:p>
            <a:pPr marL="0" indent="0" eaLnBrk="1" hangingPunct="1">
              <a:buFont typeface="Courier New" pitchFamily="49" charset="0"/>
              <a:buNone/>
            </a:pPr>
            <a:r>
              <a:rPr lang="en-US" i="0" dirty="0">
                <a:solidFill>
                  <a:schemeClr val="tx1"/>
                </a:solidFill>
              </a:rPr>
              <a:t>An apartment complex is planning to furnish all of its </a:t>
            </a:r>
            <a:r>
              <a:rPr lang="en-US" i="0" dirty="0">
                <a:solidFill>
                  <a:srgbClr val="0000FF"/>
                </a:solidFill>
              </a:rPr>
              <a:t>93</a:t>
            </a:r>
            <a:r>
              <a:rPr lang="en-US" i="0" dirty="0">
                <a:solidFill>
                  <a:schemeClr val="tx1"/>
                </a:solidFill>
              </a:rPr>
              <a:t> apartments with new dishwashers.  The owner can purchase the dishwashers for </a:t>
            </a:r>
            <a:r>
              <a:rPr lang="en-US" i="0" dirty="0">
                <a:solidFill>
                  <a:srgbClr val="0000FF"/>
                </a:solidFill>
              </a:rPr>
              <a:t>$267 </a:t>
            </a:r>
            <a:r>
              <a:rPr lang="en-US" i="0" dirty="0">
                <a:solidFill>
                  <a:schemeClr val="tx1"/>
                </a:solidFill>
              </a:rPr>
              <a:t>each.  Estimate the total cost of buying dishwashers for every apartment.  Then find the actual total cost to the apartment complex.</a:t>
            </a:r>
          </a:p>
          <a:p>
            <a:pPr marL="0" indent="0" eaLnBrk="1" hangingPunct="1">
              <a:spcBef>
                <a:spcPct val="50000"/>
              </a:spcBef>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In order to find the total cost to the apartment complex, we must multiply the number of dishwashers purchased by the cost of each dishwasher.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pPr eaLnBrk="1" hangingPunct="1"/>
            <a:r>
              <a:rPr lang="en-US" sz="3200">
                <a:solidFill>
                  <a:schemeClr val="tx1"/>
                </a:solidFill>
              </a:rPr>
              <a:t>Example 9: Estimating Products of </a:t>
            </a:r>
            <a:br>
              <a:rPr lang="en-US" sz="3200">
                <a:solidFill>
                  <a:schemeClr val="tx1"/>
                </a:solidFill>
              </a:rPr>
            </a:br>
            <a:r>
              <a:rPr lang="en-US" sz="3200">
                <a:solidFill>
                  <a:schemeClr val="tx1"/>
                </a:solidFill>
              </a:rPr>
              <a:t>Whole Numbers (cont.)</a:t>
            </a:r>
          </a:p>
        </p:txBody>
      </p:sp>
      <p:sp>
        <p:nvSpPr>
          <p:cNvPr id="33795" name="Rectangle 3"/>
          <p:cNvSpPr>
            <a:spLocks noGrp="1"/>
          </p:cNvSpPr>
          <p:nvPr>
            <p:ph idx="1"/>
          </p:nvPr>
        </p:nvSpPr>
        <p:spPr>
          <a:xfrm>
            <a:off x="457200" y="1280160"/>
            <a:ext cx="8229600" cy="523220"/>
          </a:xfrm>
          <a:prstGeom prst="rect">
            <a:avLst/>
          </a:prstGeom>
          <a:noFill/>
        </p:spPr>
        <p:txBody>
          <a:bodyPr>
            <a:spAutoFit/>
          </a:bodyPr>
          <a:lstStyle/>
          <a:p>
            <a:pPr eaLnBrk="1" hangingPunct="1">
              <a:buFont typeface="Courier New" pitchFamily="49" charset="0"/>
              <a:buNone/>
            </a:pPr>
            <a:r>
              <a:rPr lang="en-US" i="0" dirty="0">
                <a:solidFill>
                  <a:schemeClr val="tx1"/>
                </a:solidFill>
              </a:rPr>
              <a:t>We begin by estimating the product </a:t>
            </a:r>
            <a:r>
              <a:rPr lang="en-US" i="0" dirty="0">
                <a:solidFill>
                  <a:srgbClr val="0000FF"/>
                </a:solidFill>
              </a:rPr>
              <a:t>267⋅ 93</a:t>
            </a:r>
            <a:r>
              <a:rPr lang="en-US" i="0" dirty="0">
                <a:solidFill>
                  <a:schemeClr val="tx1"/>
                </a:solidFill>
              </a:rPr>
              <a:t>.</a:t>
            </a:r>
          </a:p>
        </p:txBody>
      </p:sp>
      <p:graphicFrame>
        <p:nvGraphicFramePr>
          <p:cNvPr id="5" name="Object 4"/>
          <p:cNvGraphicFramePr>
            <a:graphicFrameLocks noChangeAspect="1"/>
          </p:cNvGraphicFramePr>
          <p:nvPr/>
        </p:nvGraphicFramePr>
        <p:xfrm>
          <a:off x="1651000" y="2155825"/>
          <a:ext cx="687388" cy="962025"/>
        </p:xfrm>
        <a:graphic>
          <a:graphicData uri="http://schemas.openxmlformats.org/presentationml/2006/ole">
            <mc:AlternateContent xmlns:mc="http://schemas.openxmlformats.org/markup-compatibility/2006">
              <mc:Choice xmlns:v="urn:schemas-microsoft-com:vml" Requires="v">
                <p:oleObj name="Equation" r:id="rId2" imgW="698500" imgH="977900" progId="Equation.DSMT4">
                  <p:embed/>
                </p:oleObj>
              </mc:Choice>
              <mc:Fallback>
                <p:oleObj name="Equation" r:id="rId2" imgW="698500" imgH="977900"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1000" y="2155825"/>
                        <a:ext cx="687388" cy="96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4"/>
          <p:cNvGraphicFramePr>
            <a:graphicFrameLocks noChangeAspect="1"/>
          </p:cNvGraphicFramePr>
          <p:nvPr/>
        </p:nvGraphicFramePr>
        <p:xfrm>
          <a:off x="3486150" y="2647950"/>
          <a:ext cx="1000125" cy="400050"/>
        </p:xfrm>
        <a:graphic>
          <a:graphicData uri="http://schemas.openxmlformats.org/presentationml/2006/ole">
            <mc:AlternateContent xmlns:mc="http://schemas.openxmlformats.org/markup-compatibility/2006">
              <mc:Choice xmlns:v="urn:schemas-microsoft-com:vml" Requires="v">
                <p:oleObj name="Equation" r:id="rId4" imgW="1015559" imgH="406224" progId="Equation.DSMT4">
                  <p:embed/>
                </p:oleObj>
              </mc:Choice>
              <mc:Fallback>
                <p:oleObj name="Equation" r:id="rId4" imgW="1015559" imgH="406224"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86150" y="2647950"/>
                        <a:ext cx="1000125"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7" name="Straight Arrow Connector 6"/>
          <p:cNvCxnSpPr/>
          <p:nvPr/>
        </p:nvCxnSpPr>
        <p:spPr>
          <a:xfrm rot="10800000">
            <a:off x="2659040" y="232689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a:off x="2659040" y="2847181"/>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9" name="Rectangle 5"/>
          <p:cNvSpPr>
            <a:spLocks noChangeArrowheads="1"/>
          </p:cNvSpPr>
          <p:nvPr/>
        </p:nvSpPr>
        <p:spPr bwMode="auto">
          <a:xfrm>
            <a:off x="3218589" y="3058180"/>
            <a:ext cx="137088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$27,000</a:t>
            </a:r>
          </a:p>
        </p:txBody>
      </p:sp>
      <p:sp>
        <p:nvSpPr>
          <p:cNvPr id="10" name="Rectangle 9"/>
          <p:cNvSpPr/>
          <p:nvPr/>
        </p:nvSpPr>
        <p:spPr>
          <a:xfrm>
            <a:off x="4876800" y="2127635"/>
            <a:ext cx="2743200" cy="400110"/>
          </a:xfrm>
          <a:prstGeom prst="rect">
            <a:avLst/>
          </a:prstGeom>
        </p:spPr>
        <p:txBody>
          <a:bodyPr wrap="square">
            <a:spAutoFit/>
          </a:bodyPr>
          <a:lstStyle/>
          <a:p>
            <a:r>
              <a:rPr lang="en-US" sz="2000" dirty="0">
                <a:solidFill>
                  <a:srgbClr val="008080"/>
                </a:solidFill>
              </a:rPr>
              <a:t>Rounded value of 267</a:t>
            </a:r>
          </a:p>
        </p:txBody>
      </p:sp>
      <p:sp>
        <p:nvSpPr>
          <p:cNvPr id="11" name="Rectangle 10"/>
          <p:cNvSpPr/>
          <p:nvPr/>
        </p:nvSpPr>
        <p:spPr>
          <a:xfrm>
            <a:off x="4876800" y="2663309"/>
            <a:ext cx="2413418" cy="400110"/>
          </a:xfrm>
          <a:prstGeom prst="rect">
            <a:avLst/>
          </a:prstGeom>
        </p:spPr>
        <p:txBody>
          <a:bodyPr wrap="none">
            <a:spAutoFit/>
          </a:bodyPr>
          <a:lstStyle/>
          <a:p>
            <a:r>
              <a:rPr lang="en-US" sz="2000" dirty="0">
                <a:solidFill>
                  <a:srgbClr val="008080"/>
                </a:solidFill>
              </a:rPr>
              <a:t>Rounded value of 93</a:t>
            </a:r>
          </a:p>
        </p:txBody>
      </p:sp>
      <p:sp>
        <p:nvSpPr>
          <p:cNvPr id="12" name="Rectangle 11"/>
          <p:cNvSpPr/>
          <p:nvPr/>
        </p:nvSpPr>
        <p:spPr>
          <a:xfrm>
            <a:off x="4876800" y="3135124"/>
            <a:ext cx="2104166" cy="400110"/>
          </a:xfrm>
          <a:prstGeom prst="rect">
            <a:avLst/>
          </a:prstGeom>
        </p:spPr>
        <p:txBody>
          <a:bodyPr wrap="none">
            <a:spAutoFit/>
          </a:bodyPr>
          <a:lstStyle/>
          <a:p>
            <a:r>
              <a:rPr lang="en-US" sz="2000" dirty="0">
                <a:solidFill>
                  <a:srgbClr val="008080"/>
                </a:solidFill>
              </a:rPr>
              <a:t>Estimated product</a:t>
            </a:r>
          </a:p>
        </p:txBody>
      </p:sp>
      <p:graphicFrame>
        <p:nvGraphicFramePr>
          <p:cNvPr id="76803" name="Object 3"/>
          <p:cNvGraphicFramePr>
            <a:graphicFrameLocks noChangeAspect="1"/>
          </p:cNvGraphicFramePr>
          <p:nvPr/>
        </p:nvGraphicFramePr>
        <p:xfrm>
          <a:off x="3927475" y="2181640"/>
          <a:ext cx="558800" cy="292100"/>
        </p:xfrm>
        <a:graphic>
          <a:graphicData uri="http://schemas.openxmlformats.org/presentationml/2006/ole">
            <mc:AlternateContent xmlns:mc="http://schemas.openxmlformats.org/markup-compatibility/2006">
              <mc:Choice xmlns:v="urn:schemas-microsoft-com:vml" Requires="v">
                <p:oleObj name="Equation" r:id="rId6" imgW="558558" imgH="291973" progId="Equation.DSMT4">
                  <p:embed/>
                </p:oleObj>
              </mc:Choice>
              <mc:Fallback>
                <p:oleObj name="Equation" r:id="rId6" imgW="558558" imgH="291973"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27475" y="218164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680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idx="1"/>
          </p:nvPr>
        </p:nvSpPr>
        <p:spPr>
          <a:xfrm>
            <a:off x="457200" y="1280160"/>
            <a:ext cx="8229600" cy="2246769"/>
          </a:xfrm>
          <a:prstGeom prst="rect">
            <a:avLst/>
          </a:prstGeom>
          <a:noFill/>
        </p:spPr>
        <p:txBody>
          <a:bodyPr>
            <a:spAutoFit/>
          </a:bodyPr>
          <a:lstStyle/>
          <a:p>
            <a:pPr>
              <a:spcBef>
                <a:spcPts val="0"/>
              </a:spcBef>
              <a:tabLst>
                <a:tab pos="457200" algn="l"/>
              </a:tabLst>
            </a:pPr>
            <a:r>
              <a:rPr lang="en-US" dirty="0">
                <a:solidFill>
                  <a:schemeClr val="tx1"/>
                </a:solidFill>
              </a:rPr>
              <a:t>Use </a:t>
            </a:r>
            <a:r>
              <a:rPr lang="en-US" dirty="0"/>
              <a:t>a number line to round each number as indicated.</a:t>
            </a:r>
            <a:endParaRPr lang="en-US" i="0" dirty="0">
              <a:solidFill>
                <a:schemeClr val="tx1"/>
              </a:solidFill>
            </a:endParaRPr>
          </a:p>
          <a:p>
            <a:pPr marL="514350" indent="-514350" eaLnBrk="1" hangingPunct="1">
              <a:spcBef>
                <a:spcPts val="0"/>
              </a:spcBef>
              <a:buFont typeface="+mj-lt"/>
              <a:buAutoNum type="alphaLcPeriod"/>
              <a:tabLst>
                <a:tab pos="457200" algn="l"/>
              </a:tabLst>
            </a:pPr>
            <a:r>
              <a:rPr lang="en-US" dirty="0">
                <a:solidFill>
                  <a:schemeClr val="tx1"/>
                </a:solidFill>
              </a:rPr>
              <a:t> </a:t>
            </a:r>
            <a:r>
              <a:rPr lang="en-US" i="0" dirty="0">
                <a:solidFill>
                  <a:srgbClr val="0000FF"/>
                </a:solidFill>
              </a:rPr>
              <a:t>43</a:t>
            </a:r>
            <a:r>
              <a:rPr lang="en-US" dirty="0">
                <a:solidFill>
                  <a:srgbClr val="0000FF"/>
                </a:solidFill>
              </a:rPr>
              <a:t> to the nearest ten</a:t>
            </a:r>
          </a:p>
          <a:p>
            <a:pPr marL="514350" indent="-514350" eaLnBrk="1" hangingPunct="1">
              <a:spcBef>
                <a:spcPts val="0"/>
              </a:spcBef>
              <a:buFont typeface="+mj-lt"/>
              <a:buAutoNum type="alphaLcPeriod" startAt="2"/>
              <a:tabLst>
                <a:tab pos="457200" algn="l"/>
              </a:tabLst>
            </a:pPr>
            <a:r>
              <a:rPr lang="en-US" i="0" dirty="0">
                <a:solidFill>
                  <a:schemeClr val="tx1"/>
                </a:solidFill>
              </a:rPr>
              <a:t> </a:t>
            </a:r>
            <a:r>
              <a:rPr lang="en-US" i="0" dirty="0">
                <a:solidFill>
                  <a:srgbClr val="0000FF"/>
                </a:solidFill>
              </a:rPr>
              <a:t>5500 to the nearest thousand</a:t>
            </a:r>
          </a:p>
          <a:p>
            <a:pPr marL="0" indent="0" eaLnBrk="1" hangingPunct="1">
              <a:spcBef>
                <a:spcPts val="0"/>
              </a:spcBef>
              <a:buFont typeface="Courier New" pitchFamily="49" charset="0"/>
              <a:buNone/>
              <a:tabLst>
                <a:tab pos="457200" algn="l"/>
              </a:tabLst>
            </a:pPr>
            <a:r>
              <a:rPr lang="en-US" b="1" i="0" dirty="0">
                <a:solidFill>
                  <a:schemeClr val="tx1"/>
                </a:solidFill>
              </a:rPr>
              <a:t>Solution</a:t>
            </a:r>
          </a:p>
          <a:p>
            <a:pPr marL="514350" indent="-514350" eaLnBrk="1" hangingPunct="1">
              <a:spcBef>
                <a:spcPts val="0"/>
              </a:spcBef>
              <a:buFont typeface="+mj-lt"/>
              <a:buAutoNum type="alphaLcPeriod"/>
              <a:tabLst>
                <a:tab pos="457200" algn="l"/>
              </a:tabLst>
            </a:pPr>
            <a:r>
              <a:rPr lang="en-US" i="0" dirty="0">
                <a:solidFill>
                  <a:schemeClr val="tx1"/>
                </a:solidFill>
              </a:rPr>
              <a:t>To round </a:t>
            </a:r>
            <a:r>
              <a:rPr lang="en-US" i="0" dirty="0">
                <a:solidFill>
                  <a:srgbClr val="0000FF"/>
                </a:solidFill>
              </a:rPr>
              <a:t>43</a:t>
            </a:r>
            <a:r>
              <a:rPr lang="en-US" i="0" dirty="0">
                <a:solidFill>
                  <a:schemeClr val="tx1"/>
                </a:solidFill>
              </a:rPr>
              <a:t> to the nearest ten:</a:t>
            </a:r>
          </a:p>
        </p:txBody>
      </p:sp>
      <p:pic>
        <p:nvPicPr>
          <p:cNvPr id="7172" name="Picture 4" descr="Dev 1"/>
          <p:cNvPicPr>
            <a:picLocks noChangeAspect="1" noChangeArrowheads="1"/>
          </p:cNvPicPr>
          <p:nvPr/>
        </p:nvPicPr>
        <p:blipFill>
          <a:blip r:embed="rId2" cstate="print"/>
          <a:srcRect/>
          <a:stretch>
            <a:fillRect/>
          </a:stretch>
        </p:blipFill>
        <p:spPr bwMode="auto">
          <a:xfrm>
            <a:off x="2606040" y="3505200"/>
            <a:ext cx="3931920" cy="1468456"/>
          </a:xfrm>
          <a:prstGeom prst="rect">
            <a:avLst/>
          </a:prstGeom>
          <a:noFill/>
          <a:ln w="9525">
            <a:noFill/>
            <a:miter lim="800000"/>
            <a:headEnd/>
            <a:tailEnd/>
          </a:ln>
        </p:spPr>
      </p:pic>
      <p:sp>
        <p:nvSpPr>
          <p:cNvPr id="7171" name="Rectangle 3"/>
          <p:cNvSpPr>
            <a:spLocks noGrp="1"/>
          </p:cNvSpPr>
          <p:nvPr>
            <p:ph type="title"/>
          </p:nvPr>
        </p:nvSpPr>
        <p:spPr>
          <a:prstGeom prst="rect">
            <a:avLst/>
          </a:prstGeom>
        </p:spPr>
        <p:txBody>
          <a:bodyPr/>
          <a:lstStyle/>
          <a:p>
            <a:pPr eaLnBrk="1" hangingPunct="1"/>
            <a:r>
              <a:rPr lang="en-US" sz="3200">
                <a:solidFill>
                  <a:schemeClr val="tx1"/>
                </a:solidFill>
              </a:rPr>
              <a:t>Example 1: Rounding Whole Numbers</a:t>
            </a:r>
          </a:p>
        </p:txBody>
      </p:sp>
      <p:sp>
        <p:nvSpPr>
          <p:cNvPr id="11" name="Rectangle 2"/>
          <p:cNvSpPr txBox="1">
            <a:spLocks/>
          </p:cNvSpPr>
          <p:nvPr/>
        </p:nvSpPr>
        <p:spPr>
          <a:xfrm>
            <a:off x="457200" y="5029200"/>
            <a:ext cx="8229600" cy="954107"/>
          </a:xfrm>
          <a:prstGeom prst="rect">
            <a:avLst/>
          </a:prstGeom>
          <a:noFill/>
        </p:spPr>
        <p:txBody>
          <a:bodyPr>
            <a:spAutoFit/>
          </a:bodyPr>
          <a:lstStyle/>
          <a:p>
            <a:pPr marL="0" marR="0" lvl="0" indent="0" algn="l" defTabSz="914400" rtl="0" eaLnBrk="1" fontAlgn="auto" latinLnBrk="0" hangingPunct="1">
              <a:lnSpc>
                <a:spcPct val="100000"/>
              </a:lnSpc>
              <a:spcAft>
                <a:spcPts val="0"/>
              </a:spcAft>
              <a:buClrTx/>
              <a:buSzTx/>
              <a:buFontTx/>
              <a:buNone/>
              <a:tabLst>
                <a:tab pos="457200" algn="l"/>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We see that </a:t>
            </a:r>
            <a:r>
              <a:rPr kumimoji="0" lang="en-US" sz="2800" b="0" i="0" u="none" strike="noStrike" kern="1200" cap="none" spc="0" normalizeH="0" baseline="0" noProof="0" dirty="0">
                <a:ln>
                  <a:noFill/>
                </a:ln>
                <a:solidFill>
                  <a:srgbClr val="0000FF"/>
                </a:solidFill>
                <a:effectLst/>
                <a:uLnTx/>
                <a:uFillTx/>
                <a:latin typeface="+mn-lt"/>
                <a:ea typeface="+mn-ea"/>
                <a:cs typeface="+mn-cs"/>
              </a:rPr>
              <a:t>43</a:t>
            </a:r>
            <a:r>
              <a:rPr kumimoji="0" lang="en-US" sz="2800" b="0" i="0" u="none" strike="noStrike" kern="1200" cap="none" spc="0" normalizeH="0" baseline="0" noProof="0" dirty="0">
                <a:ln>
                  <a:noFill/>
                </a:ln>
                <a:solidFill>
                  <a:schemeClr val="tx1"/>
                </a:solidFill>
                <a:effectLst/>
                <a:uLnTx/>
                <a:uFillTx/>
                <a:latin typeface="+mn-lt"/>
                <a:ea typeface="+mn-ea"/>
                <a:cs typeface="+mn-cs"/>
              </a:rPr>
              <a:t> is closer to </a:t>
            </a:r>
            <a:r>
              <a:rPr kumimoji="0" lang="en-US" sz="2800" b="0" i="0" u="none" strike="noStrike" kern="1200" cap="none" spc="0" normalizeH="0" baseline="0" noProof="0" dirty="0">
                <a:ln>
                  <a:noFill/>
                </a:ln>
                <a:solidFill>
                  <a:srgbClr val="FF0000"/>
                </a:solidFill>
                <a:effectLst/>
                <a:uLnTx/>
                <a:uFillTx/>
                <a:latin typeface="+mn-lt"/>
                <a:ea typeface="+mn-ea"/>
                <a:cs typeface="+mn-cs"/>
              </a:rPr>
              <a:t>40</a:t>
            </a:r>
            <a:r>
              <a:rPr kumimoji="0" lang="en-US" sz="2800" b="0" i="0" u="none" strike="noStrike" kern="1200" cap="none" spc="0" normalizeH="0" baseline="0" noProof="0" dirty="0">
                <a:ln>
                  <a:noFill/>
                </a:ln>
                <a:solidFill>
                  <a:schemeClr val="tx1"/>
                </a:solidFill>
                <a:effectLst/>
                <a:uLnTx/>
                <a:uFillTx/>
                <a:latin typeface="+mn-lt"/>
                <a:ea typeface="+mn-ea"/>
                <a:cs typeface="+mn-cs"/>
              </a:rPr>
              <a:t> than to </a:t>
            </a:r>
            <a:r>
              <a:rPr kumimoji="0" lang="en-US" sz="2800" b="0" i="0" u="none" strike="noStrike" kern="1200" cap="none" spc="0" normalizeH="0" baseline="0" noProof="0" dirty="0">
                <a:ln>
                  <a:noFill/>
                </a:ln>
                <a:solidFill>
                  <a:srgbClr val="FF00FF"/>
                </a:solidFill>
                <a:effectLst/>
                <a:uLnTx/>
                <a:uFillTx/>
                <a:latin typeface="+mn-lt"/>
                <a:ea typeface="+mn-ea"/>
                <a:cs typeface="+mn-cs"/>
              </a:rPr>
              <a:t>50</a:t>
            </a:r>
            <a:r>
              <a:rPr kumimoji="0" lang="en-US" sz="2800" b="0" i="0" u="none" strike="noStrike" kern="1200" cap="none" spc="0" normalizeH="0" baseline="0" noProof="0" dirty="0">
                <a:ln>
                  <a:noFill/>
                </a:ln>
                <a:solidFill>
                  <a:schemeClr val="tx1"/>
                </a:solidFill>
                <a:effectLst/>
                <a:uLnTx/>
                <a:uFillTx/>
                <a:latin typeface="+mn-lt"/>
                <a:ea typeface="+mn-ea"/>
                <a:cs typeface="+mn-cs"/>
              </a:rPr>
              <a:t>.  Thus </a:t>
            </a:r>
            <a:r>
              <a:rPr kumimoji="0" lang="en-US" sz="2800" b="0" i="0" u="none" strike="noStrike" kern="1200" cap="none" spc="0" normalizeH="0" baseline="0" noProof="0" dirty="0">
                <a:ln>
                  <a:noFill/>
                </a:ln>
                <a:solidFill>
                  <a:srgbClr val="0000FF"/>
                </a:solidFill>
                <a:effectLst/>
                <a:uLnTx/>
                <a:uFillTx/>
                <a:latin typeface="+mn-lt"/>
                <a:ea typeface="+mn-ea"/>
                <a:cs typeface="+mn-cs"/>
              </a:rPr>
              <a:t>43</a:t>
            </a:r>
            <a:r>
              <a:rPr kumimoji="0" lang="en-US" sz="2800" b="0" i="0" u="none" strike="noStrike" kern="1200" cap="none" spc="0" normalizeH="0" baseline="0" noProof="0" dirty="0">
                <a:ln>
                  <a:noFill/>
                </a:ln>
                <a:solidFill>
                  <a:schemeClr val="tx1"/>
                </a:solidFill>
                <a:effectLst/>
                <a:uLnTx/>
                <a:uFillTx/>
                <a:latin typeface="+mn-lt"/>
                <a:ea typeface="+mn-ea"/>
                <a:cs typeface="+mn-cs"/>
              </a:rPr>
              <a:t> rounds to </a:t>
            </a:r>
            <a:r>
              <a:rPr kumimoji="0" lang="en-US" sz="2800" b="0" i="0" u="none" strike="noStrike" kern="1200" cap="none" spc="0" normalizeH="0" baseline="0" noProof="0" dirty="0">
                <a:ln>
                  <a:noFill/>
                </a:ln>
                <a:solidFill>
                  <a:srgbClr val="FF0000"/>
                </a:solidFill>
                <a:effectLst/>
                <a:uLnTx/>
                <a:uFillTx/>
                <a:latin typeface="+mn-lt"/>
                <a:ea typeface="+mn-ea"/>
                <a:cs typeface="+mn-cs"/>
              </a:rPr>
              <a:t>40</a:t>
            </a:r>
            <a:r>
              <a:rPr kumimoji="0" lang="en-US" sz="2800" b="0" i="0" u="none" strike="noStrike" kern="1200" cap="none" spc="0" normalizeH="0" baseline="0" noProof="0" dirty="0">
                <a:ln>
                  <a:noFill/>
                </a:ln>
                <a:solidFill>
                  <a:schemeClr val="tx1"/>
                </a:solidFill>
                <a:effectLst/>
                <a:uLnTx/>
                <a:uFillTx/>
                <a:latin typeface="+mn-lt"/>
                <a:ea typeface="+mn-ea"/>
                <a:cs typeface="+mn-cs"/>
              </a:rPr>
              <a:t> (to the </a:t>
            </a:r>
            <a:r>
              <a:rPr kumimoji="0" lang="en-US" sz="2800" b="1" i="0" u="none" strike="noStrike" kern="1200" cap="none" spc="0" normalizeH="0" baseline="0" noProof="0" dirty="0">
                <a:ln>
                  <a:noFill/>
                </a:ln>
                <a:solidFill>
                  <a:schemeClr val="tx1"/>
                </a:solidFill>
                <a:effectLst/>
                <a:uLnTx/>
                <a:uFillTx/>
                <a:latin typeface="+mn-lt"/>
                <a:ea typeface="+mn-ea"/>
                <a:cs typeface="+mn-cs"/>
              </a:rPr>
              <a:t>nearest ten</a:t>
            </a:r>
            <a:r>
              <a:rPr kumimoji="0" lang="en-US" sz="2800" b="0" i="0" u="none" strike="noStrike" kern="1200" cap="none" spc="0" normalizeH="0" baseline="0" noProof="0" dirty="0">
                <a:ln>
                  <a:noFill/>
                </a:ln>
                <a:solidFill>
                  <a:schemeClr val="tx1"/>
                </a:solidFill>
                <a:effectLst/>
                <a:uLnTx/>
                <a:uFillTx/>
                <a:latin typeface="+mn-lt"/>
                <a:ea typeface="+mn-ea"/>
                <a:cs typeface="+mn-cs"/>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0">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0">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4401205"/>
          </a:xfrm>
          <a:prstGeom prst="rect">
            <a:avLst/>
          </a:prstGeom>
          <a:noFill/>
        </p:spPr>
        <p:txBody>
          <a:bodyPr>
            <a:spAutoFit/>
          </a:bodyPr>
          <a:lstStyle/>
          <a:p>
            <a:pPr>
              <a:tabLst>
                <a:tab pos="457200" algn="l"/>
              </a:tabLst>
            </a:pPr>
            <a:r>
              <a:rPr lang="en-US" sz="2800" dirty="0"/>
              <a:t>The product should be near </a:t>
            </a:r>
            <a:r>
              <a:rPr lang="en-US" sz="2800" dirty="0">
                <a:solidFill>
                  <a:srgbClr val="000099"/>
                </a:solidFill>
              </a:rPr>
              <a:t>$27,000</a:t>
            </a:r>
            <a:r>
              <a:rPr lang="en-US" sz="2800" dirty="0"/>
              <a:t>.</a:t>
            </a:r>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r>
              <a:rPr lang="en-US" sz="2800" dirty="0"/>
              <a:t>Thus, the actual total cost to the apartment complex is </a:t>
            </a:r>
            <a:r>
              <a:rPr lang="en-US" sz="2800" dirty="0">
                <a:solidFill>
                  <a:srgbClr val="FF0008"/>
                </a:solidFill>
              </a:rPr>
              <a:t>$24,831</a:t>
            </a:r>
            <a:r>
              <a:rPr lang="en-US" sz="2800" dirty="0"/>
              <a:t>.</a:t>
            </a:r>
          </a:p>
        </p:txBody>
      </p:sp>
      <p:sp>
        <p:nvSpPr>
          <p:cNvPr id="34818" name="Rectangle 2"/>
          <p:cNvSpPr>
            <a:spLocks noGrp="1"/>
          </p:cNvSpPr>
          <p:nvPr>
            <p:ph type="title"/>
          </p:nvPr>
        </p:nvSpPr>
        <p:spPr>
          <a:prstGeom prst="rect">
            <a:avLst/>
          </a:prstGeom>
        </p:spPr>
        <p:txBody>
          <a:bodyPr/>
          <a:lstStyle/>
          <a:p>
            <a:pPr eaLnBrk="1" hangingPunct="1"/>
            <a:r>
              <a:rPr lang="en-US" sz="3200" dirty="0">
                <a:solidFill>
                  <a:schemeClr val="tx1"/>
                </a:solidFill>
              </a:rPr>
              <a:t>Example 9: Estimating Products of </a:t>
            </a:r>
            <a:br>
              <a:rPr lang="en-US" sz="3200" dirty="0">
                <a:solidFill>
                  <a:schemeClr val="tx1"/>
                </a:solidFill>
              </a:rPr>
            </a:br>
            <a:r>
              <a:rPr lang="en-US" sz="3200" dirty="0">
                <a:solidFill>
                  <a:schemeClr val="tx1"/>
                </a:solidFill>
              </a:rPr>
              <a:t>Whole Numbers (cont.)</a:t>
            </a:r>
          </a:p>
        </p:txBody>
      </p:sp>
      <p:graphicFrame>
        <p:nvGraphicFramePr>
          <p:cNvPr id="6" name="Object 4"/>
          <p:cNvGraphicFramePr>
            <a:graphicFrameLocks noChangeAspect="1"/>
          </p:cNvGraphicFramePr>
          <p:nvPr/>
        </p:nvGraphicFramePr>
        <p:xfrm>
          <a:off x="4223671" y="2049960"/>
          <a:ext cx="600075" cy="962025"/>
        </p:xfrm>
        <a:graphic>
          <a:graphicData uri="http://schemas.openxmlformats.org/presentationml/2006/ole">
            <mc:AlternateContent xmlns:mc="http://schemas.openxmlformats.org/markup-compatibility/2006">
              <mc:Choice xmlns:v="urn:schemas-microsoft-com:vml" Requires="v">
                <p:oleObj name="Equation" r:id="rId2" imgW="609600" imgH="977900" progId="Equation.DSMT4">
                  <p:embed/>
                </p:oleObj>
              </mc:Choice>
              <mc:Fallback>
                <p:oleObj name="Equation" r:id="rId2" imgW="609600" imgH="97790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23671" y="2049960"/>
                        <a:ext cx="600075" cy="96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6"/>
          <p:cNvSpPr/>
          <p:nvPr/>
        </p:nvSpPr>
        <p:spPr>
          <a:xfrm>
            <a:off x="4173403" y="2974952"/>
            <a:ext cx="732893" cy="523220"/>
          </a:xfrm>
          <a:prstGeom prst="rect">
            <a:avLst/>
          </a:prstGeom>
        </p:spPr>
        <p:txBody>
          <a:bodyPr wrap="none">
            <a:spAutoFit/>
          </a:bodyPr>
          <a:lstStyle/>
          <a:p>
            <a:r>
              <a:rPr lang="en-US" sz="2800" dirty="0">
                <a:solidFill>
                  <a:srgbClr val="000099"/>
                </a:solidFill>
                <a:latin typeface="Calibri" pitchFamily="34" charset="0"/>
              </a:rPr>
              <a:t>801</a:t>
            </a:r>
            <a:endParaRPr lang="en-US" sz="2800" dirty="0">
              <a:solidFill>
                <a:srgbClr val="000099"/>
              </a:solidFill>
            </a:endParaRPr>
          </a:p>
        </p:txBody>
      </p:sp>
      <p:sp>
        <p:nvSpPr>
          <p:cNvPr id="8" name="Rectangle 7"/>
          <p:cNvSpPr/>
          <p:nvPr/>
        </p:nvSpPr>
        <p:spPr>
          <a:xfrm>
            <a:off x="3485932" y="3421972"/>
            <a:ext cx="1467068" cy="523220"/>
          </a:xfrm>
          <a:prstGeom prst="rect">
            <a:avLst/>
          </a:prstGeom>
        </p:spPr>
        <p:txBody>
          <a:bodyPr wrap="none">
            <a:spAutoFit/>
          </a:bodyPr>
          <a:lstStyle/>
          <a:p>
            <a:r>
              <a:rPr lang="en-US" sz="2800" dirty="0">
                <a:solidFill>
                  <a:srgbClr val="000099"/>
                </a:solidFill>
                <a:latin typeface="Symbol" pitchFamily="18" charset="2"/>
              </a:rPr>
              <a:t>+ </a:t>
            </a:r>
            <a:r>
              <a:rPr lang="en-US" sz="2800" dirty="0">
                <a:solidFill>
                  <a:srgbClr val="000099"/>
                </a:solidFill>
                <a:latin typeface="Calibri" pitchFamily="34" charset="0"/>
              </a:rPr>
              <a:t>24 030</a:t>
            </a:r>
            <a:endParaRPr lang="en-US" sz="2800" dirty="0">
              <a:solidFill>
                <a:srgbClr val="000099"/>
              </a:solidFill>
            </a:endParaRPr>
          </a:p>
        </p:txBody>
      </p:sp>
      <p:sp>
        <p:nvSpPr>
          <p:cNvPr id="9" name="Rectangle 5"/>
          <p:cNvSpPr>
            <a:spLocks noChangeArrowheads="1"/>
          </p:cNvSpPr>
          <p:nvPr/>
        </p:nvSpPr>
        <p:spPr bwMode="auto">
          <a:xfrm>
            <a:off x="3581400" y="3972580"/>
            <a:ext cx="137088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$24,831</a:t>
            </a:r>
          </a:p>
        </p:txBody>
      </p:sp>
      <p:cxnSp>
        <p:nvCxnSpPr>
          <p:cNvPr id="14" name="Straight Connector 13"/>
          <p:cNvCxnSpPr/>
          <p:nvPr/>
        </p:nvCxnSpPr>
        <p:spPr>
          <a:xfrm>
            <a:off x="3642852" y="3967660"/>
            <a:ext cx="1188720" cy="1588"/>
          </a:xfrm>
          <a:prstGeom prst="line">
            <a:avLst/>
          </a:prstGeom>
          <a:ln>
            <a:solidFill>
              <a:srgbClr val="000099"/>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prstGeom prst="rect">
            <a:avLst/>
          </a:prstGeom>
        </p:spPr>
        <p:txBody>
          <a:bodyPr/>
          <a:lstStyle/>
          <a:p>
            <a:r>
              <a:rPr lang="en-US" dirty="0"/>
              <a:t>Procedure: To Estimate a Quotient</a:t>
            </a:r>
          </a:p>
        </p:txBody>
      </p:sp>
      <p:sp>
        <p:nvSpPr>
          <p:cNvPr id="35843" name="Rectangle 3"/>
          <p:cNvSpPr>
            <a:spLocks noGrp="1"/>
          </p:cNvSpPr>
          <p:nvPr>
            <p:ph idx="1"/>
          </p:nvPr>
        </p:nvSpPr>
        <p:spPr>
          <a:xfrm>
            <a:off x="457200" y="1280160"/>
            <a:ext cx="8229600" cy="2332946"/>
          </a:xfrm>
          <a:prstGeom prst="rect">
            <a:avLst/>
          </a:prstGeom>
          <a:solidFill>
            <a:srgbClr val="FFFFCC"/>
          </a:solidFill>
          <a:ln w="28575">
            <a:solidFill>
              <a:srgbClr val="000000"/>
            </a:solidFill>
          </a:ln>
        </p:spPr>
        <p:txBody>
          <a:bodyPr>
            <a:spAutoFit/>
          </a:bodyPr>
          <a:lstStyle/>
          <a:p>
            <a:pPr marL="533400" indent="-533400" eaLnBrk="1" hangingPunct="1">
              <a:spcBef>
                <a:spcPct val="50000"/>
              </a:spcBef>
              <a:buFont typeface="+mj-lt"/>
              <a:buAutoNum type="arabicPeriod"/>
            </a:pPr>
            <a:r>
              <a:rPr lang="en-US" i="0" dirty="0">
                <a:solidFill>
                  <a:srgbClr val="000000"/>
                </a:solidFill>
              </a:rPr>
              <a:t>Round both the divisor and dividend to the place of the </a:t>
            </a:r>
            <a:r>
              <a:rPr lang="en-US" b="1" i="0" dirty="0">
                <a:solidFill>
                  <a:srgbClr val="C00000"/>
                </a:solidFill>
              </a:rPr>
              <a:t>leftmost</a:t>
            </a:r>
            <a:r>
              <a:rPr lang="en-US" i="0" dirty="0">
                <a:solidFill>
                  <a:srgbClr val="000000"/>
                </a:solidFill>
              </a:rPr>
              <a:t> digit.</a:t>
            </a:r>
          </a:p>
          <a:p>
            <a:pPr marL="533400" indent="-533400" eaLnBrk="1" hangingPunct="1">
              <a:buFont typeface="+mj-lt"/>
              <a:buAutoNum type="arabicPeriod"/>
            </a:pPr>
            <a:r>
              <a:rPr lang="en-US" i="0" dirty="0">
                <a:solidFill>
                  <a:srgbClr val="000000"/>
                </a:solidFill>
              </a:rPr>
              <a:t>Divide with the rounded numbers.  (When calculating an estimate, ignore the remainder if there is one.)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908489"/>
          </a:xfrm>
          <a:prstGeom prst="rect">
            <a:avLst/>
          </a:prstGeom>
          <a:noFill/>
        </p:spPr>
        <p:txBody>
          <a:bodyPr>
            <a:spAutoFit/>
          </a:bodyPr>
          <a:lstStyle/>
          <a:p>
            <a:pPr>
              <a:spcBef>
                <a:spcPts val="600"/>
              </a:spcBef>
              <a:tabLst>
                <a:tab pos="457200" algn="l"/>
              </a:tabLst>
            </a:pPr>
            <a:r>
              <a:rPr lang="en-US" sz="2800" dirty="0"/>
              <a:t>Estimate the quotient; then find the quotient.</a:t>
            </a:r>
          </a:p>
          <a:p>
            <a:pPr algn="ctr">
              <a:spcBef>
                <a:spcPts val="600"/>
              </a:spcBef>
              <a:tabLst>
                <a:tab pos="457200" algn="l"/>
              </a:tabLst>
            </a:pPr>
            <a:r>
              <a:rPr lang="en-US" sz="2800" dirty="0">
                <a:solidFill>
                  <a:srgbClr val="0000FF"/>
                </a:solidFill>
              </a:rPr>
              <a:t>8875 ÷ 25</a:t>
            </a:r>
            <a:endParaRPr lang="en-US" sz="2800" dirty="0"/>
          </a:p>
          <a:p>
            <a:pPr>
              <a:spcBef>
                <a:spcPts val="600"/>
              </a:spcBef>
              <a:tabLst>
                <a:tab pos="457200" algn="l"/>
              </a:tabLst>
            </a:pPr>
            <a:r>
              <a:rPr lang="en-US" sz="2800" b="1" dirty="0"/>
              <a:t>Solution</a:t>
            </a:r>
          </a:p>
          <a:p>
            <a:pPr>
              <a:spcBef>
                <a:spcPts val="600"/>
              </a:spcBef>
              <a:tabLst>
                <a:tab pos="457200" algn="l"/>
              </a:tabLst>
            </a:pPr>
            <a:r>
              <a:rPr lang="en-US" sz="2800" dirty="0"/>
              <a:t>To estimate the quotient, round each number to the place of the leftmost digit and then divide these rounded numbers.</a:t>
            </a:r>
          </a:p>
        </p:txBody>
      </p:sp>
      <p:sp>
        <p:nvSpPr>
          <p:cNvPr id="36866"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10: Estimating Quotients of </a:t>
            </a:r>
            <a:br>
              <a:rPr lang="en-US" sz="3200" dirty="0">
                <a:solidFill>
                  <a:schemeClr val="tx1"/>
                </a:solidFill>
              </a:rPr>
            </a:br>
            <a:r>
              <a:rPr lang="en-US" sz="3200" dirty="0">
                <a:solidFill>
                  <a:schemeClr val="tx1"/>
                </a:solidFill>
              </a:rPr>
              <a:t>Whole Numbers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Example 10: Estimating Quotients of </a:t>
            </a:r>
            <a:br>
              <a:rPr lang="en-US" dirty="0">
                <a:solidFill>
                  <a:schemeClr val="tx1"/>
                </a:solidFill>
              </a:rPr>
            </a:br>
            <a:r>
              <a:rPr lang="en-US" dirty="0">
                <a:solidFill>
                  <a:schemeClr val="tx1"/>
                </a:solidFill>
              </a:rPr>
              <a:t>Whole Numbers (cont.)</a:t>
            </a:r>
            <a:endParaRPr lang="en-US" dirty="0"/>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 name="Object 5"/>
          <p:cNvGraphicFramePr>
            <a:graphicFrameLocks noGrp="1" noChangeAspect="1"/>
          </p:cNvGraphicFramePr>
          <p:nvPr/>
        </p:nvGraphicFramePr>
        <p:xfrm>
          <a:off x="2438400" y="2387600"/>
          <a:ext cx="1289050" cy="560387"/>
        </p:xfrm>
        <a:graphic>
          <a:graphicData uri="http://schemas.openxmlformats.org/presentationml/2006/ole">
            <mc:AlternateContent xmlns:mc="http://schemas.openxmlformats.org/markup-compatibility/2006">
              <mc:Choice xmlns:v="urn:schemas-microsoft-com:vml" Requires="v">
                <p:oleObj name="Equation" r:id="rId2" imgW="1256755" imgH="545863" progId="Equation.DSMT4">
                  <p:embed/>
                </p:oleObj>
              </mc:Choice>
              <mc:Fallback>
                <p:oleObj name="Equation" r:id="rId2" imgW="1256755" imgH="545863" progId="Equation.DSMT4">
                  <p:embed/>
                  <p:pic>
                    <p:nvPicPr>
                      <p:cNvPr id="0" name="Picture 2"/>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2387600"/>
                        <a:ext cx="1289050"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p:cNvSpPr/>
          <p:nvPr/>
        </p:nvSpPr>
        <p:spPr>
          <a:xfrm>
            <a:off x="3810000" y="1981200"/>
            <a:ext cx="2181238" cy="400110"/>
          </a:xfrm>
          <a:prstGeom prst="rect">
            <a:avLst/>
          </a:prstGeom>
        </p:spPr>
        <p:txBody>
          <a:bodyPr wrap="none">
            <a:spAutoFit/>
          </a:bodyPr>
          <a:lstStyle/>
          <a:p>
            <a:r>
              <a:rPr lang="en-US" sz="2000" dirty="0">
                <a:solidFill>
                  <a:srgbClr val="008080"/>
                </a:solidFill>
              </a:rPr>
              <a:t>Estimated quotient</a:t>
            </a:r>
          </a:p>
        </p:txBody>
      </p:sp>
      <p:graphicFrame>
        <p:nvGraphicFramePr>
          <p:cNvPr id="6" name="Object 3"/>
          <p:cNvGraphicFramePr>
            <a:graphicFrameLocks noChangeAspect="1"/>
          </p:cNvGraphicFramePr>
          <p:nvPr/>
        </p:nvGraphicFramePr>
        <p:xfrm>
          <a:off x="3124200" y="2070100"/>
          <a:ext cx="190500" cy="292100"/>
        </p:xfrm>
        <a:graphic>
          <a:graphicData uri="http://schemas.openxmlformats.org/presentationml/2006/ole">
            <mc:AlternateContent xmlns:mc="http://schemas.openxmlformats.org/markup-compatibility/2006">
              <mc:Choice xmlns:v="urn:schemas-microsoft-com:vml" Requires="v">
                <p:oleObj name="Equation" r:id="rId4" imgW="190417" imgH="291973" progId="Equation.DSMT4">
                  <p:embed/>
                </p:oleObj>
              </mc:Choice>
              <mc:Fallback>
                <p:oleObj name="Equation" r:id="rId4" imgW="190417" imgH="291973"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24200" y="20701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nvGraphicFramePr>
        <p:xfrm>
          <a:off x="3302000" y="2070100"/>
          <a:ext cx="215900" cy="292100"/>
        </p:xfrm>
        <a:graphic>
          <a:graphicData uri="http://schemas.openxmlformats.org/presentationml/2006/ole">
            <mc:AlternateContent xmlns:mc="http://schemas.openxmlformats.org/markup-compatibility/2006">
              <mc:Choice xmlns:v="urn:schemas-microsoft-com:vml" Requires="v">
                <p:oleObj name="Equation" r:id="rId6" imgW="215713" imgH="291847" progId="Equation.DSMT4">
                  <p:embed/>
                </p:oleObj>
              </mc:Choice>
              <mc:Fallback>
                <p:oleObj name="Equation" r:id="rId6" imgW="215713" imgH="291847"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02000" y="20701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3505200" y="2070100"/>
          <a:ext cx="215900" cy="292100"/>
        </p:xfrm>
        <a:graphic>
          <a:graphicData uri="http://schemas.openxmlformats.org/presentationml/2006/ole">
            <mc:AlternateContent xmlns:mc="http://schemas.openxmlformats.org/markup-compatibility/2006">
              <mc:Choice xmlns:v="urn:schemas-microsoft-com:vml" Requires="v">
                <p:oleObj name="Equation" r:id="rId8" imgW="215713" imgH="291847" progId="Equation.DSMT4">
                  <p:embed/>
                </p:oleObj>
              </mc:Choice>
              <mc:Fallback>
                <p:oleObj name="Equation" r:id="rId8" imgW="215713" imgH="291847"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05200" y="20701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2755900" y="2806700"/>
          <a:ext cx="596900" cy="368300"/>
        </p:xfrm>
        <a:graphic>
          <a:graphicData uri="http://schemas.openxmlformats.org/presentationml/2006/ole">
            <mc:AlternateContent xmlns:mc="http://schemas.openxmlformats.org/markup-compatibility/2006">
              <mc:Choice xmlns:v="urn:schemas-microsoft-com:vml" Requires="v">
                <p:oleObj name="Equation" r:id="rId10" imgW="596880" imgH="368280" progId="Equation.DSMT4">
                  <p:embed/>
                </p:oleObj>
              </mc:Choice>
              <mc:Fallback>
                <p:oleObj name="Equation" r:id="rId10" imgW="596880" imgH="3682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55900" y="2806700"/>
                        <a:ext cx="596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3124200" y="3213100"/>
          <a:ext cx="393700" cy="292100"/>
        </p:xfrm>
        <a:graphic>
          <a:graphicData uri="http://schemas.openxmlformats.org/presentationml/2006/ole">
            <mc:AlternateContent xmlns:mc="http://schemas.openxmlformats.org/markup-compatibility/2006">
              <mc:Choice xmlns:v="urn:schemas-microsoft-com:vml" Requires="v">
                <p:oleObj name="Equation" r:id="rId12" imgW="393529" imgH="291973" progId="Equation.DSMT4">
                  <p:embed/>
                </p:oleObj>
              </mc:Choice>
              <mc:Fallback>
                <p:oleObj name="Equation" r:id="rId12" imgW="393529" imgH="291973"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24200" y="32131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8"/>
          <p:cNvGraphicFramePr>
            <a:graphicFrameLocks noChangeAspect="1"/>
          </p:cNvGraphicFramePr>
          <p:nvPr/>
        </p:nvGraphicFramePr>
        <p:xfrm>
          <a:off x="3086333" y="3581400"/>
          <a:ext cx="419100" cy="368300"/>
        </p:xfrm>
        <a:graphic>
          <a:graphicData uri="http://schemas.openxmlformats.org/presentationml/2006/ole">
            <mc:AlternateContent xmlns:mc="http://schemas.openxmlformats.org/markup-compatibility/2006">
              <mc:Choice xmlns:v="urn:schemas-microsoft-com:vml" Requires="v">
                <p:oleObj name="Equation" r:id="rId14" imgW="419040" imgH="368280" progId="Equation.DSMT4">
                  <p:embed/>
                </p:oleObj>
              </mc:Choice>
              <mc:Fallback>
                <p:oleObj name="Equation" r:id="rId14" imgW="419040" imgH="3682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86333" y="3581400"/>
                        <a:ext cx="419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3302000" y="4025900"/>
          <a:ext cx="393700" cy="292100"/>
        </p:xfrm>
        <a:graphic>
          <a:graphicData uri="http://schemas.openxmlformats.org/presentationml/2006/ole">
            <mc:AlternateContent xmlns:mc="http://schemas.openxmlformats.org/markup-compatibility/2006">
              <mc:Choice xmlns:v="urn:schemas-microsoft-com:vml" Requires="v">
                <p:oleObj name="Equation" r:id="rId16" imgW="393529" imgH="291973" progId="Equation.DSMT4">
                  <p:embed/>
                </p:oleObj>
              </mc:Choice>
              <mc:Fallback>
                <p:oleObj name="Equation" r:id="rId16" imgW="393529" imgH="291973"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302000" y="40259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10"/>
          <p:cNvGraphicFramePr>
            <a:graphicFrameLocks noChangeAspect="1"/>
          </p:cNvGraphicFramePr>
          <p:nvPr/>
        </p:nvGraphicFramePr>
        <p:xfrm>
          <a:off x="3289300" y="4394200"/>
          <a:ext cx="419100" cy="368300"/>
        </p:xfrm>
        <a:graphic>
          <a:graphicData uri="http://schemas.openxmlformats.org/presentationml/2006/ole">
            <mc:AlternateContent xmlns:mc="http://schemas.openxmlformats.org/markup-compatibility/2006">
              <mc:Choice xmlns:v="urn:schemas-microsoft-com:vml" Requires="v">
                <p:oleObj name="Equation" r:id="rId18" imgW="419040" imgH="368280" progId="Equation.DSMT4">
                  <p:embed/>
                </p:oleObj>
              </mc:Choice>
              <mc:Fallback>
                <p:oleObj name="Equation" r:id="rId18" imgW="419040" imgH="36828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289300" y="4394200"/>
                        <a:ext cx="419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1"/>
          <p:cNvGraphicFramePr>
            <a:graphicFrameLocks noChangeAspect="1"/>
          </p:cNvGraphicFramePr>
          <p:nvPr/>
        </p:nvGraphicFramePr>
        <p:xfrm>
          <a:off x="3479800" y="4838700"/>
          <a:ext cx="215900" cy="292100"/>
        </p:xfrm>
        <a:graphic>
          <a:graphicData uri="http://schemas.openxmlformats.org/presentationml/2006/ole">
            <mc:AlternateContent xmlns:mc="http://schemas.openxmlformats.org/markup-compatibility/2006">
              <mc:Choice xmlns:v="urn:schemas-microsoft-com:vml" Requires="v">
                <p:oleObj name="Equation" r:id="rId20" imgW="215713" imgH="291847" progId="Equation.DSMT4">
                  <p:embed/>
                </p:oleObj>
              </mc:Choice>
              <mc:Fallback>
                <p:oleObj name="Equation" r:id="rId20" imgW="215713" imgH="291847" progId="Equation.DSMT4">
                  <p:embed/>
                  <p:pic>
                    <p:nvPicPr>
                      <p:cNvPr id="0" name="Picture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479800" y="48387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Arrow Connector 14"/>
          <p:cNvCxnSpPr/>
          <p:nvPr/>
        </p:nvCxnSpPr>
        <p:spPr>
          <a:xfrm rot="10800000">
            <a:off x="2057401" y="163241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57200" y="1371600"/>
            <a:ext cx="1705916" cy="523220"/>
          </a:xfrm>
          <a:prstGeom prst="rect">
            <a:avLst/>
          </a:prstGeom>
        </p:spPr>
        <p:txBody>
          <a:bodyPr wrap="none">
            <a:spAutoFit/>
          </a:bodyPr>
          <a:lstStyle/>
          <a:p>
            <a:r>
              <a:rPr lang="en-US" sz="2800" dirty="0">
                <a:solidFill>
                  <a:srgbClr val="0000FF"/>
                </a:solidFill>
              </a:rPr>
              <a:t>8875 ÷ 25 </a:t>
            </a:r>
            <a:endParaRPr lang="en-US" sz="2800" dirty="0"/>
          </a:p>
        </p:txBody>
      </p:sp>
      <p:sp>
        <p:nvSpPr>
          <p:cNvPr id="17" name="Rectangle 16"/>
          <p:cNvSpPr/>
          <p:nvPr/>
        </p:nvSpPr>
        <p:spPr>
          <a:xfrm>
            <a:off x="2627913" y="1371600"/>
            <a:ext cx="1705916" cy="523220"/>
          </a:xfrm>
          <a:prstGeom prst="rect">
            <a:avLst/>
          </a:prstGeom>
        </p:spPr>
        <p:txBody>
          <a:bodyPr wrap="none">
            <a:spAutoFit/>
          </a:bodyPr>
          <a:lstStyle/>
          <a:p>
            <a:r>
              <a:rPr lang="en-US" sz="2800" dirty="0">
                <a:solidFill>
                  <a:srgbClr val="000099"/>
                </a:solidFill>
              </a:rPr>
              <a:t>9000 ÷ 30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a:prstGeom prst="rect">
            <a:avLst/>
          </a:prstGeom>
        </p:spPr>
        <p:txBody>
          <a:bodyPr/>
          <a:lstStyle/>
          <a:p>
            <a:pPr eaLnBrk="1" hangingPunct="1"/>
            <a:r>
              <a:rPr lang="en-US" sz="3200">
                <a:solidFill>
                  <a:schemeClr val="tx1"/>
                </a:solidFill>
              </a:rPr>
              <a:t>Example 10: Estimating Quotients of </a:t>
            </a:r>
            <a:br>
              <a:rPr lang="en-US" sz="3200">
                <a:solidFill>
                  <a:schemeClr val="tx1"/>
                </a:solidFill>
              </a:rPr>
            </a:br>
            <a:r>
              <a:rPr lang="en-US" sz="3200">
                <a:solidFill>
                  <a:schemeClr val="tx1"/>
                </a:solidFill>
              </a:rPr>
              <a:t>Whole Numbers (cont.)</a:t>
            </a:r>
          </a:p>
        </p:txBody>
      </p:sp>
      <p:sp>
        <p:nvSpPr>
          <p:cNvPr id="5" name="Rectangle 3"/>
          <p:cNvSpPr txBox="1">
            <a:spLocks/>
          </p:cNvSpPr>
          <p:nvPr/>
        </p:nvSpPr>
        <p:spPr>
          <a:xfrm>
            <a:off x="457200" y="1280160"/>
            <a:ext cx="8229600" cy="954107"/>
          </a:xfrm>
          <a:prstGeom prst="rect">
            <a:avLst/>
          </a:prstGeom>
          <a:noFill/>
        </p:spPr>
        <p:txBody>
          <a:bodyPr>
            <a:spAutoFit/>
          </a:bodyPr>
          <a:lstStyle/>
          <a:p>
            <a:pPr marL="457200" indent="-457200"/>
            <a:r>
              <a:rPr lang="en-US" sz="2800" dirty="0"/>
              <a:t>Now find the quotient, keeping in mind that the answer </a:t>
            </a:r>
          </a:p>
          <a:p>
            <a:pPr marL="457200" indent="-457200"/>
            <a:r>
              <a:rPr lang="en-US" sz="2800" dirty="0"/>
              <a:t>should be near </a:t>
            </a:r>
            <a:r>
              <a:rPr lang="en-US" sz="2800" dirty="0">
                <a:solidFill>
                  <a:srgbClr val="0000FF"/>
                </a:solidFill>
              </a:rPr>
              <a:t>300</a:t>
            </a:r>
            <a:r>
              <a:rPr lang="en-US" sz="2800" dirty="0"/>
              <a:t>.</a:t>
            </a:r>
          </a:p>
        </p:txBody>
      </p:sp>
      <p:graphicFrame>
        <p:nvGraphicFramePr>
          <p:cNvPr id="11267" name="Object 5"/>
          <p:cNvGraphicFramePr>
            <a:graphicFrameLocks noChangeAspect="1"/>
          </p:cNvGraphicFramePr>
          <p:nvPr/>
        </p:nvGraphicFramePr>
        <p:xfrm>
          <a:off x="3505200" y="2908300"/>
          <a:ext cx="1263650" cy="560388"/>
        </p:xfrm>
        <a:graphic>
          <a:graphicData uri="http://schemas.openxmlformats.org/presentationml/2006/ole">
            <mc:AlternateContent xmlns:mc="http://schemas.openxmlformats.org/markup-compatibility/2006">
              <mc:Choice xmlns:v="urn:schemas-microsoft-com:vml" Requires="v">
                <p:oleObj name="Equation" r:id="rId2" imgW="1231366" imgH="545863" progId="Equation.DSMT4">
                  <p:embed/>
                </p:oleObj>
              </mc:Choice>
              <mc:Fallback>
                <p:oleObj name="Equation" r:id="rId2" imgW="1231366" imgH="545863" progId="Equation.DSMT4">
                  <p:embed/>
                  <p:pic>
                    <p:nvPicPr>
                      <p:cNvPr id="0" name="Picture 4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2908300"/>
                        <a:ext cx="1263650" cy="56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3830890376"/>
              </p:ext>
            </p:extLst>
          </p:nvPr>
        </p:nvGraphicFramePr>
        <p:xfrm>
          <a:off x="4128539" y="2629694"/>
          <a:ext cx="190500" cy="292100"/>
        </p:xfrm>
        <a:graphic>
          <a:graphicData uri="http://schemas.openxmlformats.org/presentationml/2006/ole">
            <mc:AlternateContent xmlns:mc="http://schemas.openxmlformats.org/markup-compatibility/2006">
              <mc:Choice xmlns:v="urn:schemas-microsoft-com:vml" Requires="v">
                <p:oleObj name="Equation" r:id="rId4" imgW="190417" imgH="291973" progId="Equation.DSMT4">
                  <p:embed/>
                </p:oleObj>
              </mc:Choice>
              <mc:Fallback>
                <p:oleObj name="Equation" r:id="rId4" imgW="190417" imgH="291973" progId="Equation.DSMT4">
                  <p:embed/>
                  <p:pic>
                    <p:nvPicPr>
                      <p:cNvPr id="0" name="Picture 4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28539" y="2629694"/>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extLst>
              <p:ext uri="{D42A27DB-BD31-4B8C-83A1-F6EECF244321}">
                <p14:modId xmlns:p14="http://schemas.microsoft.com/office/powerpoint/2010/main" val="2135714230"/>
              </p:ext>
            </p:extLst>
          </p:nvPr>
        </p:nvGraphicFramePr>
        <p:xfrm>
          <a:off x="4318000" y="2629694"/>
          <a:ext cx="203200" cy="292100"/>
        </p:xfrm>
        <a:graphic>
          <a:graphicData uri="http://schemas.openxmlformats.org/presentationml/2006/ole">
            <mc:AlternateContent xmlns:mc="http://schemas.openxmlformats.org/markup-compatibility/2006">
              <mc:Choice xmlns:v="urn:schemas-microsoft-com:vml" Requires="v">
                <p:oleObj name="Equation" r:id="rId6" imgW="203112" imgH="291973" progId="Equation.DSMT4">
                  <p:embed/>
                </p:oleObj>
              </mc:Choice>
              <mc:Fallback>
                <p:oleObj name="Equation" r:id="rId6" imgW="203112" imgH="291973" progId="Equation.DSMT4">
                  <p:embed/>
                  <p:pic>
                    <p:nvPicPr>
                      <p:cNvPr id="0" name="Picture 4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18000" y="2629694"/>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1361926956"/>
              </p:ext>
            </p:extLst>
          </p:nvPr>
        </p:nvGraphicFramePr>
        <p:xfrm>
          <a:off x="4527550" y="2622947"/>
          <a:ext cx="203200" cy="292100"/>
        </p:xfrm>
        <a:graphic>
          <a:graphicData uri="http://schemas.openxmlformats.org/presentationml/2006/ole">
            <mc:AlternateContent xmlns:mc="http://schemas.openxmlformats.org/markup-compatibility/2006">
              <mc:Choice xmlns:v="urn:schemas-microsoft-com:vml" Requires="v">
                <p:oleObj name="Equation" r:id="rId8" imgW="203112" imgH="291973" progId="Equation.DSMT4">
                  <p:embed/>
                </p:oleObj>
              </mc:Choice>
              <mc:Fallback>
                <p:oleObj name="Equation" r:id="rId8" imgW="203112" imgH="291973" progId="Equation.DSMT4">
                  <p:embed/>
                  <p:pic>
                    <p:nvPicPr>
                      <p:cNvPr id="0" name="Picture 4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27550" y="2622947"/>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765550" y="3365500"/>
          <a:ext cx="584200" cy="368300"/>
        </p:xfrm>
        <a:graphic>
          <a:graphicData uri="http://schemas.openxmlformats.org/presentationml/2006/ole">
            <mc:AlternateContent xmlns:mc="http://schemas.openxmlformats.org/markup-compatibility/2006">
              <mc:Choice xmlns:v="urn:schemas-microsoft-com:vml" Requires="v">
                <p:oleObj name="Equation" r:id="rId10" imgW="583920" imgH="368280" progId="Equation.DSMT4">
                  <p:embed/>
                </p:oleObj>
              </mc:Choice>
              <mc:Fallback>
                <p:oleObj name="Equation" r:id="rId10" imgW="583920" imgH="368280" progId="Equation.DSMT4">
                  <p:embed/>
                  <p:pic>
                    <p:nvPicPr>
                      <p:cNvPr id="0" name="Picture 4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65550" y="3365500"/>
                        <a:ext cx="584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4000733" y="3733800"/>
          <a:ext cx="546100" cy="292100"/>
        </p:xfrm>
        <a:graphic>
          <a:graphicData uri="http://schemas.openxmlformats.org/presentationml/2006/ole">
            <mc:AlternateContent xmlns:mc="http://schemas.openxmlformats.org/markup-compatibility/2006">
              <mc:Choice xmlns:v="urn:schemas-microsoft-com:vml" Requires="v">
                <p:oleObj name="Equation" r:id="rId12" imgW="545863" imgH="291973" progId="Equation.DSMT4">
                  <p:embed/>
                </p:oleObj>
              </mc:Choice>
              <mc:Fallback>
                <p:oleObj name="Equation" r:id="rId12" imgW="545863" imgH="291973" progId="Equation.DSMT4">
                  <p:embed/>
                  <p:pic>
                    <p:nvPicPr>
                      <p:cNvPr id="0" name="Picture 4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00733" y="37338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3810000" y="4051300"/>
          <a:ext cx="762000" cy="368300"/>
        </p:xfrm>
        <a:graphic>
          <a:graphicData uri="http://schemas.openxmlformats.org/presentationml/2006/ole">
            <mc:AlternateContent xmlns:mc="http://schemas.openxmlformats.org/markup-compatibility/2006">
              <mc:Choice xmlns:v="urn:schemas-microsoft-com:vml" Requires="v">
                <p:oleObj name="Equation" r:id="rId14" imgW="761760" imgH="368280" progId="Equation.DSMT4">
                  <p:embed/>
                </p:oleObj>
              </mc:Choice>
              <mc:Fallback>
                <p:oleObj name="Equation" r:id="rId14" imgW="761760" imgH="368280" progId="Equation.DSMT4">
                  <p:embed/>
                  <p:pic>
                    <p:nvPicPr>
                      <p:cNvPr id="0" name="Picture 4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10000" y="4051300"/>
                        <a:ext cx="762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4" name="Object 10"/>
          <p:cNvGraphicFramePr>
            <a:graphicFrameLocks noChangeAspect="1"/>
          </p:cNvGraphicFramePr>
          <p:nvPr/>
        </p:nvGraphicFramePr>
        <p:xfrm>
          <a:off x="4254500" y="4432300"/>
          <a:ext cx="546100" cy="292100"/>
        </p:xfrm>
        <a:graphic>
          <a:graphicData uri="http://schemas.openxmlformats.org/presentationml/2006/ole">
            <mc:AlternateContent xmlns:mc="http://schemas.openxmlformats.org/markup-compatibility/2006">
              <mc:Choice xmlns:v="urn:schemas-microsoft-com:vml" Requires="v">
                <p:oleObj name="Equation" r:id="rId16" imgW="545863" imgH="291973" progId="Equation.DSMT4">
                  <p:embed/>
                </p:oleObj>
              </mc:Choice>
              <mc:Fallback>
                <p:oleObj name="Equation" r:id="rId16" imgW="545863" imgH="291973" progId="Equation.DSMT4">
                  <p:embed/>
                  <p:pic>
                    <p:nvPicPr>
                      <p:cNvPr id="0" name="Picture 5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254500" y="44323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5" name="Object 11"/>
          <p:cNvGraphicFramePr>
            <a:graphicFrameLocks noChangeAspect="1"/>
          </p:cNvGraphicFramePr>
          <p:nvPr/>
        </p:nvGraphicFramePr>
        <p:xfrm>
          <a:off x="4038600" y="4737100"/>
          <a:ext cx="762000" cy="368300"/>
        </p:xfrm>
        <a:graphic>
          <a:graphicData uri="http://schemas.openxmlformats.org/presentationml/2006/ole">
            <mc:AlternateContent xmlns:mc="http://schemas.openxmlformats.org/markup-compatibility/2006">
              <mc:Choice xmlns:v="urn:schemas-microsoft-com:vml" Requires="v">
                <p:oleObj name="Equation" r:id="rId18" imgW="761760" imgH="368280" progId="Equation.DSMT4">
                  <p:embed/>
                </p:oleObj>
              </mc:Choice>
              <mc:Fallback>
                <p:oleObj name="Equation" r:id="rId18" imgW="761760" imgH="368280" progId="Equation.DSMT4">
                  <p:embed/>
                  <p:pic>
                    <p:nvPicPr>
                      <p:cNvPr id="0" name="Picture 5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038600" y="4737100"/>
                        <a:ext cx="762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6" name="Object 12"/>
          <p:cNvGraphicFramePr>
            <a:graphicFrameLocks noChangeAspect="1"/>
          </p:cNvGraphicFramePr>
          <p:nvPr/>
        </p:nvGraphicFramePr>
        <p:xfrm>
          <a:off x="4584700" y="5194300"/>
          <a:ext cx="215900" cy="292100"/>
        </p:xfrm>
        <a:graphic>
          <a:graphicData uri="http://schemas.openxmlformats.org/presentationml/2006/ole">
            <mc:AlternateContent xmlns:mc="http://schemas.openxmlformats.org/markup-compatibility/2006">
              <mc:Choice xmlns:v="urn:schemas-microsoft-com:vml" Requires="v">
                <p:oleObj name="Equation" r:id="rId20" imgW="215713" imgH="291847" progId="Equation.DSMT4">
                  <p:embed/>
                </p:oleObj>
              </mc:Choice>
              <mc:Fallback>
                <p:oleObj name="Equation" r:id="rId20" imgW="215713" imgH="291847" progId="Equation.DSMT4">
                  <p:embed/>
                  <p:pic>
                    <p:nvPicPr>
                      <p:cNvPr id="0" name="Picture 5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584700" y="51943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15"/>
          <p:cNvSpPr/>
          <p:nvPr/>
        </p:nvSpPr>
        <p:spPr>
          <a:xfrm>
            <a:off x="4999586" y="2525035"/>
            <a:ext cx="1801327" cy="400110"/>
          </a:xfrm>
          <a:prstGeom prst="rect">
            <a:avLst/>
          </a:prstGeom>
        </p:spPr>
        <p:txBody>
          <a:bodyPr wrap="none">
            <a:spAutoFit/>
          </a:bodyPr>
          <a:lstStyle/>
          <a:p>
            <a:r>
              <a:rPr lang="en-US" sz="2000" dirty="0">
                <a:solidFill>
                  <a:srgbClr val="008080"/>
                </a:solidFill>
              </a:rPr>
              <a:t>Actual quotient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6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7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27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27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27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4585871"/>
          </a:xfrm>
          <a:prstGeom prst="rect">
            <a:avLst/>
          </a:prstGeom>
          <a:noFill/>
        </p:spPr>
        <p:txBody>
          <a:bodyPr>
            <a:spAutoFit/>
          </a:bodyPr>
          <a:lstStyle/>
          <a:p>
            <a:pPr>
              <a:spcBef>
                <a:spcPts val="600"/>
              </a:spcBef>
              <a:tabLst>
                <a:tab pos="457200" algn="l"/>
              </a:tabLst>
            </a:pPr>
            <a:r>
              <a:rPr lang="en-US" sz="2800" dirty="0"/>
              <a:t>Estimate the quotient; then find the quotient.</a:t>
            </a:r>
          </a:p>
          <a:p>
            <a:pPr algn="ctr">
              <a:spcBef>
                <a:spcPts val="600"/>
              </a:spcBef>
              <a:tabLst>
                <a:tab pos="457200" algn="l"/>
              </a:tabLst>
            </a:pPr>
            <a:r>
              <a:rPr lang="en-US" sz="2800" dirty="0">
                <a:solidFill>
                  <a:srgbClr val="0000FF"/>
                </a:solidFill>
              </a:rPr>
              <a:t>325 ÷ 42</a:t>
            </a:r>
            <a:endParaRPr lang="en-US" sz="2800" dirty="0"/>
          </a:p>
          <a:p>
            <a:pPr>
              <a:spcBef>
                <a:spcPts val="600"/>
              </a:spcBef>
              <a:tabLst>
                <a:tab pos="457200" algn="l"/>
              </a:tabLst>
            </a:pPr>
            <a:r>
              <a:rPr lang="en-US" sz="2800" b="1" dirty="0"/>
              <a:t>Solution</a:t>
            </a:r>
          </a:p>
          <a:p>
            <a:pPr>
              <a:spcBef>
                <a:spcPts val="600"/>
              </a:spcBef>
              <a:tabLst>
                <a:tab pos="457200" algn="l"/>
              </a:tabLst>
            </a:pPr>
            <a:r>
              <a:rPr lang="en-US" sz="2800" dirty="0"/>
              <a:t>Estimation:</a:t>
            </a:r>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r>
              <a:rPr lang="en-US" sz="2800" dirty="0"/>
              <a:t>Thus the estimated quotient is </a:t>
            </a:r>
            <a:r>
              <a:rPr lang="en-US" sz="2800" dirty="0">
                <a:solidFill>
                  <a:srgbClr val="FF0008"/>
                </a:solidFill>
              </a:rPr>
              <a:t>7</a:t>
            </a:r>
            <a:r>
              <a:rPr lang="en-US" sz="2800" dirty="0"/>
              <a:t>.</a:t>
            </a:r>
          </a:p>
        </p:txBody>
      </p:sp>
      <p:sp>
        <p:nvSpPr>
          <p:cNvPr id="38914" name="Rectangle 2"/>
          <p:cNvSpPr>
            <a:spLocks noGrp="1"/>
          </p:cNvSpPr>
          <p:nvPr>
            <p:ph type="title"/>
          </p:nvPr>
        </p:nvSpPr>
        <p:spPr>
          <a:prstGeom prst="rect">
            <a:avLst/>
          </a:prstGeom>
        </p:spPr>
        <p:txBody>
          <a:bodyPr/>
          <a:lstStyle/>
          <a:p>
            <a:pPr eaLnBrk="1" hangingPunct="1"/>
            <a:r>
              <a:rPr lang="en-US" sz="3200">
                <a:solidFill>
                  <a:schemeClr val="tx1"/>
                </a:solidFill>
              </a:rPr>
              <a:t>Example 11: Estimating Quotients of </a:t>
            </a:r>
            <a:br>
              <a:rPr lang="en-US" sz="3200">
                <a:solidFill>
                  <a:schemeClr val="tx1"/>
                </a:solidFill>
              </a:rPr>
            </a:br>
            <a:r>
              <a:rPr lang="en-US" sz="3200">
                <a:solidFill>
                  <a:schemeClr val="tx1"/>
                </a:solidFill>
              </a:rPr>
              <a:t>Whole Numbers</a:t>
            </a:r>
          </a:p>
        </p:txBody>
      </p:sp>
      <p:graphicFrame>
        <p:nvGraphicFramePr>
          <p:cNvPr id="38917" name="Object 5"/>
          <p:cNvGraphicFramePr>
            <a:graphicFrameLocks noGrp="1" noChangeAspect="1"/>
          </p:cNvGraphicFramePr>
          <p:nvPr>
            <p:ph idx="1"/>
          </p:nvPr>
        </p:nvGraphicFramePr>
        <p:xfrm>
          <a:off x="3670300" y="3813845"/>
          <a:ext cx="1130300" cy="571500"/>
        </p:xfrm>
        <a:graphic>
          <a:graphicData uri="http://schemas.openxmlformats.org/presentationml/2006/ole">
            <mc:AlternateContent xmlns:mc="http://schemas.openxmlformats.org/markup-compatibility/2006">
              <mc:Choice xmlns:v="urn:schemas-microsoft-com:vml" Requires="v">
                <p:oleObj name="Equation" r:id="rId2" imgW="1079032" imgH="545863" progId="Equation.DSMT4">
                  <p:embed/>
                </p:oleObj>
              </mc:Choice>
              <mc:Fallback>
                <p:oleObj name="Equation" r:id="rId2" imgW="1079032" imgH="545863" progId="Equation.DSMT4">
                  <p:embed/>
                  <p:pic>
                    <p:nvPicPr>
                      <p:cNvPr id="0" name="Picture 18"/>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70300" y="3813845"/>
                        <a:ext cx="11303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p:cNvSpPr/>
          <p:nvPr/>
        </p:nvSpPr>
        <p:spPr>
          <a:xfrm>
            <a:off x="4844844" y="3394745"/>
            <a:ext cx="2181238" cy="400110"/>
          </a:xfrm>
          <a:prstGeom prst="rect">
            <a:avLst/>
          </a:prstGeom>
        </p:spPr>
        <p:txBody>
          <a:bodyPr wrap="none">
            <a:spAutoFit/>
          </a:bodyPr>
          <a:lstStyle/>
          <a:p>
            <a:r>
              <a:rPr lang="en-US" sz="2000" dirty="0">
                <a:solidFill>
                  <a:srgbClr val="008080"/>
                </a:solidFill>
              </a:rPr>
              <a:t>Estimated quotient</a:t>
            </a:r>
          </a:p>
        </p:txBody>
      </p:sp>
      <p:cxnSp>
        <p:nvCxnSpPr>
          <p:cNvPr id="8" name="Straight Arrow Connector 7"/>
          <p:cNvCxnSpPr/>
          <p:nvPr/>
        </p:nvCxnSpPr>
        <p:spPr>
          <a:xfrm rot="10800000">
            <a:off x="4291287" y="3084061"/>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719496" y="2823245"/>
            <a:ext cx="1523174" cy="523220"/>
          </a:xfrm>
          <a:prstGeom prst="rect">
            <a:avLst/>
          </a:prstGeom>
        </p:spPr>
        <p:txBody>
          <a:bodyPr wrap="none">
            <a:spAutoFit/>
          </a:bodyPr>
          <a:lstStyle/>
          <a:p>
            <a:r>
              <a:rPr lang="en-US" sz="2800" dirty="0">
                <a:solidFill>
                  <a:srgbClr val="0000FF"/>
                </a:solidFill>
              </a:rPr>
              <a:t>325 ÷ 42 </a:t>
            </a:r>
            <a:endParaRPr lang="en-US" sz="2800" dirty="0"/>
          </a:p>
        </p:txBody>
      </p:sp>
      <p:sp>
        <p:nvSpPr>
          <p:cNvPr id="10" name="Rectangle 9"/>
          <p:cNvSpPr/>
          <p:nvPr/>
        </p:nvSpPr>
        <p:spPr>
          <a:xfrm>
            <a:off x="4877626" y="2823245"/>
            <a:ext cx="1523174" cy="523220"/>
          </a:xfrm>
          <a:prstGeom prst="rect">
            <a:avLst/>
          </a:prstGeom>
        </p:spPr>
        <p:txBody>
          <a:bodyPr wrap="none">
            <a:spAutoFit/>
          </a:bodyPr>
          <a:lstStyle/>
          <a:p>
            <a:r>
              <a:rPr lang="en-US" sz="2800" dirty="0">
                <a:solidFill>
                  <a:srgbClr val="000099"/>
                </a:solidFill>
              </a:rPr>
              <a:t>300 ÷ 40 </a:t>
            </a:r>
          </a:p>
        </p:txBody>
      </p:sp>
      <p:graphicFrame>
        <p:nvGraphicFramePr>
          <p:cNvPr id="12291" name="Object 3"/>
          <p:cNvGraphicFramePr>
            <a:graphicFrameLocks noChangeAspect="1"/>
          </p:cNvGraphicFramePr>
          <p:nvPr/>
        </p:nvGraphicFramePr>
        <p:xfrm>
          <a:off x="4572000" y="3445545"/>
          <a:ext cx="203200" cy="279400"/>
        </p:xfrm>
        <a:graphic>
          <a:graphicData uri="http://schemas.openxmlformats.org/presentationml/2006/ole">
            <mc:AlternateContent xmlns:mc="http://schemas.openxmlformats.org/markup-compatibility/2006">
              <mc:Choice xmlns:v="urn:schemas-microsoft-com:vml" Requires="v">
                <p:oleObj name="Equation" r:id="rId4" imgW="203112" imgH="279279" progId="Equation.DSMT4">
                  <p:embed/>
                </p:oleObj>
              </mc:Choice>
              <mc:Fallback>
                <p:oleObj name="Equation" r:id="rId4" imgW="203112" imgH="279279" progId="Equation.DSMT4">
                  <p:embed/>
                  <p:pic>
                    <p:nvPicPr>
                      <p:cNvPr id="0"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3445545"/>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4012734" y="4346575"/>
          <a:ext cx="774700" cy="368300"/>
        </p:xfrm>
        <a:graphic>
          <a:graphicData uri="http://schemas.openxmlformats.org/presentationml/2006/ole">
            <mc:AlternateContent xmlns:mc="http://schemas.openxmlformats.org/markup-compatibility/2006">
              <mc:Choice xmlns:v="urn:schemas-microsoft-com:vml" Requires="v">
                <p:oleObj name="Equation" r:id="rId6" imgW="774360" imgH="368280" progId="Equation.DSMT4">
                  <p:embed/>
                </p:oleObj>
              </mc:Choice>
              <mc:Fallback>
                <p:oleObj name="Equation" r:id="rId6" imgW="774360" imgH="368280" progId="Equation.DSMT4">
                  <p:embed/>
                  <p:pic>
                    <p:nvPicPr>
                      <p:cNvPr id="0" name="Picture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12734" y="4346575"/>
                        <a:ext cx="774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4419600" y="4855245"/>
          <a:ext cx="381000" cy="292100"/>
        </p:xfrm>
        <a:graphic>
          <a:graphicData uri="http://schemas.openxmlformats.org/presentationml/2006/ole">
            <mc:AlternateContent xmlns:mc="http://schemas.openxmlformats.org/markup-compatibility/2006">
              <mc:Choice xmlns:v="urn:schemas-microsoft-com:vml" Requires="v">
                <p:oleObj name="Equation" r:id="rId8" imgW="380835" imgH="291973" progId="Equation.DSMT4">
                  <p:embed/>
                </p:oleObj>
              </mc:Choice>
              <mc:Fallback>
                <p:oleObj name="Equation" r:id="rId8" imgW="380835" imgH="291973" progId="Equation.DSMT4">
                  <p:embed/>
                  <p:pic>
                    <p:nvPicPr>
                      <p:cNvPr id="0" name="Picture 2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19600" y="4855245"/>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891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29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29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prstGeom prst="rect">
            <a:avLst/>
          </a:prstGeom>
          <a:noFill/>
        </p:spPr>
        <p:txBody>
          <a:bodyPr/>
          <a:lstStyle/>
          <a:p>
            <a:pPr eaLnBrk="1" hangingPunct="1"/>
            <a:r>
              <a:rPr lang="en-US" sz="3200">
                <a:solidFill>
                  <a:schemeClr val="tx1"/>
                </a:solidFill>
              </a:rPr>
              <a:t>Example 11: Estimating Quotients of </a:t>
            </a:r>
            <a:br>
              <a:rPr lang="en-US" sz="3200">
                <a:solidFill>
                  <a:schemeClr val="tx1"/>
                </a:solidFill>
              </a:rPr>
            </a:br>
            <a:r>
              <a:rPr lang="en-US" sz="3200">
                <a:solidFill>
                  <a:schemeClr val="tx1"/>
                </a:solidFill>
              </a:rPr>
              <a:t>Whole Numbers (cont.)</a:t>
            </a:r>
          </a:p>
        </p:txBody>
      </p:sp>
      <p:sp>
        <p:nvSpPr>
          <p:cNvPr id="39939" name="Rectangle 3"/>
          <p:cNvSpPr>
            <a:spLocks noGrp="1"/>
          </p:cNvSpPr>
          <p:nvPr>
            <p:ph idx="1"/>
          </p:nvPr>
        </p:nvSpPr>
        <p:spPr>
          <a:prstGeom prst="rect">
            <a:avLst/>
          </a:prstGeom>
          <a:noFill/>
        </p:spPr>
        <p:txBody>
          <a:bodyPr>
            <a:normAutofit/>
          </a:bodyPr>
          <a:lstStyle/>
          <a:p>
            <a:pPr>
              <a:tabLst>
                <a:tab pos="457200" algn="l"/>
              </a:tabLst>
            </a:pPr>
            <a:r>
              <a:rPr lang="en-US" dirty="0"/>
              <a:t>Now find the quotient, keeping in mind that the answer should be near </a:t>
            </a:r>
            <a:r>
              <a:rPr lang="en-US" dirty="0">
                <a:solidFill>
                  <a:srgbClr val="0000FF"/>
                </a:solidFill>
              </a:rPr>
              <a:t>7</a:t>
            </a:r>
            <a:r>
              <a:rPr lang="en-US" dirty="0"/>
              <a:t>. </a:t>
            </a: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r>
              <a:rPr lang="en-US" i="0" dirty="0">
                <a:solidFill>
                  <a:schemeClr val="tx1"/>
                </a:solidFill>
              </a:rPr>
              <a:t>The quotient is </a:t>
            </a:r>
            <a:r>
              <a:rPr lang="en-US" i="0" dirty="0">
                <a:solidFill>
                  <a:srgbClr val="FF0000"/>
                </a:solidFill>
              </a:rPr>
              <a:t>7</a:t>
            </a:r>
            <a:r>
              <a:rPr lang="en-US" i="0" dirty="0">
                <a:solidFill>
                  <a:schemeClr val="tx1"/>
                </a:solidFill>
              </a:rPr>
              <a:t> and the remainder is </a:t>
            </a:r>
            <a:r>
              <a:rPr lang="en-US" i="0" dirty="0">
                <a:solidFill>
                  <a:srgbClr val="FF0000"/>
                </a:solidFill>
              </a:rPr>
              <a:t>31</a:t>
            </a:r>
            <a:r>
              <a:rPr lang="en-US" i="0" dirty="0">
                <a:solidFill>
                  <a:schemeClr val="tx1"/>
                </a:solidFill>
              </a:rPr>
              <a:t>.  In this case, the quotient is the same as the estimated value.  The true remainder is different.</a:t>
            </a:r>
          </a:p>
        </p:txBody>
      </p:sp>
      <p:sp>
        <p:nvSpPr>
          <p:cNvPr id="6" name="Rectangle 5"/>
          <p:cNvSpPr/>
          <p:nvPr/>
        </p:nvSpPr>
        <p:spPr>
          <a:xfrm>
            <a:off x="4572000" y="2286000"/>
            <a:ext cx="2286000" cy="400110"/>
          </a:xfrm>
          <a:prstGeom prst="rect">
            <a:avLst/>
          </a:prstGeom>
        </p:spPr>
        <p:txBody>
          <a:bodyPr wrap="square">
            <a:spAutoFit/>
          </a:bodyPr>
          <a:lstStyle/>
          <a:p>
            <a:r>
              <a:rPr lang="en-US" sz="2000" dirty="0">
                <a:solidFill>
                  <a:srgbClr val="008080"/>
                </a:solidFill>
              </a:rPr>
              <a:t>Actual quotient</a:t>
            </a:r>
          </a:p>
        </p:txBody>
      </p:sp>
      <p:sp>
        <p:nvSpPr>
          <p:cNvPr id="7" name="Rectangle 6"/>
          <p:cNvSpPr/>
          <p:nvPr/>
        </p:nvSpPr>
        <p:spPr>
          <a:xfrm>
            <a:off x="4495800" y="3657600"/>
            <a:ext cx="1447800" cy="400110"/>
          </a:xfrm>
          <a:prstGeom prst="rect">
            <a:avLst/>
          </a:prstGeom>
        </p:spPr>
        <p:txBody>
          <a:bodyPr wrap="square">
            <a:spAutoFit/>
          </a:bodyPr>
          <a:lstStyle/>
          <a:p>
            <a:r>
              <a:rPr lang="en-US" sz="2000" dirty="0">
                <a:solidFill>
                  <a:srgbClr val="008080"/>
                </a:solidFill>
              </a:rPr>
              <a:t>Remainder</a:t>
            </a:r>
          </a:p>
        </p:txBody>
      </p:sp>
      <p:graphicFrame>
        <p:nvGraphicFramePr>
          <p:cNvPr id="8" name="Object 5"/>
          <p:cNvGraphicFramePr>
            <a:graphicFrameLocks noChangeAspect="1"/>
          </p:cNvGraphicFramePr>
          <p:nvPr/>
        </p:nvGraphicFramePr>
        <p:xfrm>
          <a:off x="3200400" y="2743200"/>
          <a:ext cx="1117600" cy="571500"/>
        </p:xfrm>
        <a:graphic>
          <a:graphicData uri="http://schemas.openxmlformats.org/presentationml/2006/ole">
            <mc:AlternateContent xmlns:mc="http://schemas.openxmlformats.org/markup-compatibility/2006">
              <mc:Choice xmlns:v="urn:schemas-microsoft-com:vml" Requires="v">
                <p:oleObj name="Equation" r:id="rId2" imgW="1066337" imgH="545863" progId="Equation.DSMT4">
                  <p:embed/>
                </p:oleObj>
              </mc:Choice>
              <mc:Fallback>
                <p:oleObj name="Equation" r:id="rId2" imgW="1066337" imgH="545863" progId="Equation.DSMT4">
                  <p:embed/>
                  <p:pic>
                    <p:nvPicPr>
                      <p:cNvPr id="0" name="Picture 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2743200"/>
                        <a:ext cx="11176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3"/>
          <p:cNvGraphicFramePr>
            <a:graphicFrameLocks noChangeAspect="1"/>
          </p:cNvGraphicFramePr>
          <p:nvPr/>
        </p:nvGraphicFramePr>
        <p:xfrm>
          <a:off x="4038600" y="2438400"/>
          <a:ext cx="203200" cy="279400"/>
        </p:xfrm>
        <a:graphic>
          <a:graphicData uri="http://schemas.openxmlformats.org/presentationml/2006/ole">
            <mc:AlternateContent xmlns:mc="http://schemas.openxmlformats.org/markup-compatibility/2006">
              <mc:Choice xmlns:v="urn:schemas-microsoft-com:vml" Requires="v">
                <p:oleObj name="Equation" r:id="rId4" imgW="203112" imgH="279279" progId="Equation.DSMT4">
                  <p:embed/>
                </p:oleObj>
              </mc:Choice>
              <mc:Fallback>
                <p:oleObj name="Equation" r:id="rId4" imgW="203112" imgH="279279" progId="Equation.DSMT4">
                  <p:embed/>
                  <p:pic>
                    <p:nvPicPr>
                      <p:cNvPr id="0"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243840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nvGraphicFramePr>
        <p:xfrm>
          <a:off x="3547844" y="3276600"/>
          <a:ext cx="774700" cy="368300"/>
        </p:xfrm>
        <a:graphic>
          <a:graphicData uri="http://schemas.openxmlformats.org/presentationml/2006/ole">
            <mc:AlternateContent xmlns:mc="http://schemas.openxmlformats.org/markup-compatibility/2006">
              <mc:Choice xmlns:v="urn:schemas-microsoft-com:vml" Requires="v">
                <p:oleObj name="Equation" r:id="rId6" imgW="774360" imgH="368280" progId="Equation.DSMT4">
                  <p:embed/>
                </p:oleObj>
              </mc:Choice>
              <mc:Fallback>
                <p:oleObj name="Equation" r:id="rId6" imgW="774360" imgH="368280" progId="Equation.DSMT4">
                  <p:embed/>
                  <p:pic>
                    <p:nvPicPr>
                      <p:cNvPr id="0" name="Picture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47844" y="3276600"/>
                        <a:ext cx="774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nvGraphicFramePr>
        <p:xfrm>
          <a:off x="3949933" y="3733800"/>
          <a:ext cx="368300" cy="292100"/>
        </p:xfrm>
        <a:graphic>
          <a:graphicData uri="http://schemas.openxmlformats.org/presentationml/2006/ole">
            <mc:AlternateContent xmlns:mc="http://schemas.openxmlformats.org/markup-compatibility/2006">
              <mc:Choice xmlns:v="urn:schemas-microsoft-com:vml" Requires="v">
                <p:oleObj name="Equation" r:id="rId8" imgW="368140" imgH="291973" progId="Equation.DSMT4">
                  <p:embed/>
                </p:oleObj>
              </mc:Choice>
              <mc:Fallback>
                <p:oleObj name="Equation" r:id="rId8" imgW="368140" imgH="291973" progId="Equation.DSMT4">
                  <p:embed/>
                  <p:pic>
                    <p:nvPicPr>
                      <p:cNvPr id="0" name="Picture 2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49933" y="37338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993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3"/>
          <p:cNvSpPr txBox="1">
            <a:spLocks/>
          </p:cNvSpPr>
          <p:nvPr/>
        </p:nvSpPr>
        <p:spPr>
          <a:xfrm>
            <a:off x="457200" y="1280160"/>
            <a:ext cx="8229600" cy="4572000"/>
          </a:xfrm>
          <a:prstGeom prst="rect">
            <a:avLst/>
          </a:prstGeom>
          <a:noFill/>
        </p:spPr>
        <p:txBody>
          <a:bodyPr>
            <a:normAutofit/>
          </a:bodyPr>
          <a:lstStyle/>
          <a:p>
            <a:r>
              <a:rPr lang="en-US" sz="2800" dirty="0"/>
              <a:t>Estimate the quotient; then find the actual quotient.</a:t>
            </a:r>
          </a:p>
          <a:p>
            <a:pPr algn="ctr"/>
            <a:r>
              <a:rPr lang="en-US" sz="2800" dirty="0">
                <a:solidFill>
                  <a:srgbClr val="0000FF"/>
                </a:solidFill>
              </a:rPr>
              <a:t>6461 ÷ 21</a:t>
            </a:r>
            <a:endParaRPr lang="en-US" sz="2800" dirty="0"/>
          </a:p>
          <a:p>
            <a:pPr>
              <a:spcBef>
                <a:spcPct val="50000"/>
              </a:spcBef>
            </a:pPr>
            <a:r>
              <a:rPr lang="en-US" sz="2800" b="1" dirty="0"/>
              <a:t>Solution</a:t>
            </a:r>
          </a:p>
          <a:p>
            <a:pPr>
              <a:spcBef>
                <a:spcPct val="50000"/>
              </a:spcBef>
            </a:pPr>
            <a:r>
              <a:rPr lang="en-US" sz="2800" dirty="0"/>
              <a:t>First, estimate the quotient. </a:t>
            </a:r>
            <a:endParaRPr lang="en-US" sz="2800" b="1" dirty="0"/>
          </a:p>
        </p:txBody>
      </p:sp>
      <p:sp>
        <p:nvSpPr>
          <p:cNvPr id="40962" name="Rectangle 2"/>
          <p:cNvSpPr>
            <a:spLocks noGrp="1"/>
          </p:cNvSpPr>
          <p:nvPr>
            <p:ph type="title"/>
          </p:nvPr>
        </p:nvSpPr>
        <p:spPr>
          <a:prstGeom prst="rect">
            <a:avLst/>
          </a:prstGeom>
          <a:noFill/>
        </p:spPr>
        <p:txBody>
          <a:bodyPr/>
          <a:lstStyle/>
          <a:p>
            <a:pPr eaLnBrk="1" hangingPunct="1"/>
            <a:r>
              <a:rPr lang="en-US" sz="3200" dirty="0">
                <a:solidFill>
                  <a:schemeClr val="tx1"/>
                </a:solidFill>
              </a:rPr>
              <a:t>Completion Example 12: Estimating </a:t>
            </a:r>
            <a:br>
              <a:rPr lang="en-US" sz="3200" dirty="0">
                <a:solidFill>
                  <a:schemeClr val="tx1"/>
                </a:solidFill>
              </a:rPr>
            </a:br>
            <a:r>
              <a:rPr lang="en-US" sz="3200" dirty="0">
                <a:solidFill>
                  <a:schemeClr val="tx1"/>
                </a:solidFill>
              </a:rPr>
              <a:t>Quotients of Whole Numbers</a:t>
            </a:r>
          </a:p>
        </p:txBody>
      </p:sp>
      <p:graphicFrame>
        <p:nvGraphicFramePr>
          <p:cNvPr id="13318" name="Object 6"/>
          <p:cNvGraphicFramePr>
            <a:graphicFrameLocks noChangeAspect="1"/>
          </p:cNvGraphicFramePr>
          <p:nvPr/>
        </p:nvGraphicFramePr>
        <p:xfrm>
          <a:off x="1575034" y="4077524"/>
          <a:ext cx="1244600" cy="546100"/>
        </p:xfrm>
        <a:graphic>
          <a:graphicData uri="http://schemas.openxmlformats.org/presentationml/2006/ole">
            <mc:AlternateContent xmlns:mc="http://schemas.openxmlformats.org/markup-compatibility/2006">
              <mc:Choice xmlns:v="urn:schemas-microsoft-com:vml" Requires="v">
                <p:oleObj name="Equation" r:id="rId2" imgW="1244060" imgH="545863" progId="Equation.DSMT4">
                  <p:embed/>
                </p:oleObj>
              </mc:Choice>
              <mc:Fallback>
                <p:oleObj name="Equation" r:id="rId2" imgW="1244060" imgH="545863"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5034" y="4077524"/>
                        <a:ext cx="12446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15"/>
          <p:cNvSpPr/>
          <p:nvPr/>
        </p:nvSpPr>
        <p:spPr>
          <a:xfrm>
            <a:off x="2946634" y="3709224"/>
            <a:ext cx="1091966" cy="400110"/>
          </a:xfrm>
          <a:prstGeom prst="rect">
            <a:avLst/>
          </a:prstGeom>
        </p:spPr>
        <p:txBody>
          <a:bodyPr wrap="none">
            <a:spAutoFit/>
          </a:bodyPr>
          <a:lstStyle/>
          <a:p>
            <a:r>
              <a:rPr lang="en-US" sz="2000" dirty="0">
                <a:solidFill>
                  <a:srgbClr val="008080"/>
                </a:solidFill>
              </a:rPr>
              <a:t>Estimate</a:t>
            </a:r>
          </a:p>
        </p:txBody>
      </p:sp>
      <p:sp>
        <p:nvSpPr>
          <p:cNvPr id="8" name="Rectangle 4"/>
          <p:cNvSpPr>
            <a:spLocks noChangeArrowheads="1"/>
          </p:cNvSpPr>
          <p:nvPr/>
        </p:nvSpPr>
        <p:spPr bwMode="auto">
          <a:xfrm>
            <a:off x="2150241" y="3647669"/>
            <a:ext cx="732893"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300</a:t>
            </a:r>
          </a:p>
        </p:txBody>
      </p:sp>
      <p:sp>
        <p:nvSpPr>
          <p:cNvPr id="2" name="TextBox 1">
            <a:extLst>
              <a:ext uri="{FF2B5EF4-FFF2-40B4-BE49-F238E27FC236}">
                <a16:creationId xmlns:a16="http://schemas.microsoft.com/office/drawing/2014/main" id="{9F00BE1C-7FE7-4B1D-BFEF-4718E05A37C9}"/>
              </a:ext>
            </a:extLst>
          </p:cNvPr>
          <p:cNvSpPr txBox="1"/>
          <p:nvPr/>
        </p:nvSpPr>
        <p:spPr>
          <a:xfrm>
            <a:off x="3937468" y="4109334"/>
            <a:ext cx="634532" cy="369332"/>
          </a:xfrm>
          <a:prstGeom prst="rect">
            <a:avLst/>
          </a:prstGeom>
          <a:noFill/>
        </p:spPr>
        <p:txBody>
          <a:bodyPr wrap="square" rtlCol="0">
            <a:spAutoFit/>
          </a:bodyPr>
          <a:lstStyle/>
          <a:p>
            <a:endParaRPr lang="en-US" u="sng" dirty="0"/>
          </a:p>
        </p:txBody>
      </p:sp>
      <p:cxnSp>
        <p:nvCxnSpPr>
          <p:cNvPr id="4" name="Straight Connector 3">
            <a:extLst>
              <a:ext uri="{FF2B5EF4-FFF2-40B4-BE49-F238E27FC236}">
                <a16:creationId xmlns:a16="http://schemas.microsoft.com/office/drawing/2014/main" id="{FA753A2C-605C-4F9D-88E5-B82022820CB9}"/>
              </a:ext>
            </a:extLst>
          </p:cNvPr>
          <p:cNvCxnSpPr>
            <a:cxnSpLocks/>
          </p:cNvCxnSpPr>
          <p:nvPr/>
        </p:nvCxnSpPr>
        <p:spPr>
          <a:xfrm>
            <a:off x="2209800" y="4077524"/>
            <a:ext cx="609834" cy="0"/>
          </a:xfrm>
          <a:prstGeom prst="line">
            <a:avLst/>
          </a:prstGeom>
          <a:ln w="19050">
            <a:solidFill>
              <a:srgbClr val="000099"/>
            </a:solidFill>
          </a:ln>
        </p:spPr>
        <p:style>
          <a:lnRef idx="1">
            <a:schemeClr val="accent2"/>
          </a:lnRef>
          <a:fillRef idx="0">
            <a:schemeClr val="accent2"/>
          </a:fillRef>
          <a:effectRef idx="0">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Completion Example 12: Estimating </a:t>
            </a:r>
            <a:br>
              <a:rPr lang="en-US" dirty="0">
                <a:solidFill>
                  <a:schemeClr val="tx1"/>
                </a:solidFill>
              </a:rPr>
            </a:br>
            <a:r>
              <a:rPr lang="en-US" dirty="0">
                <a:solidFill>
                  <a:schemeClr val="tx1"/>
                </a:solidFill>
              </a:rPr>
              <a:t>Quotients of Whole Numbers (cont.)</a:t>
            </a:r>
            <a:endParaRPr lang="en-US" dirty="0"/>
          </a:p>
        </p:txBody>
      </p:sp>
      <p:sp>
        <p:nvSpPr>
          <p:cNvPr id="3" name="Content Placeholder 2"/>
          <p:cNvSpPr>
            <a:spLocks noGrp="1"/>
          </p:cNvSpPr>
          <p:nvPr>
            <p:ph idx="1"/>
          </p:nvPr>
        </p:nvSpPr>
        <p:spPr/>
        <p:txBody>
          <a:bodyPr/>
          <a:lstStyle/>
          <a:p>
            <a:r>
              <a:rPr lang="en-US" dirty="0"/>
              <a:t>Now find the quotient.</a:t>
            </a:r>
          </a:p>
        </p:txBody>
      </p:sp>
      <p:sp>
        <p:nvSpPr>
          <p:cNvPr id="5" name="Rectangle 4"/>
          <p:cNvSpPr>
            <a:spLocks noChangeArrowheads="1"/>
          </p:cNvSpPr>
          <p:nvPr/>
        </p:nvSpPr>
        <p:spPr bwMode="auto">
          <a:xfrm>
            <a:off x="3564604" y="1878716"/>
            <a:ext cx="367408" cy="523220"/>
          </a:xfrm>
          <a:prstGeom prst="rect">
            <a:avLst/>
          </a:prstGeom>
          <a:noFill/>
          <a:ln w="9525">
            <a:noFill/>
            <a:miter lim="800000"/>
            <a:headEnd/>
            <a:tailEnd/>
          </a:ln>
        </p:spPr>
        <p:txBody>
          <a:bodyPr wrap="none">
            <a:spAutoFit/>
          </a:bodyPr>
          <a:lstStyle/>
          <a:p>
            <a:r>
              <a:rPr lang="en-US" sz="2800" dirty="0">
                <a:latin typeface="Calibri" pitchFamily="34" charset="0"/>
              </a:rPr>
              <a:t>3</a:t>
            </a:r>
          </a:p>
        </p:txBody>
      </p:sp>
      <p:sp>
        <p:nvSpPr>
          <p:cNvPr id="7" name="Rectangle 4"/>
          <p:cNvSpPr>
            <a:spLocks noChangeArrowheads="1"/>
          </p:cNvSpPr>
          <p:nvPr/>
        </p:nvSpPr>
        <p:spPr bwMode="auto">
          <a:xfrm>
            <a:off x="3523093" y="4351120"/>
            <a:ext cx="930063" cy="523220"/>
          </a:xfrm>
          <a:prstGeom prst="rect">
            <a:avLst/>
          </a:prstGeom>
          <a:noFill/>
          <a:ln w="9525">
            <a:noFill/>
            <a:miter lim="800000"/>
            <a:headEnd/>
            <a:tailEnd/>
          </a:ln>
        </p:spPr>
        <p:txBody>
          <a:bodyPr wrap="none">
            <a:spAutoFit/>
          </a:bodyPr>
          <a:lstStyle/>
          <a:p>
            <a:r>
              <a:rPr lang="en-US" sz="2800" dirty="0">
                <a:solidFill>
                  <a:srgbClr val="FF0008"/>
                </a:solidFill>
                <a:latin typeface="Symbol" pitchFamily="98" charset="2"/>
              </a:rPr>
              <a:t>-</a:t>
            </a:r>
            <a:r>
              <a:rPr lang="en-US" sz="2800" dirty="0">
                <a:solidFill>
                  <a:srgbClr val="FF0008"/>
                </a:solidFill>
                <a:latin typeface="Calibri" pitchFamily="34" charset="0"/>
              </a:rPr>
              <a:t>147</a:t>
            </a:r>
          </a:p>
        </p:txBody>
      </p:sp>
      <p:sp>
        <p:nvSpPr>
          <p:cNvPr id="8" name="Rectangle 4"/>
          <p:cNvSpPr>
            <a:spLocks noChangeArrowheads="1"/>
          </p:cNvSpPr>
          <p:nvPr/>
        </p:nvSpPr>
        <p:spPr bwMode="auto">
          <a:xfrm>
            <a:off x="3905185" y="4810780"/>
            <a:ext cx="550151"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14</a:t>
            </a:r>
          </a:p>
        </p:txBody>
      </p:sp>
      <p:sp>
        <p:nvSpPr>
          <p:cNvPr id="9" name="Rectangle 4"/>
          <p:cNvSpPr>
            <a:spLocks noChangeArrowheads="1"/>
          </p:cNvSpPr>
          <p:nvPr/>
        </p:nvSpPr>
        <p:spPr bwMode="auto">
          <a:xfrm>
            <a:off x="3769852" y="1878716"/>
            <a:ext cx="367408"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0</a:t>
            </a:r>
          </a:p>
        </p:txBody>
      </p:sp>
      <p:sp>
        <p:nvSpPr>
          <p:cNvPr id="10" name="Rectangle 4"/>
          <p:cNvSpPr>
            <a:spLocks noChangeArrowheads="1"/>
          </p:cNvSpPr>
          <p:nvPr/>
        </p:nvSpPr>
        <p:spPr bwMode="auto">
          <a:xfrm>
            <a:off x="3975100" y="1878716"/>
            <a:ext cx="367408"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7</a:t>
            </a:r>
          </a:p>
        </p:txBody>
      </p:sp>
      <p:sp>
        <p:nvSpPr>
          <p:cNvPr id="11" name="Rectangle 10"/>
          <p:cNvSpPr/>
          <p:nvPr/>
        </p:nvSpPr>
        <p:spPr>
          <a:xfrm>
            <a:off x="4390104" y="1960576"/>
            <a:ext cx="1120050" cy="400110"/>
          </a:xfrm>
          <a:prstGeom prst="rect">
            <a:avLst/>
          </a:prstGeom>
        </p:spPr>
        <p:txBody>
          <a:bodyPr wrap="none">
            <a:spAutoFit/>
          </a:bodyPr>
          <a:lstStyle/>
          <a:p>
            <a:r>
              <a:rPr lang="en-US" sz="2000" dirty="0">
                <a:solidFill>
                  <a:srgbClr val="008080"/>
                </a:solidFill>
              </a:rPr>
              <a:t>Quotient</a:t>
            </a:r>
          </a:p>
        </p:txBody>
      </p:sp>
      <p:sp>
        <p:nvSpPr>
          <p:cNvPr id="12" name="Rectangle 11"/>
          <p:cNvSpPr/>
          <p:nvPr/>
        </p:nvSpPr>
        <p:spPr>
          <a:xfrm>
            <a:off x="4468081" y="4891945"/>
            <a:ext cx="1323119" cy="400110"/>
          </a:xfrm>
          <a:prstGeom prst="rect">
            <a:avLst/>
          </a:prstGeom>
        </p:spPr>
        <p:txBody>
          <a:bodyPr wrap="none">
            <a:spAutoFit/>
          </a:bodyPr>
          <a:lstStyle/>
          <a:p>
            <a:r>
              <a:rPr lang="en-US" sz="2000" dirty="0">
                <a:solidFill>
                  <a:srgbClr val="008080"/>
                </a:solidFill>
              </a:rPr>
              <a:t>Remainder</a:t>
            </a:r>
          </a:p>
        </p:txBody>
      </p:sp>
      <p:graphicFrame>
        <p:nvGraphicFramePr>
          <p:cNvPr id="106499" name="Object 3"/>
          <p:cNvGraphicFramePr>
            <a:graphicFrameLocks noChangeAspect="1"/>
          </p:cNvGraphicFramePr>
          <p:nvPr/>
        </p:nvGraphicFramePr>
        <p:xfrm>
          <a:off x="3048000" y="2327527"/>
          <a:ext cx="1231900" cy="546100"/>
        </p:xfrm>
        <a:graphic>
          <a:graphicData uri="http://schemas.openxmlformats.org/presentationml/2006/ole">
            <mc:AlternateContent xmlns:mc="http://schemas.openxmlformats.org/markup-compatibility/2006">
              <mc:Choice xmlns:v="urn:schemas-microsoft-com:vml" Requires="v">
                <p:oleObj name="Equation" r:id="rId2" imgW="1231560" imgH="545760" progId="Equation.DSMT4">
                  <p:embed/>
                </p:oleObj>
              </mc:Choice>
              <mc:Fallback>
                <p:oleObj name="Equation" r:id="rId2" imgW="1231560" imgH="5457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2327527"/>
                        <a:ext cx="12319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500" name="Object 4"/>
          <p:cNvGraphicFramePr>
            <a:graphicFrameLocks noChangeAspect="1"/>
          </p:cNvGraphicFramePr>
          <p:nvPr/>
        </p:nvGraphicFramePr>
        <p:xfrm>
          <a:off x="3378200" y="2911261"/>
          <a:ext cx="584200" cy="368300"/>
        </p:xfrm>
        <a:graphic>
          <a:graphicData uri="http://schemas.openxmlformats.org/presentationml/2006/ole">
            <mc:AlternateContent xmlns:mc="http://schemas.openxmlformats.org/markup-compatibility/2006">
              <mc:Choice xmlns:v="urn:schemas-microsoft-com:vml" Requires="v">
                <p:oleObj name="Equation" r:id="rId4" imgW="583920" imgH="368280" progId="Equation.DSMT4">
                  <p:embed/>
                </p:oleObj>
              </mc:Choice>
              <mc:Fallback>
                <p:oleObj name="Equation" r:id="rId4" imgW="583920" imgH="3682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78200" y="2911261"/>
                        <a:ext cx="584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501" name="Object 5"/>
          <p:cNvGraphicFramePr>
            <a:graphicFrameLocks noChangeAspect="1"/>
          </p:cNvGraphicFramePr>
          <p:nvPr>
            <p:extLst>
              <p:ext uri="{D42A27DB-BD31-4B8C-83A1-F6EECF244321}">
                <p14:modId xmlns:p14="http://schemas.microsoft.com/office/powerpoint/2010/main" val="270911146"/>
              </p:ext>
            </p:extLst>
          </p:nvPr>
        </p:nvGraphicFramePr>
        <p:xfrm>
          <a:off x="3810000" y="4011613"/>
          <a:ext cx="546100" cy="292100"/>
        </p:xfrm>
        <a:graphic>
          <a:graphicData uri="http://schemas.openxmlformats.org/presentationml/2006/ole">
            <mc:AlternateContent xmlns:mc="http://schemas.openxmlformats.org/markup-compatibility/2006">
              <mc:Choice xmlns:v="urn:schemas-microsoft-com:vml" Requires="v">
                <p:oleObj name="Equation" r:id="rId6" imgW="545760" imgH="291960" progId="Equation.DSMT4">
                  <p:embed/>
                </p:oleObj>
              </mc:Choice>
              <mc:Fallback>
                <p:oleObj name="Equation" r:id="rId6" imgW="545760" imgH="291960" progId="Equation.DSMT4">
                  <p:embed/>
                  <p:pic>
                    <p:nvPicPr>
                      <p:cNvPr id="0" name="Picture 5"/>
                      <p:cNvPicPr>
                        <a:picLocks noChangeAspect="1" noChangeArrowheads="1"/>
                      </p:cNvPicPr>
                      <p:nvPr/>
                    </p:nvPicPr>
                    <p:blipFill>
                      <a:blip r:embed="rId7"/>
                      <a:srcRect/>
                      <a:stretch>
                        <a:fillRect/>
                      </a:stretch>
                    </p:blipFill>
                    <p:spPr bwMode="auto">
                      <a:xfrm>
                        <a:off x="3810000" y="4011613"/>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502" name="Object 6"/>
          <p:cNvGraphicFramePr>
            <a:graphicFrameLocks noChangeAspect="1"/>
          </p:cNvGraphicFramePr>
          <p:nvPr/>
        </p:nvGraphicFramePr>
        <p:xfrm>
          <a:off x="3784600" y="3327400"/>
          <a:ext cx="368300" cy="292100"/>
        </p:xfrm>
        <a:graphic>
          <a:graphicData uri="http://schemas.openxmlformats.org/presentationml/2006/ole">
            <mc:AlternateContent xmlns:mc="http://schemas.openxmlformats.org/markup-compatibility/2006">
              <mc:Choice xmlns:v="urn:schemas-microsoft-com:vml" Requires="v">
                <p:oleObj name="Equation" r:id="rId8" imgW="368280" imgH="291960" progId="Equation.DSMT4">
                  <p:embed/>
                </p:oleObj>
              </mc:Choice>
              <mc:Fallback>
                <p:oleObj name="Equation" r:id="rId8" imgW="368280" imgH="2919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84600" y="33274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504" name="Object 8"/>
          <p:cNvGraphicFramePr>
            <a:graphicFrameLocks noChangeAspect="1"/>
          </p:cNvGraphicFramePr>
          <p:nvPr/>
        </p:nvGraphicFramePr>
        <p:xfrm>
          <a:off x="3747389" y="3606800"/>
          <a:ext cx="419100" cy="368300"/>
        </p:xfrm>
        <a:graphic>
          <a:graphicData uri="http://schemas.openxmlformats.org/presentationml/2006/ole">
            <mc:AlternateContent xmlns:mc="http://schemas.openxmlformats.org/markup-compatibility/2006">
              <mc:Choice xmlns:v="urn:schemas-microsoft-com:vml" Requires="v">
                <p:oleObj name="Equation" r:id="rId10" imgW="419040" imgH="368280" progId="Equation.DSMT4">
                  <p:embed/>
                </p:oleObj>
              </mc:Choice>
              <mc:Fallback>
                <p:oleObj name="Equation" r:id="rId10" imgW="419040" imgH="36828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47389" y="3606800"/>
                        <a:ext cx="419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a:extLst>
              <a:ext uri="{FF2B5EF4-FFF2-40B4-BE49-F238E27FC236}">
                <a16:creationId xmlns:a16="http://schemas.microsoft.com/office/drawing/2014/main" id="{5936DE7B-7E84-4EC6-A587-37EF91819415}"/>
              </a:ext>
            </a:extLst>
          </p:cNvPr>
          <p:cNvCxnSpPr>
            <a:cxnSpLocks/>
          </p:cNvCxnSpPr>
          <p:nvPr/>
        </p:nvCxnSpPr>
        <p:spPr>
          <a:xfrm>
            <a:off x="3857267" y="2327527"/>
            <a:ext cx="395185" cy="0"/>
          </a:xfrm>
          <a:prstGeom prst="line">
            <a:avLst/>
          </a:prstGeom>
          <a:ln>
            <a:solidFill>
              <a:schemeClr val="accent6">
                <a:lumMod val="10000"/>
              </a:schemeClr>
            </a:solidFill>
          </a:ln>
        </p:spPr>
        <p:style>
          <a:lnRef idx="2">
            <a:schemeClr val="dk1"/>
          </a:lnRef>
          <a:fillRef idx="0">
            <a:schemeClr val="dk1"/>
          </a:fillRef>
          <a:effectRef idx="1">
            <a:schemeClr val="dk1"/>
          </a:effectRef>
          <a:fontRef idx="minor">
            <a:schemeClr val="tx1"/>
          </a:fontRef>
        </p:style>
      </p:cxnSp>
      <p:cxnSp>
        <p:nvCxnSpPr>
          <p:cNvPr id="19" name="Straight Connector 18">
            <a:extLst>
              <a:ext uri="{FF2B5EF4-FFF2-40B4-BE49-F238E27FC236}">
                <a16:creationId xmlns:a16="http://schemas.microsoft.com/office/drawing/2014/main" id="{B170CE73-B219-484A-B035-7218670C3032}"/>
              </a:ext>
            </a:extLst>
          </p:cNvPr>
          <p:cNvCxnSpPr/>
          <p:nvPr/>
        </p:nvCxnSpPr>
        <p:spPr>
          <a:xfrm>
            <a:off x="3564604" y="4802376"/>
            <a:ext cx="903477" cy="8404"/>
          </a:xfrm>
          <a:prstGeom prst="line">
            <a:avLst/>
          </a:prstGeom>
          <a:ln>
            <a:solidFill>
              <a:schemeClr val="accent6">
                <a:lumMod val="1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05E99C2-A343-43D5-8BED-338DF5555DD7}"/>
              </a:ext>
            </a:extLst>
          </p:cNvPr>
          <p:cNvCxnSpPr>
            <a:cxnSpLocks/>
          </p:cNvCxnSpPr>
          <p:nvPr/>
        </p:nvCxnSpPr>
        <p:spPr>
          <a:xfrm flipV="1">
            <a:off x="3942571" y="5306851"/>
            <a:ext cx="510585" cy="8404"/>
          </a:xfrm>
          <a:prstGeom prst="line">
            <a:avLst/>
          </a:prstGeom>
          <a:ln>
            <a:solidFill>
              <a:schemeClr val="accent6">
                <a:lumMod val="10000"/>
              </a:schemeClr>
            </a:solidFill>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P spid="10" grpId="0"/>
      <p:bldP spid="11" grpId="0"/>
      <p:bldP spid="1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prstGeom prst="rect">
            <a:avLst/>
          </a:prstGeom>
        </p:spPr>
        <p:txBody>
          <a:bodyPr/>
          <a:lstStyle/>
          <a:p>
            <a:pPr eaLnBrk="1" hangingPunct="1"/>
            <a:r>
              <a:rPr lang="en-US" sz="3200">
                <a:solidFill>
                  <a:schemeClr val="tx1"/>
                </a:solidFill>
              </a:rPr>
              <a:t>Completion Example 12: Estimating </a:t>
            </a:r>
            <a:br>
              <a:rPr lang="en-US" sz="3200">
                <a:solidFill>
                  <a:schemeClr val="tx1"/>
                </a:solidFill>
              </a:rPr>
            </a:br>
            <a:r>
              <a:rPr lang="en-US" sz="3200">
                <a:solidFill>
                  <a:schemeClr val="tx1"/>
                </a:solidFill>
              </a:rPr>
              <a:t>Quotients of Whole Numbers (cont.)</a:t>
            </a:r>
          </a:p>
        </p:txBody>
      </p:sp>
      <p:sp>
        <p:nvSpPr>
          <p:cNvPr id="41987" name="Rectangle 3"/>
          <p:cNvSpPr>
            <a:spLocks noGrp="1"/>
          </p:cNvSpPr>
          <p:nvPr>
            <p:ph idx="1"/>
          </p:nvPr>
        </p:nvSpPr>
        <p:spPr>
          <a:prstGeom prst="rect">
            <a:avLst/>
          </a:prstGeom>
          <a:noFill/>
        </p:spPr>
        <p:txBody>
          <a:bodyPr/>
          <a:lstStyle/>
          <a:p>
            <a:pPr marL="0" indent="0" eaLnBrk="1" hangingPunct="1">
              <a:buFont typeface="Courier New" pitchFamily="49" charset="0"/>
              <a:buNone/>
            </a:pPr>
            <a:r>
              <a:rPr lang="en-US" i="0" dirty="0">
                <a:solidFill>
                  <a:schemeClr val="tx1"/>
                </a:solidFill>
              </a:rPr>
              <a:t>Is your estimate close to the actual quotient?__________</a:t>
            </a:r>
          </a:p>
          <a:p>
            <a:pPr marL="0" indent="0" eaLnBrk="1" hangingPunct="1">
              <a:spcBef>
                <a:spcPct val="50000"/>
              </a:spcBef>
              <a:buFont typeface="Courier New" pitchFamily="49" charset="0"/>
              <a:buNone/>
            </a:pPr>
            <a:r>
              <a:rPr lang="en-US" i="0" dirty="0">
                <a:solidFill>
                  <a:schemeClr val="tx1"/>
                </a:solidFill>
              </a:rPr>
              <a:t>What is the difference between your estimate and the actual quotient?__________</a:t>
            </a:r>
          </a:p>
        </p:txBody>
      </p:sp>
      <p:sp>
        <p:nvSpPr>
          <p:cNvPr id="192516" name="Rectangle 4"/>
          <p:cNvSpPr>
            <a:spLocks noChangeArrowheads="1"/>
          </p:cNvSpPr>
          <p:nvPr/>
        </p:nvSpPr>
        <p:spPr bwMode="auto">
          <a:xfrm>
            <a:off x="1934496" y="1659192"/>
            <a:ext cx="6752304" cy="519113"/>
          </a:xfrm>
          <a:prstGeom prst="rect">
            <a:avLst/>
          </a:prstGeom>
          <a:noFill/>
          <a:ln w="9525">
            <a:noFill/>
            <a:miter lim="800000"/>
            <a:headEnd/>
            <a:tailEnd/>
          </a:ln>
        </p:spPr>
        <p:txBody>
          <a:bodyPr wrap="square">
            <a:spAutoFit/>
          </a:bodyPr>
          <a:lstStyle/>
          <a:p>
            <a:r>
              <a:rPr lang="en-US" sz="2800" dirty="0">
                <a:solidFill>
                  <a:srgbClr val="FF0008"/>
                </a:solidFill>
                <a:latin typeface="Calibri" pitchFamily="34" charset="0"/>
              </a:rPr>
              <a:t>yes; estimate: 300,  quotient: 307</a:t>
            </a:r>
          </a:p>
        </p:txBody>
      </p:sp>
      <p:sp>
        <p:nvSpPr>
          <p:cNvPr id="192517" name="Rectangle 5"/>
          <p:cNvSpPr>
            <a:spLocks noChangeArrowheads="1"/>
          </p:cNvSpPr>
          <p:nvPr/>
        </p:nvSpPr>
        <p:spPr bwMode="auto">
          <a:xfrm>
            <a:off x="2879725" y="2755028"/>
            <a:ext cx="2016125" cy="519112"/>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difference: 7</a:t>
            </a:r>
          </a:p>
        </p:txBody>
      </p:sp>
      <p:cxnSp>
        <p:nvCxnSpPr>
          <p:cNvPr id="3" name="Straight Connector 2">
            <a:extLst>
              <a:ext uri="{FF2B5EF4-FFF2-40B4-BE49-F238E27FC236}">
                <a16:creationId xmlns:a16="http://schemas.microsoft.com/office/drawing/2014/main" id="{AB7EBD5E-E303-4BA0-8AB1-E7B746CBFF8A}"/>
              </a:ext>
            </a:extLst>
          </p:cNvPr>
          <p:cNvCxnSpPr>
            <a:cxnSpLocks/>
          </p:cNvCxnSpPr>
          <p:nvPr/>
        </p:nvCxnSpPr>
        <p:spPr>
          <a:xfrm>
            <a:off x="1962150" y="2133600"/>
            <a:ext cx="4895850" cy="0"/>
          </a:xfrm>
          <a:prstGeom prst="line">
            <a:avLst/>
          </a:prstGeom>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25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25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516" grpId="0"/>
      <p:bldP spid="1925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1: Rounding Whole Numbers (cont.)</a:t>
            </a:r>
          </a:p>
        </p:txBody>
      </p:sp>
      <p:sp>
        <p:nvSpPr>
          <p:cNvPr id="9219" name="Rectangle 3"/>
          <p:cNvSpPr>
            <a:spLocks noGrp="1"/>
          </p:cNvSpPr>
          <p:nvPr>
            <p:ph idx="1"/>
          </p:nvPr>
        </p:nvSpPr>
        <p:spPr>
          <a:xfrm>
            <a:off x="457200" y="1280160"/>
            <a:ext cx="8229600" cy="4401205"/>
          </a:xfrm>
          <a:prstGeom prst="rect">
            <a:avLst/>
          </a:prstGeom>
          <a:noFill/>
        </p:spPr>
        <p:txBody>
          <a:bodyPr>
            <a:spAutoFit/>
          </a:bodyPr>
          <a:lstStyle/>
          <a:p>
            <a:pPr marL="514350" indent="-514350" eaLnBrk="1" hangingPunct="1">
              <a:buFont typeface="+mj-lt"/>
              <a:buAutoNum type="alphaLcPeriod" startAt="2"/>
              <a:tabLst>
                <a:tab pos="457200" algn="l"/>
              </a:tabLst>
            </a:pPr>
            <a:r>
              <a:rPr lang="en-US" i="0" dirty="0">
                <a:solidFill>
                  <a:schemeClr val="tx1"/>
                </a:solidFill>
              </a:rPr>
              <a:t>To round </a:t>
            </a:r>
            <a:r>
              <a:rPr lang="en-US" i="0" dirty="0">
                <a:solidFill>
                  <a:srgbClr val="0000FF"/>
                </a:solidFill>
              </a:rPr>
              <a:t>5500</a:t>
            </a:r>
            <a:r>
              <a:rPr lang="en-US" i="0" dirty="0">
                <a:solidFill>
                  <a:schemeClr val="tx1"/>
                </a:solidFill>
              </a:rPr>
              <a:t> to the nearest thousand.</a:t>
            </a:r>
          </a:p>
          <a:p>
            <a:pPr marL="0" indent="0" eaLnBrk="1" hangingPunct="1">
              <a:buFont typeface="Courier New" pitchFamily="49" charset="0"/>
              <a:buNone/>
              <a:tabLst>
                <a:tab pos="457200" algn="l"/>
              </a:tabLst>
            </a:pPr>
            <a:endParaRPr lang="en-US"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a:tabLst>
                <a:tab pos="457200" algn="l"/>
              </a:tabLst>
            </a:pPr>
            <a:r>
              <a:rPr lang="en-US" dirty="0">
                <a:solidFill>
                  <a:schemeClr val="tx1"/>
                </a:solidFill>
              </a:rPr>
              <a:t>We see that </a:t>
            </a:r>
            <a:r>
              <a:rPr lang="en-US" dirty="0">
                <a:solidFill>
                  <a:srgbClr val="0000FF"/>
                </a:solidFill>
              </a:rPr>
              <a:t>5500</a:t>
            </a:r>
            <a:r>
              <a:rPr lang="en-US" dirty="0">
                <a:solidFill>
                  <a:schemeClr val="tx1"/>
                </a:solidFill>
              </a:rPr>
              <a:t> is the same distance from </a:t>
            </a:r>
            <a:r>
              <a:rPr lang="en-US" dirty="0">
                <a:solidFill>
                  <a:srgbClr val="000099"/>
                </a:solidFill>
              </a:rPr>
              <a:t>5000</a:t>
            </a:r>
            <a:r>
              <a:rPr lang="en-US" dirty="0">
                <a:solidFill>
                  <a:schemeClr val="tx1"/>
                </a:solidFill>
              </a:rPr>
              <a:t> as it is from </a:t>
            </a:r>
            <a:r>
              <a:rPr lang="en-US" dirty="0">
                <a:solidFill>
                  <a:srgbClr val="FF0000"/>
                </a:solidFill>
              </a:rPr>
              <a:t>6000</a:t>
            </a:r>
            <a:r>
              <a:rPr lang="en-US" dirty="0">
                <a:solidFill>
                  <a:schemeClr val="tx1"/>
                </a:solidFill>
              </a:rPr>
              <a:t>.  In situations like this, we round up to the larger number.  Thus </a:t>
            </a:r>
            <a:r>
              <a:rPr lang="en-US" dirty="0">
                <a:solidFill>
                  <a:srgbClr val="0000FF"/>
                </a:solidFill>
              </a:rPr>
              <a:t>5500</a:t>
            </a:r>
            <a:r>
              <a:rPr lang="en-US" dirty="0">
                <a:solidFill>
                  <a:schemeClr val="tx1"/>
                </a:solidFill>
              </a:rPr>
              <a:t> rounds to </a:t>
            </a:r>
            <a:r>
              <a:rPr lang="en-US" dirty="0">
                <a:solidFill>
                  <a:srgbClr val="FF0000"/>
                </a:solidFill>
              </a:rPr>
              <a:t>6000 </a:t>
            </a:r>
            <a:r>
              <a:rPr lang="en-US" dirty="0">
                <a:solidFill>
                  <a:schemeClr val="tx1"/>
                </a:solidFill>
              </a:rPr>
              <a:t>(to the </a:t>
            </a:r>
            <a:r>
              <a:rPr lang="en-US" b="1" dirty="0">
                <a:solidFill>
                  <a:schemeClr val="tx1"/>
                </a:solidFill>
              </a:rPr>
              <a:t>nearest thousand</a:t>
            </a:r>
            <a:r>
              <a:rPr lang="en-US" dirty="0">
                <a:solidFill>
                  <a:schemeClr val="tx1"/>
                </a:solidFill>
              </a:rPr>
              <a:t>).</a:t>
            </a:r>
          </a:p>
        </p:txBody>
      </p:sp>
      <p:pic>
        <p:nvPicPr>
          <p:cNvPr id="9220" name="Picture 4" descr="Dev 1"/>
          <p:cNvPicPr>
            <a:picLocks noChangeAspect="1" noChangeArrowheads="1"/>
          </p:cNvPicPr>
          <p:nvPr/>
        </p:nvPicPr>
        <p:blipFill>
          <a:blip r:embed="rId2" cstate="print"/>
          <a:srcRect/>
          <a:stretch>
            <a:fillRect/>
          </a:stretch>
        </p:blipFill>
        <p:spPr bwMode="auto">
          <a:xfrm>
            <a:off x="1257300" y="2057400"/>
            <a:ext cx="6629400" cy="14859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a:prstGeom prst="rect">
            <a:avLst/>
          </a:prstGeom>
        </p:spPr>
        <p:txBody>
          <a:bodyPr>
            <a:normAutofit fontScale="90000"/>
          </a:bodyPr>
          <a:lstStyle/>
          <a:p>
            <a:pPr eaLnBrk="1" hangingPunct="1"/>
            <a:r>
              <a:rPr lang="en-US" sz="3200" dirty="0">
                <a:solidFill>
                  <a:schemeClr val="tx1"/>
                </a:solidFill>
              </a:rPr>
              <a:t>Example 13: </a:t>
            </a:r>
            <a:r>
              <a:rPr lang="en-US" dirty="0">
                <a:solidFill>
                  <a:schemeClr val="tx1"/>
                </a:solidFill>
              </a:rPr>
              <a:t>A</a:t>
            </a:r>
            <a:r>
              <a:rPr lang="en-US" sz="3200" dirty="0">
                <a:solidFill>
                  <a:schemeClr val="tx1"/>
                </a:solidFill>
              </a:rPr>
              <a:t>pplication: Estimating Quotients of </a:t>
            </a:r>
            <a:br>
              <a:rPr lang="en-US" sz="3200" dirty="0">
                <a:solidFill>
                  <a:schemeClr val="tx1"/>
                </a:solidFill>
              </a:rPr>
            </a:br>
            <a:r>
              <a:rPr lang="en-US" sz="3200" dirty="0">
                <a:solidFill>
                  <a:schemeClr val="tx1"/>
                </a:solidFill>
              </a:rPr>
              <a:t>Whole Numbers</a:t>
            </a:r>
          </a:p>
        </p:txBody>
      </p:sp>
      <p:sp>
        <p:nvSpPr>
          <p:cNvPr id="43011" name="Rectangle 3"/>
          <p:cNvSpPr>
            <a:spLocks noGrp="1"/>
          </p:cNvSpPr>
          <p:nvPr>
            <p:ph idx="1"/>
          </p:nvPr>
        </p:nvSpPr>
        <p:spPr>
          <a:prstGeom prst="rect">
            <a:avLst/>
          </a:prstGeom>
        </p:spPr>
        <p:txBody>
          <a:bodyPr/>
          <a:lstStyle/>
          <a:p>
            <a:pPr marL="0" indent="0" eaLnBrk="1" hangingPunct="1">
              <a:buFont typeface="Courier New" pitchFamily="49" charset="0"/>
              <a:buNone/>
              <a:tabLst>
                <a:tab pos="457200" algn="l"/>
              </a:tabLst>
            </a:pPr>
            <a:r>
              <a:rPr lang="en-US" i="0" dirty="0">
                <a:solidFill>
                  <a:schemeClr val="tx1"/>
                </a:solidFill>
              </a:rPr>
              <a:t>A group of </a:t>
            </a:r>
            <a:r>
              <a:rPr lang="en-US" i="0" dirty="0">
                <a:solidFill>
                  <a:srgbClr val="0000FF"/>
                </a:solidFill>
              </a:rPr>
              <a:t>11</a:t>
            </a:r>
            <a:r>
              <a:rPr lang="en-US" i="0" dirty="0">
                <a:solidFill>
                  <a:schemeClr val="tx1"/>
                </a:solidFill>
              </a:rPr>
              <a:t> friends bought tickets to a local jazz concert.  The total price of all </a:t>
            </a:r>
            <a:r>
              <a:rPr lang="en-US" i="0" dirty="0">
                <a:solidFill>
                  <a:srgbClr val="0000FF"/>
                </a:solidFill>
              </a:rPr>
              <a:t>11</a:t>
            </a:r>
            <a:r>
              <a:rPr lang="en-US" i="0" dirty="0">
                <a:solidFill>
                  <a:schemeClr val="tx1"/>
                </a:solidFill>
              </a:rPr>
              <a:t> tickets was </a:t>
            </a:r>
            <a:r>
              <a:rPr lang="en-US" i="0" dirty="0">
                <a:solidFill>
                  <a:srgbClr val="0000FF"/>
                </a:solidFill>
              </a:rPr>
              <a:t>$341</a:t>
            </a:r>
            <a:r>
              <a:rPr lang="en-US" i="0" dirty="0">
                <a:solidFill>
                  <a:schemeClr val="tx1"/>
                </a:solidFill>
              </a:rPr>
              <a:t>.</a:t>
            </a:r>
          </a:p>
          <a:p>
            <a:pPr marL="0" indent="0" eaLnBrk="1" hangingPunct="1">
              <a:buFont typeface="Courier New" pitchFamily="49" charset="0"/>
              <a:buNone/>
              <a:tabLst>
                <a:tab pos="457200" algn="l"/>
              </a:tabLst>
            </a:pPr>
            <a:r>
              <a:rPr lang="en-US" i="0" dirty="0">
                <a:solidFill>
                  <a:schemeClr val="tx1"/>
                </a:solidFill>
              </a:rPr>
              <a:t>Estimate the cost of each ticket. Then calculate the actual cost </a:t>
            </a:r>
            <a:r>
              <a:rPr lang="en-US" dirty="0">
                <a:solidFill>
                  <a:schemeClr val="tx1"/>
                </a:solidFill>
              </a:rPr>
              <a:t>of each ticket.</a:t>
            </a:r>
            <a:endParaRPr lang="en-US" i="0" dirty="0">
              <a:solidFill>
                <a:schemeClr val="tx1"/>
              </a:solidFill>
            </a:endParaRPr>
          </a:p>
          <a:p>
            <a:pPr marL="0" indent="0" eaLnBrk="1" hangingPunct="1">
              <a:spcBef>
                <a:spcPct val="50000"/>
              </a:spcBef>
              <a:buFont typeface="Courier New" pitchFamily="49" charset="0"/>
              <a:buNone/>
              <a:tabLst>
                <a:tab pos="457200" algn="l"/>
              </a:tabLst>
            </a:pPr>
            <a:r>
              <a:rPr lang="en-US" b="1" i="0" dirty="0">
                <a:solidFill>
                  <a:schemeClr val="tx1"/>
                </a:solidFill>
              </a:rPr>
              <a:t>Solution</a:t>
            </a:r>
          </a:p>
          <a:p>
            <a:pPr marL="0" indent="0" eaLnBrk="1" hangingPunct="1">
              <a:buFont typeface="Courier New" pitchFamily="49" charset="0"/>
              <a:buNone/>
              <a:tabLst>
                <a:tab pos="457200" algn="l"/>
              </a:tabLst>
            </a:pPr>
            <a:r>
              <a:rPr lang="en-US" i="0" dirty="0">
                <a:solidFill>
                  <a:schemeClr val="tx1"/>
                </a:solidFill>
              </a:rPr>
              <a:t>In order to find the cost of each person’s ticket, we must divide the total cost of the tickets by the number of tickets that were purchased.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1280160"/>
            <a:ext cx="8229600" cy="4572000"/>
          </a:xfrm>
          <a:prstGeom prst="rect">
            <a:avLst/>
          </a:prstGeom>
        </p:spPr>
        <p:txBody>
          <a:bodyPr>
            <a:normAutofit/>
          </a:bodyPr>
          <a:lstStyle/>
          <a:p>
            <a:r>
              <a:rPr lang="en-US" sz="2800" dirty="0"/>
              <a:t>We begin by estimating the quotient.</a:t>
            </a:r>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r>
              <a:rPr lang="en-US" sz="2800" dirty="0"/>
              <a:t>Thus, the estimated cost of each ticket is </a:t>
            </a:r>
            <a:r>
              <a:rPr lang="en-US" sz="2800" dirty="0">
                <a:solidFill>
                  <a:srgbClr val="FF0008"/>
                </a:solidFill>
              </a:rPr>
              <a:t>$30</a:t>
            </a:r>
            <a:r>
              <a:rPr lang="en-US" sz="2800" dirty="0"/>
              <a:t>.</a:t>
            </a:r>
          </a:p>
        </p:txBody>
      </p:sp>
      <p:sp>
        <p:nvSpPr>
          <p:cNvPr id="44034" name="Rectangle 2"/>
          <p:cNvSpPr>
            <a:spLocks noGrp="1"/>
          </p:cNvSpPr>
          <p:nvPr>
            <p:ph type="title"/>
          </p:nvPr>
        </p:nvSpPr>
        <p:spPr>
          <a:prstGeom prst="rect">
            <a:avLst/>
          </a:prstGeom>
        </p:spPr>
        <p:txBody>
          <a:bodyPr/>
          <a:lstStyle/>
          <a:p>
            <a:pPr eaLnBrk="1" hangingPunct="1"/>
            <a:r>
              <a:rPr lang="en-US" sz="3200">
                <a:solidFill>
                  <a:schemeClr val="tx1"/>
                </a:solidFill>
              </a:rPr>
              <a:t>Example 13: Estimating Quotients of </a:t>
            </a:r>
            <a:br>
              <a:rPr lang="en-US" sz="3200">
                <a:solidFill>
                  <a:schemeClr val="tx1"/>
                </a:solidFill>
              </a:rPr>
            </a:br>
            <a:r>
              <a:rPr lang="en-US" sz="3200">
                <a:solidFill>
                  <a:schemeClr val="tx1"/>
                </a:solidFill>
              </a:rPr>
              <a:t>Whole Numbers (cont.)</a:t>
            </a:r>
          </a:p>
        </p:txBody>
      </p:sp>
      <p:graphicFrame>
        <p:nvGraphicFramePr>
          <p:cNvPr id="44037" name="Object 5"/>
          <p:cNvGraphicFramePr>
            <a:graphicFrameLocks noGrp="1" noChangeAspect="1"/>
          </p:cNvGraphicFramePr>
          <p:nvPr>
            <p:ph idx="1"/>
          </p:nvPr>
        </p:nvGraphicFramePr>
        <p:xfrm>
          <a:off x="2743200" y="3012546"/>
          <a:ext cx="1065213" cy="563563"/>
        </p:xfrm>
        <a:graphic>
          <a:graphicData uri="http://schemas.openxmlformats.org/presentationml/2006/ole">
            <mc:AlternateContent xmlns:mc="http://schemas.openxmlformats.org/markup-compatibility/2006">
              <mc:Choice xmlns:v="urn:schemas-microsoft-com:vml" Requires="v">
                <p:oleObj name="Equation" r:id="rId2" imgW="1079032" imgH="571252" progId="Equation.DSMT4">
                  <p:embed/>
                </p:oleObj>
              </mc:Choice>
              <mc:Fallback>
                <p:oleObj name="Equation" r:id="rId2" imgW="1079032" imgH="571252" progId="Equation.DSMT4">
                  <p:embed/>
                  <p:pic>
                    <p:nvPicPr>
                      <p:cNvPr id="0" name="Picture 18"/>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3012546"/>
                        <a:ext cx="1065213" cy="563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3886200" y="2603500"/>
            <a:ext cx="2181238" cy="400110"/>
          </a:xfrm>
          <a:prstGeom prst="rect">
            <a:avLst/>
          </a:prstGeom>
        </p:spPr>
        <p:txBody>
          <a:bodyPr wrap="none">
            <a:spAutoFit/>
          </a:bodyPr>
          <a:lstStyle/>
          <a:p>
            <a:r>
              <a:rPr lang="en-US" sz="2000" dirty="0">
                <a:solidFill>
                  <a:srgbClr val="008080"/>
                </a:solidFill>
              </a:rPr>
              <a:t>Estimated quotient</a:t>
            </a:r>
          </a:p>
        </p:txBody>
      </p:sp>
      <p:cxnSp>
        <p:nvCxnSpPr>
          <p:cNvPr id="9" name="Straight Arrow Connector 8"/>
          <p:cNvCxnSpPr/>
          <p:nvPr/>
        </p:nvCxnSpPr>
        <p:spPr>
          <a:xfrm rot="10800000">
            <a:off x="4038600" y="217599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514600" y="1915180"/>
            <a:ext cx="1523174" cy="523220"/>
          </a:xfrm>
          <a:prstGeom prst="rect">
            <a:avLst/>
          </a:prstGeom>
        </p:spPr>
        <p:txBody>
          <a:bodyPr wrap="none">
            <a:spAutoFit/>
          </a:bodyPr>
          <a:lstStyle/>
          <a:p>
            <a:r>
              <a:rPr lang="en-US" sz="2800" dirty="0">
                <a:solidFill>
                  <a:srgbClr val="0000FF"/>
                </a:solidFill>
              </a:rPr>
              <a:t>341 ÷ 11 </a:t>
            </a:r>
            <a:endParaRPr lang="en-US" sz="2800" dirty="0"/>
          </a:p>
        </p:txBody>
      </p:sp>
      <p:sp>
        <p:nvSpPr>
          <p:cNvPr id="11" name="Rectangle 10"/>
          <p:cNvSpPr/>
          <p:nvPr/>
        </p:nvSpPr>
        <p:spPr>
          <a:xfrm>
            <a:off x="4672730" y="1915180"/>
            <a:ext cx="1523174" cy="523220"/>
          </a:xfrm>
          <a:prstGeom prst="rect">
            <a:avLst/>
          </a:prstGeom>
        </p:spPr>
        <p:txBody>
          <a:bodyPr wrap="none">
            <a:spAutoFit/>
          </a:bodyPr>
          <a:lstStyle/>
          <a:p>
            <a:r>
              <a:rPr lang="en-US" sz="2800" dirty="0">
                <a:solidFill>
                  <a:srgbClr val="000099"/>
                </a:solidFill>
              </a:rPr>
              <a:t>300 ÷ 10 </a:t>
            </a:r>
          </a:p>
        </p:txBody>
      </p:sp>
      <p:graphicFrame>
        <p:nvGraphicFramePr>
          <p:cNvPr id="14339" name="Object 3"/>
          <p:cNvGraphicFramePr>
            <a:graphicFrameLocks noChangeAspect="1"/>
          </p:cNvGraphicFramePr>
          <p:nvPr/>
        </p:nvGraphicFramePr>
        <p:xfrm>
          <a:off x="3376613" y="2654300"/>
          <a:ext cx="381000" cy="292100"/>
        </p:xfrm>
        <a:graphic>
          <a:graphicData uri="http://schemas.openxmlformats.org/presentationml/2006/ole">
            <mc:AlternateContent xmlns:mc="http://schemas.openxmlformats.org/markup-compatibility/2006">
              <mc:Choice xmlns:v="urn:schemas-microsoft-com:vml" Requires="v">
                <p:oleObj name="Equation" r:id="rId4" imgW="380835" imgH="291973" progId="Equation.DSMT4">
                  <p:embed/>
                </p:oleObj>
              </mc:Choice>
              <mc:Fallback>
                <p:oleObj name="Equation" r:id="rId4" imgW="380835" imgH="291973" progId="Equation.DSMT4">
                  <p:embed/>
                  <p:pic>
                    <p:nvPicPr>
                      <p:cNvPr id="0"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76613" y="26543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3021260" y="3505200"/>
          <a:ext cx="774700" cy="406400"/>
        </p:xfrm>
        <a:graphic>
          <a:graphicData uri="http://schemas.openxmlformats.org/presentationml/2006/ole">
            <mc:AlternateContent xmlns:mc="http://schemas.openxmlformats.org/markup-compatibility/2006">
              <mc:Choice xmlns:v="urn:schemas-microsoft-com:vml" Requires="v">
                <p:oleObj name="Equation" r:id="rId6" imgW="774360" imgH="406080" progId="Equation.DSMT4">
                  <p:embed/>
                </p:oleObj>
              </mc:Choice>
              <mc:Fallback>
                <p:oleObj name="Equation" r:id="rId6" imgW="774360" imgH="406080" progId="Equation.DSMT4">
                  <p:embed/>
                  <p:pic>
                    <p:nvPicPr>
                      <p:cNvPr id="0" name="Picture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21260" y="3505200"/>
                        <a:ext cx="7747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3579813" y="3962400"/>
          <a:ext cx="215900" cy="292100"/>
        </p:xfrm>
        <a:graphic>
          <a:graphicData uri="http://schemas.openxmlformats.org/presentationml/2006/ole">
            <mc:AlternateContent xmlns:mc="http://schemas.openxmlformats.org/markup-compatibility/2006">
              <mc:Choice xmlns:v="urn:schemas-microsoft-com:vml" Requires="v">
                <p:oleObj name="Equation" r:id="rId8" imgW="215713" imgH="291847" progId="Equation.DSMT4">
                  <p:embed/>
                </p:oleObj>
              </mc:Choice>
              <mc:Fallback>
                <p:oleObj name="Equation" r:id="rId8" imgW="215713" imgH="291847" progId="Equation.DSMT4">
                  <p:embed/>
                  <p:pic>
                    <p:nvPicPr>
                      <p:cNvPr id="0" name="Picture 2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79813" y="39624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403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33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4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3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a:prstGeom prst="rect">
            <a:avLst/>
          </a:prstGeom>
          <a:noFill/>
        </p:spPr>
        <p:txBody>
          <a:bodyPr/>
          <a:lstStyle/>
          <a:p>
            <a:pPr eaLnBrk="1" hangingPunct="1"/>
            <a:r>
              <a:rPr lang="en-US" sz="3200">
                <a:solidFill>
                  <a:schemeClr val="tx1"/>
                </a:solidFill>
              </a:rPr>
              <a:t>Example 13: Estimating Quotients of </a:t>
            </a:r>
            <a:br>
              <a:rPr lang="en-US" sz="3200">
                <a:solidFill>
                  <a:schemeClr val="tx1"/>
                </a:solidFill>
              </a:rPr>
            </a:br>
            <a:r>
              <a:rPr lang="en-US" sz="3200">
                <a:solidFill>
                  <a:schemeClr val="tx1"/>
                </a:solidFill>
              </a:rPr>
              <a:t>Whole Numbers (cont.)</a:t>
            </a:r>
          </a:p>
        </p:txBody>
      </p:sp>
      <p:sp>
        <p:nvSpPr>
          <p:cNvPr id="45059" name="Rectangle 3"/>
          <p:cNvSpPr>
            <a:spLocks noGrp="1"/>
          </p:cNvSpPr>
          <p:nvPr>
            <p:ph idx="1"/>
          </p:nvPr>
        </p:nvSpPr>
        <p:spPr>
          <a:xfrm>
            <a:off x="457200" y="1280160"/>
            <a:ext cx="8229600" cy="4815840"/>
          </a:xfrm>
          <a:prstGeom prst="rect">
            <a:avLst/>
          </a:prstGeom>
          <a:noFill/>
        </p:spPr>
        <p:txBody>
          <a:bodyPr>
            <a:normAutofit/>
          </a:bodyPr>
          <a:lstStyle/>
          <a:p>
            <a:pPr marL="0" indent="0" eaLnBrk="1" hangingPunct="1">
              <a:lnSpc>
                <a:spcPct val="90000"/>
              </a:lnSpc>
              <a:buFont typeface="Courier New" pitchFamily="49" charset="0"/>
              <a:buNone/>
              <a:tabLst>
                <a:tab pos="457200" algn="l"/>
              </a:tabLst>
            </a:pPr>
            <a:r>
              <a:rPr lang="en-US" i="0" dirty="0">
                <a:solidFill>
                  <a:schemeClr val="tx1"/>
                </a:solidFill>
              </a:rPr>
              <a:t>The quotient should be near </a:t>
            </a:r>
            <a:r>
              <a:rPr lang="en-US" i="0" dirty="0">
                <a:solidFill>
                  <a:srgbClr val="FF00FF"/>
                </a:solidFill>
              </a:rPr>
              <a:t>30</a:t>
            </a:r>
            <a:r>
              <a:rPr lang="en-US" i="0" dirty="0">
                <a:solidFill>
                  <a:schemeClr val="tx1"/>
                </a:solidFill>
              </a:rPr>
              <a:t>.</a:t>
            </a: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p:txBody>
      </p:sp>
      <p:sp>
        <p:nvSpPr>
          <p:cNvPr id="6" name="Rectangle 5"/>
          <p:cNvSpPr/>
          <p:nvPr/>
        </p:nvSpPr>
        <p:spPr>
          <a:xfrm>
            <a:off x="4737100" y="1828800"/>
            <a:ext cx="1801327" cy="400110"/>
          </a:xfrm>
          <a:prstGeom prst="rect">
            <a:avLst/>
          </a:prstGeom>
        </p:spPr>
        <p:txBody>
          <a:bodyPr wrap="none">
            <a:spAutoFit/>
          </a:bodyPr>
          <a:lstStyle/>
          <a:p>
            <a:r>
              <a:rPr lang="en-US" sz="2000" dirty="0">
                <a:solidFill>
                  <a:srgbClr val="008080"/>
                </a:solidFill>
              </a:rPr>
              <a:t>Actual quotient</a:t>
            </a:r>
          </a:p>
        </p:txBody>
      </p:sp>
      <p:sp>
        <p:nvSpPr>
          <p:cNvPr id="7" name="Rectangle 6"/>
          <p:cNvSpPr/>
          <p:nvPr/>
        </p:nvSpPr>
        <p:spPr>
          <a:xfrm>
            <a:off x="4737100" y="4057590"/>
            <a:ext cx="1323119" cy="400110"/>
          </a:xfrm>
          <a:prstGeom prst="rect">
            <a:avLst/>
          </a:prstGeom>
        </p:spPr>
        <p:txBody>
          <a:bodyPr wrap="none">
            <a:spAutoFit/>
          </a:bodyPr>
          <a:lstStyle/>
          <a:p>
            <a:r>
              <a:rPr lang="en-US" sz="2000" dirty="0">
                <a:solidFill>
                  <a:srgbClr val="008080"/>
                </a:solidFill>
              </a:rPr>
              <a:t>Remainder</a:t>
            </a:r>
          </a:p>
        </p:txBody>
      </p:sp>
      <p:graphicFrame>
        <p:nvGraphicFramePr>
          <p:cNvPr id="82946" name="Object 2"/>
          <p:cNvGraphicFramePr>
            <a:graphicFrameLocks noChangeAspect="1"/>
          </p:cNvGraphicFramePr>
          <p:nvPr/>
        </p:nvGraphicFramePr>
        <p:xfrm>
          <a:off x="4191000" y="1905000"/>
          <a:ext cx="190500" cy="292100"/>
        </p:xfrm>
        <a:graphic>
          <a:graphicData uri="http://schemas.openxmlformats.org/presentationml/2006/ole">
            <mc:AlternateContent xmlns:mc="http://schemas.openxmlformats.org/markup-compatibility/2006">
              <mc:Choice xmlns:v="urn:schemas-microsoft-com:vml" Requires="v">
                <p:oleObj name="Equation" r:id="rId2" imgW="190417" imgH="291973" progId="Equation.DSMT4">
                  <p:embed/>
                </p:oleObj>
              </mc:Choice>
              <mc:Fallback>
                <p:oleObj name="Equation" r:id="rId2" imgW="190417" imgH="291973" progId="Equation.DSMT4">
                  <p:embed/>
                  <p:pic>
                    <p:nvPicPr>
                      <p:cNvPr id="0" name="Picture 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19050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47" name="Object 3"/>
          <p:cNvGraphicFramePr>
            <a:graphicFrameLocks noChangeAspect="1"/>
          </p:cNvGraphicFramePr>
          <p:nvPr>
            <p:extLst>
              <p:ext uri="{D42A27DB-BD31-4B8C-83A1-F6EECF244321}">
                <p14:modId xmlns:p14="http://schemas.microsoft.com/office/powerpoint/2010/main" val="2113378951"/>
              </p:ext>
            </p:extLst>
          </p:nvPr>
        </p:nvGraphicFramePr>
        <p:xfrm>
          <a:off x="4362087" y="1905000"/>
          <a:ext cx="190500" cy="283634"/>
        </p:xfrm>
        <a:graphic>
          <a:graphicData uri="http://schemas.openxmlformats.org/presentationml/2006/ole">
            <mc:AlternateContent xmlns:mc="http://schemas.openxmlformats.org/markup-compatibility/2006">
              <mc:Choice xmlns:v="urn:schemas-microsoft-com:vml" Requires="v">
                <p:oleObj name="Equation" r:id="rId4" imgW="190500" imgH="279400" progId="Equation.DSMT4">
                  <p:embed/>
                </p:oleObj>
              </mc:Choice>
              <mc:Fallback>
                <p:oleObj name="Equation" r:id="rId4" imgW="190500" imgH="279400" progId="Equation.DSMT4">
                  <p:embed/>
                  <p:pic>
                    <p:nvPicPr>
                      <p:cNvPr id="0" name="Picture 3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62087" y="1905000"/>
                        <a:ext cx="190500" cy="283634"/>
                      </a:xfrm>
                      <a:prstGeom prst="rect">
                        <a:avLst/>
                      </a:prstGeom>
                      <a:noFill/>
                      <a:ln>
                        <a:noFill/>
                      </a:ln>
                      <a:effectLst/>
                    </p:spPr>
                  </p:pic>
                </p:oleObj>
              </mc:Fallback>
            </mc:AlternateContent>
          </a:graphicData>
        </a:graphic>
      </p:graphicFrame>
      <p:graphicFrame>
        <p:nvGraphicFramePr>
          <p:cNvPr id="82948" name="Object 4"/>
          <p:cNvGraphicFramePr>
            <a:graphicFrameLocks noChangeAspect="1"/>
          </p:cNvGraphicFramePr>
          <p:nvPr/>
        </p:nvGraphicFramePr>
        <p:xfrm>
          <a:off x="3543300" y="2228850"/>
          <a:ext cx="1054100" cy="571500"/>
        </p:xfrm>
        <a:graphic>
          <a:graphicData uri="http://schemas.openxmlformats.org/presentationml/2006/ole">
            <mc:AlternateContent xmlns:mc="http://schemas.openxmlformats.org/markup-compatibility/2006">
              <mc:Choice xmlns:v="urn:schemas-microsoft-com:vml" Requires="v">
                <p:oleObj name="Equation" r:id="rId6" imgW="1054100" imgH="571500" progId="Equation.DSMT4">
                  <p:embed/>
                </p:oleObj>
              </mc:Choice>
              <mc:Fallback>
                <p:oleObj name="Equation" r:id="rId6" imgW="1054100" imgH="571500" progId="Equation.DSMT4">
                  <p:embed/>
                  <p:pic>
                    <p:nvPicPr>
                      <p:cNvPr id="0" name="Picture 3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43300" y="2228850"/>
                        <a:ext cx="1054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49" name="Object 5"/>
          <p:cNvGraphicFramePr>
            <a:graphicFrameLocks noChangeAspect="1"/>
          </p:cNvGraphicFramePr>
          <p:nvPr/>
        </p:nvGraphicFramePr>
        <p:xfrm>
          <a:off x="3817690" y="2679700"/>
          <a:ext cx="584200" cy="406400"/>
        </p:xfrm>
        <a:graphic>
          <a:graphicData uri="http://schemas.openxmlformats.org/presentationml/2006/ole">
            <mc:AlternateContent xmlns:mc="http://schemas.openxmlformats.org/markup-compatibility/2006">
              <mc:Choice xmlns:v="urn:schemas-microsoft-com:vml" Requires="v">
                <p:oleObj name="Equation" r:id="rId8" imgW="583920" imgH="406080" progId="Equation.DSMT4">
                  <p:embed/>
                </p:oleObj>
              </mc:Choice>
              <mc:Fallback>
                <p:oleObj name="Equation" r:id="rId8" imgW="583920" imgH="406080" progId="Equation.DSMT4">
                  <p:embed/>
                  <p:pic>
                    <p:nvPicPr>
                      <p:cNvPr id="0" name="Picture 3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17690" y="26797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50" name="Object 6"/>
          <p:cNvGraphicFramePr>
            <a:graphicFrameLocks noChangeAspect="1"/>
          </p:cNvGraphicFramePr>
          <p:nvPr/>
        </p:nvGraphicFramePr>
        <p:xfrm>
          <a:off x="4191000" y="3158067"/>
          <a:ext cx="368300" cy="279400"/>
        </p:xfrm>
        <a:graphic>
          <a:graphicData uri="http://schemas.openxmlformats.org/presentationml/2006/ole">
            <mc:AlternateContent xmlns:mc="http://schemas.openxmlformats.org/markup-compatibility/2006">
              <mc:Choice xmlns:v="urn:schemas-microsoft-com:vml" Requires="v">
                <p:oleObj name="Equation" r:id="rId10" imgW="368300" imgH="279400" progId="Equation.DSMT4">
                  <p:embed/>
                </p:oleObj>
              </mc:Choice>
              <mc:Fallback>
                <p:oleObj name="Equation" r:id="rId10" imgW="368300" imgH="279400" progId="Equation.DSMT4">
                  <p:embed/>
                  <p:pic>
                    <p:nvPicPr>
                      <p:cNvPr id="0" name="Picture 3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91000" y="3158067"/>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51" name="Object 7"/>
          <p:cNvGraphicFramePr>
            <a:graphicFrameLocks noChangeAspect="1"/>
          </p:cNvGraphicFramePr>
          <p:nvPr/>
        </p:nvGraphicFramePr>
        <p:xfrm>
          <a:off x="3979178" y="3598863"/>
          <a:ext cx="584200" cy="393700"/>
        </p:xfrm>
        <a:graphic>
          <a:graphicData uri="http://schemas.openxmlformats.org/presentationml/2006/ole">
            <mc:AlternateContent xmlns:mc="http://schemas.openxmlformats.org/markup-compatibility/2006">
              <mc:Choice xmlns:v="urn:schemas-microsoft-com:vml" Requires="v">
                <p:oleObj name="Equation" r:id="rId12" imgW="583920" imgH="393480" progId="Equation.DSMT4">
                  <p:embed/>
                </p:oleObj>
              </mc:Choice>
              <mc:Fallback>
                <p:oleObj name="Equation" r:id="rId12" imgW="583920" imgH="393480" progId="Equation.DSMT4">
                  <p:embed/>
                  <p:pic>
                    <p:nvPicPr>
                      <p:cNvPr id="0" name="Picture 3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79178" y="3598863"/>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52" name="Object 8"/>
          <p:cNvGraphicFramePr>
            <a:graphicFrameLocks noChangeAspect="1"/>
          </p:cNvGraphicFramePr>
          <p:nvPr/>
        </p:nvGraphicFramePr>
        <p:xfrm>
          <a:off x="4343400" y="4127500"/>
          <a:ext cx="215900" cy="292100"/>
        </p:xfrm>
        <a:graphic>
          <a:graphicData uri="http://schemas.openxmlformats.org/presentationml/2006/ole">
            <mc:AlternateContent xmlns:mc="http://schemas.openxmlformats.org/markup-compatibility/2006">
              <mc:Choice xmlns:v="urn:schemas-microsoft-com:vml" Requires="v">
                <p:oleObj name="Equation" r:id="rId14" imgW="215713" imgH="291847" progId="Equation.DSMT4">
                  <p:embed/>
                </p:oleObj>
              </mc:Choice>
              <mc:Fallback>
                <p:oleObj name="Equation" r:id="rId14" imgW="215713" imgH="291847" progId="Equation.DSMT4">
                  <p:embed/>
                  <p:pic>
                    <p:nvPicPr>
                      <p:cNvPr id="0" name="Picture 3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343400" y="41275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TextBox 16"/>
          <p:cNvSpPr txBox="1"/>
          <p:nvPr/>
        </p:nvSpPr>
        <p:spPr>
          <a:xfrm>
            <a:off x="685800" y="4724400"/>
            <a:ext cx="6781800" cy="480131"/>
          </a:xfrm>
          <a:prstGeom prst="rect">
            <a:avLst/>
          </a:prstGeom>
          <a:noFill/>
        </p:spPr>
        <p:txBody>
          <a:bodyPr wrap="square" rtlCol="0">
            <a:spAutoFit/>
          </a:bodyPr>
          <a:lstStyle/>
          <a:p>
            <a:pPr>
              <a:lnSpc>
                <a:spcPct val="90000"/>
              </a:lnSpc>
              <a:tabLst>
                <a:tab pos="457200" algn="l"/>
              </a:tabLst>
            </a:pPr>
            <a:r>
              <a:rPr lang="en-US" sz="2800" dirty="0"/>
              <a:t>So the actual cost of each ticket is </a:t>
            </a:r>
            <a:r>
              <a:rPr lang="en-US" sz="2800" dirty="0">
                <a:solidFill>
                  <a:srgbClr val="FF0008"/>
                </a:solidFill>
              </a:rPr>
              <a:t>$31</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9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9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9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9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94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95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95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marL="514350" indent="-514350">
              <a:buFont typeface="+mj-lt"/>
              <a:buAutoNum type="arabicPeriod"/>
              <a:tabLst>
                <a:tab pos="3890963" algn="l"/>
              </a:tabLst>
            </a:pPr>
            <a:r>
              <a:rPr lang="en-US" dirty="0">
                <a:solidFill>
                  <a:srgbClr val="000000"/>
                </a:solidFill>
                <a:latin typeface="Calibri" pitchFamily="34" charset="0"/>
              </a:rPr>
              <a:t>Look at the single digit just to the right of the digit that is in the place of desired accuracy.</a:t>
            </a:r>
          </a:p>
          <a:p>
            <a:pPr marL="514350" indent="-514350">
              <a:tabLst>
                <a:tab pos="914400" algn="l"/>
                <a:tab pos="3890963" algn="l"/>
              </a:tabLst>
            </a:pPr>
            <a:r>
              <a:rPr lang="en-US" b="1" dirty="0">
                <a:solidFill>
                  <a:srgbClr val="000000"/>
                </a:solidFill>
                <a:latin typeface="Calibri" pitchFamily="34" charset="0"/>
              </a:rPr>
              <a:t>	a.  </a:t>
            </a:r>
            <a:r>
              <a:rPr lang="en-US" b="1" dirty="0">
                <a:solidFill>
                  <a:srgbClr val="C00000"/>
                </a:solidFill>
                <a:latin typeface="Calibri" pitchFamily="34" charset="0"/>
              </a:rPr>
              <a:t>If this digit is less than 5</a:t>
            </a:r>
            <a:r>
              <a:rPr lang="en-US" dirty="0">
                <a:solidFill>
                  <a:srgbClr val="000000"/>
                </a:solidFill>
              </a:rPr>
              <a:t>, leave the digit in the 	place of desired accuracy as it is, and replace all 	digits to the right with zeros. All digits to the left 	remain unchanged.</a:t>
            </a:r>
            <a:r>
              <a:rPr lang="en-US" dirty="0">
                <a:solidFill>
                  <a:srgbClr val="000000"/>
                </a:solidFill>
                <a:latin typeface="Calibri" pitchFamily="34" charset="0"/>
              </a:rPr>
              <a:t>   </a:t>
            </a:r>
          </a:p>
        </p:txBody>
      </p:sp>
      <p:sp>
        <p:nvSpPr>
          <p:cNvPr id="4" name="Title 3"/>
          <p:cNvSpPr>
            <a:spLocks noGrp="1"/>
          </p:cNvSpPr>
          <p:nvPr>
            <p:ph type="title"/>
          </p:nvPr>
        </p:nvSpPr>
        <p:spPr/>
        <p:txBody>
          <a:bodyPr/>
          <a:lstStyle/>
          <a:p>
            <a:r>
              <a:rPr lang="en-US" dirty="0">
                <a:solidFill>
                  <a:schemeClr val="tx1"/>
                </a:solidFill>
                <a:latin typeface="Calibri" pitchFamily="34" charset="0"/>
              </a:rPr>
              <a:t>Procedure: Rounding Rule for Whole Numbers</a:t>
            </a:r>
            <a:endParaRPr lang="en-US"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pPr eaLnBrk="1" hangingPunct="1"/>
            <a:r>
              <a:rPr lang="en-US" sz="3200" dirty="0">
                <a:solidFill>
                  <a:schemeClr val="tx1"/>
                </a:solidFill>
              </a:rPr>
              <a:t>Procedure: Rounding Whole Numbers (cont.)</a:t>
            </a:r>
          </a:p>
        </p:txBody>
      </p:sp>
      <p:sp>
        <p:nvSpPr>
          <p:cNvPr id="12291" name="TextBox 3"/>
          <p:cNvSpPr>
            <a:spLocks noGrp="1" noChangeArrowheads="1"/>
          </p:cNvSpPr>
          <p:nvPr>
            <p:ph idx="1"/>
          </p:nvPr>
        </p:nvSpPr>
        <p:spPr>
          <a:xfrm>
            <a:off x="457200" y="1280160"/>
            <a:ext cx="8229600" cy="2677656"/>
          </a:xfrm>
          <a:prstGeom prst="rect">
            <a:avLst/>
          </a:prstGeom>
          <a:solidFill>
            <a:srgbClr val="FFFFCC"/>
          </a:solidFill>
          <a:ln w="28575">
            <a:solidFill>
              <a:srgbClr val="000000"/>
            </a:solidFill>
          </a:ln>
        </p:spPr>
        <p:txBody>
          <a:bodyPr>
            <a:spAutoFit/>
          </a:bodyPr>
          <a:lstStyle/>
          <a:p>
            <a:pPr>
              <a:tabLst>
                <a:tab pos="461963" algn="l"/>
                <a:tab pos="914400" algn="l"/>
              </a:tabLst>
            </a:pPr>
            <a:r>
              <a:rPr lang="en-US" b="1" dirty="0">
                <a:solidFill>
                  <a:srgbClr val="000000"/>
                </a:solidFill>
                <a:latin typeface="Calibri" pitchFamily="34" charset="0"/>
              </a:rPr>
              <a:t>	b.  </a:t>
            </a:r>
            <a:r>
              <a:rPr lang="en-US" b="1" dirty="0">
                <a:solidFill>
                  <a:srgbClr val="C00000"/>
                </a:solidFill>
                <a:latin typeface="Calibri" pitchFamily="34" charset="0"/>
              </a:rPr>
              <a:t>If this digit is 5 or greater</a:t>
            </a:r>
            <a:r>
              <a:rPr lang="en-US" dirty="0">
                <a:solidFill>
                  <a:srgbClr val="000000"/>
                </a:solidFill>
                <a:latin typeface="Calibri" pitchFamily="34" charset="0"/>
              </a:rPr>
              <a:t>, </a:t>
            </a:r>
            <a:r>
              <a:rPr lang="en-US" dirty="0">
                <a:solidFill>
                  <a:srgbClr val="000000"/>
                </a:solidFill>
              </a:rPr>
              <a:t>increase the digit in    		the desired place of accuracy by one and replace 		all digits to the right with zeros. All digits to the 		left remain unchanged unless a 9 is made one 		larger. Then the 9 is replaced by 0 and the next 		digit to the left is increased by 1.</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Example 2: Rounding </a:t>
            </a:r>
            <a:r>
              <a:rPr lang="en-US" dirty="0">
                <a:solidFill>
                  <a:schemeClr val="accent1"/>
                </a:solidFill>
              </a:rPr>
              <a:t>Whole</a:t>
            </a:r>
            <a:r>
              <a:rPr lang="en-US" dirty="0">
                <a:solidFill>
                  <a:schemeClr val="tx1"/>
                </a:solidFill>
              </a:rPr>
              <a:t> Numbers</a:t>
            </a:r>
            <a:endParaRPr lang="en-US" dirty="0"/>
          </a:p>
        </p:txBody>
      </p:sp>
      <p:sp>
        <p:nvSpPr>
          <p:cNvPr id="3" name="Content Placeholder 2"/>
          <p:cNvSpPr>
            <a:spLocks noGrp="1"/>
          </p:cNvSpPr>
          <p:nvPr>
            <p:ph idx="1"/>
          </p:nvPr>
        </p:nvSpPr>
        <p:spPr/>
        <p:txBody>
          <a:bodyPr/>
          <a:lstStyle/>
          <a:p>
            <a:pPr algn="just">
              <a:spcBef>
                <a:spcPct val="0"/>
              </a:spcBef>
              <a:tabLst>
                <a:tab pos="457200" algn="l"/>
              </a:tabLst>
            </a:pPr>
            <a:r>
              <a:rPr lang="en-US" dirty="0">
                <a:solidFill>
                  <a:schemeClr val="tx1"/>
                </a:solidFill>
              </a:rPr>
              <a:t>Round each number as indicated.</a:t>
            </a:r>
          </a:p>
          <a:p>
            <a:pPr marL="514350" indent="-514350">
              <a:spcBef>
                <a:spcPts val="600"/>
              </a:spcBef>
              <a:buAutoNum type="alphaLcPeriod"/>
              <a:tabLst>
                <a:tab pos="457200" algn="l"/>
              </a:tabLst>
            </a:pPr>
            <a:r>
              <a:rPr lang="en-US" dirty="0">
                <a:solidFill>
                  <a:schemeClr val="tx1"/>
                </a:solidFill>
              </a:rPr>
              <a:t> </a:t>
            </a:r>
            <a:r>
              <a:rPr lang="en-US" dirty="0">
                <a:solidFill>
                  <a:srgbClr val="0000FF"/>
                </a:solidFill>
              </a:rPr>
              <a:t>6849</a:t>
            </a:r>
            <a:r>
              <a:rPr lang="en-US" dirty="0">
                <a:solidFill>
                  <a:schemeClr val="tx1"/>
                </a:solidFill>
              </a:rPr>
              <a:t>  to the nearest hundred</a:t>
            </a:r>
          </a:p>
          <a:p>
            <a:pPr marL="514350" indent="-514350">
              <a:spcBef>
                <a:spcPts val="600"/>
              </a:spcBef>
              <a:buFontTx/>
              <a:buAutoNum type="alphaLcPeriod"/>
              <a:tabLst>
                <a:tab pos="457200" algn="l"/>
              </a:tabLst>
            </a:pPr>
            <a:r>
              <a:rPr lang="en-US" dirty="0">
                <a:solidFill>
                  <a:schemeClr val="tx1"/>
                </a:solidFill>
              </a:rPr>
              <a:t> </a:t>
            </a:r>
            <a:r>
              <a:rPr lang="en-US" dirty="0">
                <a:solidFill>
                  <a:srgbClr val="0000FF"/>
                </a:solidFill>
              </a:rPr>
              <a:t>3500</a:t>
            </a:r>
            <a:r>
              <a:rPr lang="en-US" dirty="0">
                <a:solidFill>
                  <a:schemeClr val="tx1"/>
                </a:solidFill>
              </a:rPr>
              <a:t>  to the nearest  thousand</a:t>
            </a:r>
          </a:p>
          <a:p>
            <a:pPr marL="514350" indent="-514350">
              <a:spcBef>
                <a:spcPts val="600"/>
              </a:spcBef>
              <a:buAutoNum type="alphaLcPeriod"/>
              <a:tabLst>
                <a:tab pos="457200" algn="l"/>
              </a:tabLst>
            </a:pPr>
            <a:r>
              <a:rPr lang="en-US" dirty="0">
                <a:solidFill>
                  <a:schemeClr val="tx1"/>
                </a:solidFill>
              </a:rPr>
              <a:t> </a:t>
            </a:r>
            <a:r>
              <a:rPr lang="en-US" dirty="0">
                <a:solidFill>
                  <a:srgbClr val="0000FF"/>
                </a:solidFill>
              </a:rPr>
              <a:t>597</a:t>
            </a:r>
            <a:r>
              <a:rPr lang="en-US" dirty="0">
                <a:solidFill>
                  <a:schemeClr val="tx1"/>
                </a:solidFill>
              </a:rPr>
              <a:t> to the nearest  ten </a:t>
            </a:r>
          </a:p>
          <a:p>
            <a:pPr marL="514350" indent="-514350">
              <a:spcBef>
                <a:spcPts val="600"/>
              </a:spcBef>
              <a:buAutoNum type="alphaLcPeriod"/>
              <a:tabLst>
                <a:tab pos="457200" algn="l"/>
              </a:tabLst>
            </a:pPr>
            <a:r>
              <a:rPr lang="en-US" dirty="0">
                <a:solidFill>
                  <a:schemeClr val="tx1"/>
                </a:solidFill>
              </a:rPr>
              <a:t> </a:t>
            </a:r>
            <a:r>
              <a:rPr lang="en-US" dirty="0">
                <a:solidFill>
                  <a:srgbClr val="0000FF"/>
                </a:solidFill>
              </a:rPr>
              <a:t>20,560</a:t>
            </a:r>
            <a:r>
              <a:rPr lang="en-US" dirty="0">
                <a:solidFill>
                  <a:schemeClr val="tx1"/>
                </a:solidFill>
              </a:rPr>
              <a:t> to the nearest thousand</a:t>
            </a:r>
          </a:p>
          <a:p>
            <a:pPr marL="514350" indent="-514350">
              <a:spcBef>
                <a:spcPts val="600"/>
              </a:spcBef>
              <a:buFont typeface="Courier New" pitchFamily="49" charset="0"/>
              <a:buAutoNum type="alphaLcPeriod"/>
              <a:tabLst>
                <a:tab pos="457200" algn="l"/>
              </a:tabLst>
            </a:pPr>
            <a:endParaRPr lang="en-US" dirty="0">
              <a:solidFill>
                <a:srgbClr val="0000FF"/>
              </a:solidFill>
            </a:endParaRPr>
          </a:p>
          <a:p>
            <a:pPr marL="514350" indent="-514350">
              <a:spcBef>
                <a:spcPts val="600"/>
              </a:spcBef>
              <a:buFont typeface="Courier New" pitchFamily="49" charset="0"/>
              <a:buAutoNum type="alphaLcPeriod"/>
              <a:tabLst>
                <a:tab pos="457200" algn="l"/>
              </a:tabLst>
            </a:pPr>
            <a:endParaRPr lang="en-US" dirty="0">
              <a:solidFill>
                <a:srgbClr val="0000FF"/>
              </a:solidFill>
            </a:endParaRP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1805031"/>
            <a:ext cx="915635" cy="523220"/>
          </a:xfrm>
          <a:prstGeom prst="rect">
            <a:avLst/>
          </a:prstGeom>
        </p:spPr>
        <p:txBody>
          <a:bodyPr wrap="none">
            <a:spAutoFit/>
          </a:bodyPr>
          <a:lstStyle/>
          <a:p>
            <a:r>
              <a:rPr lang="en-US" sz="2800" dirty="0">
                <a:solidFill>
                  <a:srgbClr val="000099"/>
                </a:solidFill>
              </a:rPr>
              <a:t>6</a:t>
            </a:r>
            <a:r>
              <a:rPr lang="en-US" sz="2800" dirty="0">
                <a:solidFill>
                  <a:srgbClr val="C00000"/>
                </a:solidFill>
              </a:rPr>
              <a:t>8</a:t>
            </a:r>
            <a:r>
              <a:rPr lang="en-US" sz="2800" dirty="0">
                <a:solidFill>
                  <a:srgbClr val="000099"/>
                </a:solidFill>
              </a:rPr>
              <a:t>00</a:t>
            </a:r>
          </a:p>
        </p:txBody>
      </p:sp>
      <p:sp>
        <p:nvSpPr>
          <p:cNvPr id="6" name="Rectangle 5"/>
          <p:cNvSpPr/>
          <p:nvPr/>
        </p:nvSpPr>
        <p:spPr>
          <a:xfrm>
            <a:off x="3581400" y="1805031"/>
            <a:ext cx="915635" cy="523220"/>
          </a:xfrm>
          <a:prstGeom prst="rect">
            <a:avLst/>
          </a:prstGeom>
        </p:spPr>
        <p:txBody>
          <a:bodyPr wrap="none">
            <a:spAutoFit/>
          </a:bodyPr>
          <a:lstStyle/>
          <a:p>
            <a:r>
              <a:rPr lang="en-US" sz="2800" dirty="0">
                <a:solidFill>
                  <a:srgbClr val="000099"/>
                </a:solidFill>
              </a:rPr>
              <a:t>68</a:t>
            </a:r>
            <a:r>
              <a:rPr lang="en-US" sz="2800" dirty="0">
                <a:solidFill>
                  <a:srgbClr val="C00000"/>
                </a:solidFill>
              </a:rPr>
              <a:t>4</a:t>
            </a:r>
            <a:r>
              <a:rPr lang="en-US" sz="2800" dirty="0">
                <a:solidFill>
                  <a:srgbClr val="000099"/>
                </a:solidFill>
              </a:rPr>
              <a:t>9</a:t>
            </a:r>
          </a:p>
        </p:txBody>
      </p:sp>
      <p:sp>
        <p:nvSpPr>
          <p:cNvPr id="13315" name="Rectangle 3"/>
          <p:cNvSpPr>
            <a:spLocks noGrp="1"/>
          </p:cNvSpPr>
          <p:nvPr>
            <p:ph idx="1"/>
          </p:nvPr>
        </p:nvSpPr>
        <p:spPr>
          <a:xfrm>
            <a:off x="457200" y="1280160"/>
            <a:ext cx="8229600" cy="1031051"/>
          </a:xfrm>
          <a:prstGeom prst="rect">
            <a:avLst/>
          </a:prstGeom>
          <a:noFill/>
        </p:spPr>
        <p:txBody>
          <a:bodyPr>
            <a:spAutoFit/>
          </a:bodyPr>
          <a:lstStyle/>
          <a:p>
            <a:pPr marL="0" indent="0" algn="just" eaLnBrk="1" hangingPunct="1">
              <a:spcBef>
                <a:spcPts val="600"/>
              </a:spcBef>
              <a:buFont typeface="Courier New" pitchFamily="49" charset="0"/>
              <a:buNone/>
              <a:tabLst>
                <a:tab pos="457200" algn="l"/>
              </a:tabLst>
            </a:pPr>
            <a:r>
              <a:rPr lang="en-US" b="1" i="0" dirty="0">
                <a:solidFill>
                  <a:schemeClr val="tx1"/>
                </a:solidFill>
              </a:rPr>
              <a:t>Solution</a:t>
            </a:r>
          </a:p>
          <a:p>
            <a:pPr marL="514350" indent="-514350" algn="just" eaLnBrk="1" hangingPunct="1">
              <a:spcBef>
                <a:spcPts val="600"/>
              </a:spcBef>
              <a:buFont typeface="+mj-lt"/>
              <a:buAutoNum type="alphaLcPeriod"/>
              <a:tabLst>
                <a:tab pos="457200" algn="l"/>
              </a:tabLst>
            </a:pPr>
            <a:r>
              <a:rPr lang="en-US" dirty="0">
                <a:solidFill>
                  <a:schemeClr val="tx1"/>
                </a:solidFill>
              </a:rPr>
              <a:t> </a:t>
            </a:r>
            <a:endParaRPr lang="en-US" i="0" dirty="0">
              <a:solidFill>
                <a:schemeClr val="tx1"/>
              </a:solidFill>
            </a:endParaRPr>
          </a:p>
        </p:txBody>
      </p:sp>
      <p:sp>
        <p:nvSpPr>
          <p:cNvPr id="5" name="Rectangle 4"/>
          <p:cNvSpPr/>
          <p:nvPr/>
        </p:nvSpPr>
        <p:spPr>
          <a:xfrm>
            <a:off x="1447800" y="1805031"/>
            <a:ext cx="915635" cy="523220"/>
          </a:xfrm>
          <a:prstGeom prst="rect">
            <a:avLst/>
          </a:prstGeom>
        </p:spPr>
        <p:txBody>
          <a:bodyPr wrap="none">
            <a:spAutoFit/>
          </a:bodyPr>
          <a:lstStyle/>
          <a:p>
            <a:r>
              <a:rPr lang="en-US" sz="2800" dirty="0">
                <a:solidFill>
                  <a:srgbClr val="000099"/>
                </a:solidFill>
              </a:rPr>
              <a:t>6</a:t>
            </a:r>
            <a:r>
              <a:rPr lang="en-US" sz="2800" dirty="0">
                <a:solidFill>
                  <a:srgbClr val="C00000"/>
                </a:solidFill>
              </a:rPr>
              <a:t>8</a:t>
            </a:r>
            <a:r>
              <a:rPr lang="en-US" sz="2800" dirty="0">
                <a:solidFill>
                  <a:srgbClr val="000099"/>
                </a:solidFill>
              </a:rPr>
              <a:t>49</a:t>
            </a:r>
          </a:p>
        </p:txBody>
      </p:sp>
      <p:sp>
        <p:nvSpPr>
          <p:cNvPr id="13314"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2: Rounding </a:t>
            </a:r>
            <a:r>
              <a:rPr lang="en-US" sz="3200" dirty="0">
                <a:solidFill>
                  <a:schemeClr val="accent1"/>
                </a:solidFill>
              </a:rPr>
              <a:t>Whole</a:t>
            </a:r>
            <a:r>
              <a:rPr lang="en-US" sz="3200" dirty="0">
                <a:solidFill>
                  <a:schemeClr val="tx1"/>
                </a:solidFill>
              </a:rPr>
              <a:t> Numbers (cont.)</a:t>
            </a:r>
          </a:p>
        </p:txBody>
      </p:sp>
      <p:sp>
        <p:nvSpPr>
          <p:cNvPr id="8" name="Rectangle 7"/>
          <p:cNvSpPr/>
          <p:nvPr/>
        </p:nvSpPr>
        <p:spPr>
          <a:xfrm>
            <a:off x="1143000" y="2893776"/>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2893776"/>
            <a:ext cx="2013156" cy="1015663"/>
          </a:xfrm>
          <a:prstGeom prst="rect">
            <a:avLst/>
          </a:prstGeom>
        </p:spPr>
        <p:txBody>
          <a:bodyPr wrap="square">
            <a:spAutoFit/>
          </a:bodyPr>
          <a:lstStyle/>
          <a:p>
            <a:r>
              <a:rPr lang="en-US" sz="2000" dirty="0">
                <a:solidFill>
                  <a:srgbClr val="008080"/>
                </a:solidFill>
              </a:rPr>
              <a:t>Look at one digit</a:t>
            </a:r>
          </a:p>
          <a:p>
            <a:r>
              <a:rPr lang="en-US" sz="2000" dirty="0">
                <a:solidFill>
                  <a:srgbClr val="008080"/>
                </a:solidFill>
              </a:rPr>
              <a:t>to the right; </a:t>
            </a:r>
          </a:p>
          <a:p>
            <a:r>
              <a:rPr lang="en-US" sz="2000" dirty="0">
                <a:solidFill>
                  <a:srgbClr val="008080"/>
                </a:solidFill>
              </a:rPr>
              <a:t>4 is less than 5.</a:t>
            </a:r>
          </a:p>
        </p:txBody>
      </p:sp>
      <p:sp>
        <p:nvSpPr>
          <p:cNvPr id="10" name="Rectangle 9"/>
          <p:cNvSpPr/>
          <p:nvPr/>
        </p:nvSpPr>
        <p:spPr>
          <a:xfrm>
            <a:off x="5515896" y="2893776"/>
            <a:ext cx="1732847" cy="707886"/>
          </a:xfrm>
          <a:prstGeom prst="rect">
            <a:avLst/>
          </a:prstGeom>
        </p:spPr>
        <p:txBody>
          <a:bodyPr wrap="none">
            <a:spAutoFit/>
          </a:bodyPr>
          <a:lstStyle/>
          <a:p>
            <a:r>
              <a:rPr lang="en-US" sz="2000" dirty="0">
                <a:solidFill>
                  <a:srgbClr val="008080"/>
                </a:solidFill>
              </a:rPr>
              <a:t>Leave 8 and fill</a:t>
            </a:r>
          </a:p>
          <a:p>
            <a:r>
              <a:rPr lang="en-US" sz="2000" dirty="0">
                <a:solidFill>
                  <a:srgbClr val="008080"/>
                </a:solidFill>
              </a:rPr>
              <a:t>in zeros.</a:t>
            </a:r>
          </a:p>
        </p:txBody>
      </p:sp>
      <p:cxnSp>
        <p:nvCxnSpPr>
          <p:cNvPr id="12" name="Straight Arrow Connector 11"/>
          <p:cNvCxnSpPr/>
          <p:nvPr/>
        </p:nvCxnSpPr>
        <p:spPr>
          <a:xfrm rot="5400000">
            <a:off x="1561306" y="255313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3879615" y="255313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5818141" y="255313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457200" y="4267200"/>
            <a:ext cx="8229600" cy="523220"/>
          </a:xfrm>
          <a:prstGeom prst="rect">
            <a:avLst/>
          </a:prstGeom>
        </p:spPr>
        <p:txBody>
          <a:bodyPr>
            <a:spAutoFit/>
          </a:bodyPr>
          <a:lstStyle/>
          <a:p>
            <a:pPr algn="just">
              <a:spcBef>
                <a:spcPct val="0"/>
              </a:spcBef>
              <a:tabLst>
                <a:tab pos="457200" algn="l"/>
              </a:tabLst>
            </a:pPr>
            <a:r>
              <a:rPr lang="en-US" sz="2800" dirty="0"/>
              <a:t>So </a:t>
            </a:r>
            <a:r>
              <a:rPr lang="en-US" sz="2800" dirty="0">
                <a:solidFill>
                  <a:srgbClr val="0000FF"/>
                </a:solidFill>
              </a:rPr>
              <a:t>6849</a:t>
            </a:r>
            <a:r>
              <a:rPr lang="en-US" sz="2800" dirty="0"/>
              <a:t> rounds to </a:t>
            </a:r>
            <a:r>
              <a:rPr lang="en-US" sz="2800" dirty="0">
                <a:solidFill>
                  <a:srgbClr val="FF0000"/>
                </a:solidFill>
              </a:rPr>
              <a:t>6800</a:t>
            </a:r>
            <a:r>
              <a:rPr lang="en-US" sz="2800" dirty="0"/>
              <a:t> (to the nearest hundred).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5" grpId="0"/>
      <p:bldP spid="8" grpId="0"/>
      <p:bldP spid="9" grpId="0"/>
      <p:bldP spid="10" grpId="0"/>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Rectangle 6"/>
          <p:cNvSpPr/>
          <p:nvPr/>
        </p:nvSpPr>
        <p:spPr>
          <a:xfrm>
            <a:off x="5715000" y="1287011"/>
            <a:ext cx="915635" cy="523220"/>
          </a:xfrm>
          <a:prstGeom prst="rect">
            <a:avLst/>
          </a:prstGeom>
        </p:spPr>
        <p:txBody>
          <a:bodyPr wrap="none">
            <a:spAutoFit/>
          </a:bodyPr>
          <a:lstStyle/>
          <a:p>
            <a:r>
              <a:rPr lang="en-US" sz="2800" dirty="0">
                <a:solidFill>
                  <a:srgbClr val="C00000"/>
                </a:solidFill>
              </a:rPr>
              <a:t>4</a:t>
            </a:r>
            <a:r>
              <a:rPr lang="en-US" sz="2800" dirty="0">
                <a:solidFill>
                  <a:srgbClr val="000099"/>
                </a:solidFill>
              </a:rPr>
              <a:t>000</a:t>
            </a:r>
          </a:p>
        </p:txBody>
      </p:sp>
      <p:sp>
        <p:nvSpPr>
          <p:cNvPr id="6" name="Rectangle 5"/>
          <p:cNvSpPr/>
          <p:nvPr/>
        </p:nvSpPr>
        <p:spPr>
          <a:xfrm>
            <a:off x="3581400" y="1287011"/>
            <a:ext cx="915635" cy="523220"/>
          </a:xfrm>
          <a:prstGeom prst="rect">
            <a:avLst/>
          </a:prstGeom>
        </p:spPr>
        <p:txBody>
          <a:bodyPr wrap="none">
            <a:spAutoFit/>
          </a:bodyPr>
          <a:lstStyle/>
          <a:p>
            <a:r>
              <a:rPr lang="en-US" sz="2800" dirty="0">
                <a:solidFill>
                  <a:srgbClr val="000099"/>
                </a:solidFill>
              </a:rPr>
              <a:t>3</a:t>
            </a:r>
            <a:r>
              <a:rPr lang="en-US" sz="2800" dirty="0">
                <a:solidFill>
                  <a:srgbClr val="C00000"/>
                </a:solidFill>
              </a:rPr>
              <a:t>5</a:t>
            </a:r>
            <a:r>
              <a:rPr lang="en-US" sz="2800" dirty="0">
                <a:solidFill>
                  <a:srgbClr val="000099"/>
                </a:solidFill>
              </a:rPr>
              <a:t>00</a:t>
            </a:r>
          </a:p>
        </p:txBody>
      </p:sp>
      <p:sp>
        <p:nvSpPr>
          <p:cNvPr id="5" name="Rectangle 4"/>
          <p:cNvSpPr/>
          <p:nvPr/>
        </p:nvSpPr>
        <p:spPr>
          <a:xfrm>
            <a:off x="1447800" y="1287011"/>
            <a:ext cx="915635" cy="523220"/>
          </a:xfrm>
          <a:prstGeom prst="rect">
            <a:avLst/>
          </a:prstGeom>
        </p:spPr>
        <p:txBody>
          <a:bodyPr wrap="none">
            <a:spAutoFit/>
          </a:bodyPr>
          <a:lstStyle/>
          <a:p>
            <a:r>
              <a:rPr lang="en-US" sz="2800" dirty="0">
                <a:solidFill>
                  <a:srgbClr val="C00000"/>
                </a:solidFill>
              </a:rPr>
              <a:t>3</a:t>
            </a:r>
            <a:r>
              <a:rPr lang="en-US" sz="2800" dirty="0">
                <a:solidFill>
                  <a:srgbClr val="000099"/>
                </a:solidFill>
              </a:rPr>
              <a:t>500</a:t>
            </a:r>
          </a:p>
        </p:txBody>
      </p:sp>
      <p:sp>
        <p:nvSpPr>
          <p:cNvPr id="14339" name="Rectangle 3"/>
          <p:cNvSpPr>
            <a:spLocks noGrp="1"/>
          </p:cNvSpPr>
          <p:nvPr>
            <p:ph type="title"/>
          </p:nvPr>
        </p:nvSpPr>
        <p:spPr>
          <a:prstGeom prst="rect">
            <a:avLst/>
          </a:prstGeom>
        </p:spPr>
        <p:txBody>
          <a:bodyPr/>
          <a:lstStyle/>
          <a:p>
            <a:pPr eaLnBrk="1" hangingPunct="1"/>
            <a:r>
              <a:rPr lang="en-US" sz="3200" dirty="0">
                <a:solidFill>
                  <a:schemeClr val="tx1"/>
                </a:solidFill>
              </a:rPr>
              <a:t>Example 2: Rounding Whole Numbers (cont.)</a:t>
            </a:r>
          </a:p>
        </p:txBody>
      </p:sp>
      <p:sp>
        <p:nvSpPr>
          <p:cNvPr id="14338" name="Rectangle 2"/>
          <p:cNvSpPr>
            <a:spLocks noGrp="1"/>
          </p:cNvSpPr>
          <p:nvPr>
            <p:ph idx="1"/>
          </p:nvPr>
        </p:nvSpPr>
        <p:spPr>
          <a:xfrm>
            <a:off x="457200" y="1280160"/>
            <a:ext cx="8229600" cy="523220"/>
          </a:xfrm>
          <a:prstGeom prst="rect">
            <a:avLst/>
          </a:prstGeom>
          <a:noFill/>
        </p:spPr>
        <p:txBody>
          <a:bodyPr>
            <a:spAutoFit/>
          </a:bodyPr>
          <a:lstStyle/>
          <a:p>
            <a:pPr marL="533400" indent="-533400" algn="just" eaLnBrk="1" hangingPunct="1">
              <a:spcBef>
                <a:spcPct val="0"/>
              </a:spcBef>
              <a:buFont typeface="+mj-lt"/>
              <a:buAutoNum type="alphaLcPeriod" startAt="2"/>
              <a:tabLst>
                <a:tab pos="690563" algn="l"/>
              </a:tabLst>
            </a:pPr>
            <a:r>
              <a:rPr lang="en-US" i="0" dirty="0">
                <a:solidFill>
                  <a:schemeClr val="tx1"/>
                </a:solidFill>
              </a:rPr>
              <a:t>	</a:t>
            </a:r>
          </a:p>
        </p:txBody>
      </p:sp>
      <p:sp>
        <p:nvSpPr>
          <p:cNvPr id="8" name="Rectangle 7"/>
          <p:cNvSpPr/>
          <p:nvPr/>
        </p:nvSpPr>
        <p:spPr>
          <a:xfrm>
            <a:off x="1143000" y="2375756"/>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2375756"/>
            <a:ext cx="1828800" cy="707886"/>
          </a:xfrm>
          <a:prstGeom prst="rect">
            <a:avLst/>
          </a:prstGeom>
        </p:spPr>
        <p:txBody>
          <a:bodyPr wrap="square">
            <a:spAutoFit/>
          </a:bodyPr>
          <a:lstStyle/>
          <a:p>
            <a:r>
              <a:rPr lang="en-US" sz="2000" dirty="0">
                <a:solidFill>
                  <a:srgbClr val="008080"/>
                </a:solidFill>
              </a:rPr>
              <a:t>Look at 5; 5 is 5 or greater.</a:t>
            </a:r>
          </a:p>
        </p:txBody>
      </p:sp>
      <p:sp>
        <p:nvSpPr>
          <p:cNvPr id="10" name="Rectangle 9"/>
          <p:cNvSpPr/>
          <p:nvPr/>
        </p:nvSpPr>
        <p:spPr>
          <a:xfrm>
            <a:off x="5515896" y="2375756"/>
            <a:ext cx="1910267" cy="1015663"/>
          </a:xfrm>
          <a:prstGeom prst="rect">
            <a:avLst/>
          </a:prstGeom>
        </p:spPr>
        <p:txBody>
          <a:bodyPr wrap="none">
            <a:spAutoFit/>
          </a:bodyPr>
          <a:lstStyle/>
          <a:p>
            <a:r>
              <a:rPr lang="en-US" sz="2000" dirty="0">
                <a:solidFill>
                  <a:srgbClr val="008080"/>
                </a:solidFill>
              </a:rPr>
              <a:t>Increase 3 to 4 </a:t>
            </a:r>
          </a:p>
          <a:p>
            <a:r>
              <a:rPr lang="en-US" sz="2000" dirty="0">
                <a:solidFill>
                  <a:srgbClr val="008080"/>
                </a:solidFill>
              </a:rPr>
              <a:t>(one larger) and </a:t>
            </a:r>
          </a:p>
          <a:p>
            <a:r>
              <a:rPr lang="en-US" sz="2000" dirty="0">
                <a:solidFill>
                  <a:srgbClr val="008080"/>
                </a:solidFill>
              </a:rPr>
              <a:t>fill in zeros.</a:t>
            </a:r>
          </a:p>
        </p:txBody>
      </p:sp>
      <p:cxnSp>
        <p:nvCxnSpPr>
          <p:cNvPr id="11" name="Straight Arrow Connector 10"/>
          <p:cNvCxnSpPr/>
          <p:nvPr/>
        </p:nvCxnSpPr>
        <p:spPr>
          <a:xfrm rot="5400000">
            <a:off x="1350196"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680592"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637939"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457200" y="3581400"/>
            <a:ext cx="8229600" cy="523220"/>
          </a:xfrm>
          <a:prstGeom prst="rect">
            <a:avLst/>
          </a:prstGeom>
        </p:spPr>
        <p:txBody>
          <a:bodyPr>
            <a:spAutoFit/>
          </a:bodyPr>
          <a:lstStyle/>
          <a:p>
            <a:pPr marL="533400" indent="-533400" algn="just">
              <a:spcBef>
                <a:spcPct val="0"/>
              </a:spcBef>
              <a:tabLst>
                <a:tab pos="690563" algn="l"/>
              </a:tabLst>
            </a:pPr>
            <a:r>
              <a:rPr lang="en-US" sz="2800" dirty="0"/>
              <a:t>So </a:t>
            </a:r>
            <a:r>
              <a:rPr lang="en-US" sz="2800" dirty="0">
                <a:solidFill>
                  <a:srgbClr val="0000FF"/>
                </a:solidFill>
              </a:rPr>
              <a:t>3500</a:t>
            </a:r>
            <a:r>
              <a:rPr lang="en-US" sz="2800" dirty="0"/>
              <a:t> rounds to </a:t>
            </a:r>
            <a:r>
              <a:rPr lang="en-US" sz="2800" dirty="0">
                <a:solidFill>
                  <a:srgbClr val="FF0000"/>
                </a:solidFill>
              </a:rPr>
              <a:t>4000</a:t>
            </a:r>
            <a:r>
              <a:rPr lang="en-US" sz="2800" dirty="0"/>
              <a:t> (to the nearest thousand).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9" grpId="0"/>
      <p:bldP spid="10" grpId="0"/>
      <p:bldP spid="17"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1077</TotalTime>
  <Words>2007</Words>
  <Application>Microsoft Office PowerPoint</Application>
  <PresentationFormat>On-screen Show (4:3)</PresentationFormat>
  <Paragraphs>294</Paragraphs>
  <Slides>42</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42</vt:i4>
      </vt:variant>
    </vt:vector>
  </HeadingPairs>
  <TitlesOfParts>
    <vt:vector size="49" baseType="lpstr">
      <vt:lpstr>Arial</vt:lpstr>
      <vt:lpstr>Calibri</vt:lpstr>
      <vt:lpstr>Courier New</vt:lpstr>
      <vt:lpstr>Symbol</vt:lpstr>
      <vt:lpstr>Times New Roman</vt:lpstr>
      <vt:lpstr>Office Theme</vt:lpstr>
      <vt:lpstr>Equation</vt:lpstr>
      <vt:lpstr>Section 1.R.2</vt:lpstr>
      <vt:lpstr>Definition: Rounding Numbers</vt:lpstr>
      <vt:lpstr>Example 1: Rounding Whole Numbers</vt:lpstr>
      <vt:lpstr>Example 1: Rounding Whole Numbers (cont.)</vt:lpstr>
      <vt:lpstr>Procedure: Rounding Rule for Whole Numbers</vt:lpstr>
      <vt:lpstr>Procedure: Rounding Whole Numbers (cont.)</vt:lpstr>
      <vt:lpstr>Example 2: Rounding Whole Numbers</vt:lpstr>
      <vt:lpstr>Example 2: Rounding Whole Numbers (cont.)</vt:lpstr>
      <vt:lpstr>Example 2: Rounding Whole Numbers (cont.)</vt:lpstr>
      <vt:lpstr>Example 2: Rounding Whole Numbers (cont.)</vt:lpstr>
      <vt:lpstr>Example 2: Rounding Whole Numbers (cont.)</vt:lpstr>
      <vt:lpstr>Example 3: Application: Rounding Whole Numbers</vt:lpstr>
      <vt:lpstr>Procedure: To Estimate a Sum or Difference</vt:lpstr>
      <vt:lpstr>Example 4: Estimating a Sum of Whole Numbers</vt:lpstr>
      <vt:lpstr>Example 4: Estimating a Sum of  Whole Numbers (cont.)</vt:lpstr>
      <vt:lpstr>Example 4: Estimating a Sum of  Whole Numbers (cont.)</vt:lpstr>
      <vt:lpstr>Completion Example 5: Estimating a  Sum of Whole Numbers</vt:lpstr>
      <vt:lpstr>Completion Example 5: Estimating a Sum of Whole Numbers (cont.)</vt:lpstr>
      <vt:lpstr>Completion Example 5: Estimating a Sum of Whole Numbers (cont.)</vt:lpstr>
      <vt:lpstr>Example 6: Estimating a Difference of  Whole Numbers</vt:lpstr>
      <vt:lpstr>Example 6: Estimating a Difference of  Whole Numbers (cont.)</vt:lpstr>
      <vt:lpstr>Example 7: Estimating a Difference of  Whole Numbers</vt:lpstr>
      <vt:lpstr>Example 7: Estimating a Difference of  Whole Numbers (cont.)</vt:lpstr>
      <vt:lpstr>Estimating Sums and Differences</vt:lpstr>
      <vt:lpstr>Procedure: To Estimate a Product</vt:lpstr>
      <vt:lpstr>Example 8: Estimating Products of  Whole Numbers</vt:lpstr>
      <vt:lpstr>Example 8: Estimating Products of  Whole Numbers (cont.)</vt:lpstr>
      <vt:lpstr>Example 9: Application: Estimating Products of  Whole Numbers</vt:lpstr>
      <vt:lpstr>Example 9: Estimating Products of  Whole Numbers (cont.)</vt:lpstr>
      <vt:lpstr>Example 9: Estimating Products of  Whole Numbers (cont.)</vt:lpstr>
      <vt:lpstr>Procedure: To Estimate a Quotient</vt:lpstr>
      <vt:lpstr>Example 10: Estimating Quotients of  Whole Numbers</vt:lpstr>
      <vt:lpstr>Example 10: Estimating Quotients of  Whole Numbers (cont.)</vt:lpstr>
      <vt:lpstr>Example 10: Estimating Quotients of  Whole Numbers (cont.)</vt:lpstr>
      <vt:lpstr>Example 11: Estimating Quotients of  Whole Numbers</vt:lpstr>
      <vt:lpstr>Example 11: Estimating Quotients of  Whole Numbers (cont.)</vt:lpstr>
      <vt:lpstr>Completion Example 12: Estimating  Quotients of Whole Numbers</vt:lpstr>
      <vt:lpstr>Completion Example 12: Estimating  Quotients of Whole Numbers (cont.)</vt:lpstr>
      <vt:lpstr>Completion Example 12: Estimating  Quotients of Whole Numbers (cont.)</vt:lpstr>
      <vt:lpstr>Example 13: Application: Estimating Quotients of  Whole Numbers</vt:lpstr>
      <vt:lpstr>Example 13: Estimating Quotients of  Whole Numbers (cont.)</vt:lpstr>
      <vt:lpstr>Example 13: Estimating Quotients of  Whole Numbers (cont.)</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 2nd Edition</dc:title>
  <dc:creator>Hawkes Learning</dc:creator>
  <cp:lastModifiedBy>Jolie Even</cp:lastModifiedBy>
  <cp:revision>153</cp:revision>
  <dcterms:created xsi:type="dcterms:W3CDTF">2013-04-26T14:43:13Z</dcterms:created>
  <dcterms:modified xsi:type="dcterms:W3CDTF">2024-07-09T20:03:43Z</dcterms:modified>
</cp:coreProperties>
</file>