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Anna Tavormina" initials="AT" lastIdx="24" clrIdx="1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7E"/>
    <a:srgbClr val="007E7E"/>
    <a:srgbClr val="9900FF"/>
    <a:srgbClr val="008080"/>
    <a:srgbClr val="2D7D9F"/>
    <a:srgbClr val="000099"/>
    <a:srgbClr val="000000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E6AED-84FD-4FA7-B1BE-DB40A0438324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5C409-BFE3-4923-A368-133710AD5B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409-BFE3-4923-A368-133710AD5BE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9" Type="http://schemas.openxmlformats.org/officeDocument/2006/relationships/image" Target="../media/image45.wmf"/><Relationship Id="rId21" Type="http://schemas.openxmlformats.org/officeDocument/2006/relationships/image" Target="../media/image36.wmf"/><Relationship Id="rId34" Type="http://schemas.openxmlformats.org/officeDocument/2006/relationships/oleObject" Target="../embeddings/oleObject42.bin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4.wmf"/><Relationship Id="rId25" Type="http://schemas.openxmlformats.org/officeDocument/2006/relationships/image" Target="../media/image38.wmf"/><Relationship Id="rId33" Type="http://schemas.openxmlformats.org/officeDocument/2006/relationships/image" Target="../media/image42.wmf"/><Relationship Id="rId38" Type="http://schemas.openxmlformats.org/officeDocument/2006/relationships/oleObject" Target="../embeddings/oleObject44.bin"/><Relationship Id="rId2" Type="http://schemas.openxmlformats.org/officeDocument/2006/relationships/oleObject" Target="../embeddings/oleObject26.bin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29" Type="http://schemas.openxmlformats.org/officeDocument/2006/relationships/image" Target="../media/image4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24" Type="http://schemas.openxmlformats.org/officeDocument/2006/relationships/oleObject" Target="../embeddings/oleObject37.bin"/><Relationship Id="rId32" Type="http://schemas.openxmlformats.org/officeDocument/2006/relationships/oleObject" Target="../embeddings/oleObject41.bin"/><Relationship Id="rId37" Type="http://schemas.openxmlformats.org/officeDocument/2006/relationships/image" Target="../media/image44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28" Type="http://schemas.openxmlformats.org/officeDocument/2006/relationships/oleObject" Target="../embeddings/oleObject39.bin"/><Relationship Id="rId36" Type="http://schemas.openxmlformats.org/officeDocument/2006/relationships/oleObject" Target="../embeddings/oleObject43.bin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35.wmf"/><Relationship Id="rId31" Type="http://schemas.openxmlformats.org/officeDocument/2006/relationships/image" Target="../media/image41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39.wmf"/><Relationship Id="rId30" Type="http://schemas.openxmlformats.org/officeDocument/2006/relationships/oleObject" Target="../embeddings/oleObject40.bin"/><Relationship Id="rId35" Type="http://schemas.openxmlformats.org/officeDocument/2006/relationships/image" Target="../media/image43.wmf"/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53.bin"/><Relationship Id="rId3" Type="http://schemas.openxmlformats.org/officeDocument/2006/relationships/image" Target="../media/image46.wmf"/><Relationship Id="rId21" Type="http://schemas.openxmlformats.org/officeDocument/2006/relationships/image" Target="../media/image55.wmf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3.wmf"/><Relationship Id="rId2" Type="http://schemas.openxmlformats.org/officeDocument/2006/relationships/oleObject" Target="../embeddings/oleObject45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4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4.bin"/><Relationship Id="rId26" Type="http://schemas.openxmlformats.org/officeDocument/2006/relationships/oleObject" Target="../embeddings/oleObject68.bin"/><Relationship Id="rId3" Type="http://schemas.openxmlformats.org/officeDocument/2006/relationships/image" Target="../media/image58.wmf"/><Relationship Id="rId21" Type="http://schemas.openxmlformats.org/officeDocument/2006/relationships/image" Target="../media/image67.wmf"/><Relationship Id="rId34" Type="http://schemas.openxmlformats.org/officeDocument/2006/relationships/oleObject" Target="../embeddings/oleObject72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5.wmf"/><Relationship Id="rId25" Type="http://schemas.openxmlformats.org/officeDocument/2006/relationships/image" Target="../media/image69.wmf"/><Relationship Id="rId33" Type="http://schemas.openxmlformats.org/officeDocument/2006/relationships/image" Target="../media/image73.wmf"/><Relationship Id="rId2" Type="http://schemas.openxmlformats.org/officeDocument/2006/relationships/oleObject" Target="../embeddings/oleObject56.bin"/><Relationship Id="rId16" Type="http://schemas.openxmlformats.org/officeDocument/2006/relationships/oleObject" Target="../embeddings/oleObject63.bin"/><Relationship Id="rId20" Type="http://schemas.openxmlformats.org/officeDocument/2006/relationships/oleObject" Target="../embeddings/oleObject65.bin"/><Relationship Id="rId29" Type="http://schemas.openxmlformats.org/officeDocument/2006/relationships/image" Target="../media/image7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2.wmf"/><Relationship Id="rId24" Type="http://schemas.openxmlformats.org/officeDocument/2006/relationships/oleObject" Target="../embeddings/oleObject67.bin"/><Relationship Id="rId32" Type="http://schemas.openxmlformats.org/officeDocument/2006/relationships/oleObject" Target="../embeddings/oleObject71.bin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23" Type="http://schemas.openxmlformats.org/officeDocument/2006/relationships/image" Target="../media/image68.wmf"/><Relationship Id="rId28" Type="http://schemas.openxmlformats.org/officeDocument/2006/relationships/oleObject" Target="../embeddings/oleObject69.bin"/><Relationship Id="rId10" Type="http://schemas.openxmlformats.org/officeDocument/2006/relationships/oleObject" Target="../embeddings/oleObject60.bin"/><Relationship Id="rId19" Type="http://schemas.openxmlformats.org/officeDocument/2006/relationships/image" Target="../media/image66.wmf"/><Relationship Id="rId31" Type="http://schemas.openxmlformats.org/officeDocument/2006/relationships/image" Target="../media/image72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2.bin"/><Relationship Id="rId22" Type="http://schemas.openxmlformats.org/officeDocument/2006/relationships/oleObject" Target="../embeddings/oleObject66.bin"/><Relationship Id="rId27" Type="http://schemas.openxmlformats.org/officeDocument/2006/relationships/image" Target="../media/image70.wmf"/><Relationship Id="rId30" Type="http://schemas.openxmlformats.org/officeDocument/2006/relationships/oleObject" Target="../embeddings/oleObject70.bin"/><Relationship Id="rId35" Type="http://schemas.openxmlformats.org/officeDocument/2006/relationships/image" Target="../media/image74.wmf"/><Relationship Id="rId8" Type="http://schemas.openxmlformats.org/officeDocument/2006/relationships/oleObject" Target="../embeddings/oleObject59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2.bin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2.wmf"/><Relationship Id="rId3" Type="http://schemas.openxmlformats.org/officeDocument/2006/relationships/image" Target="../media/image87.wmf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9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98.bin"/><Relationship Id="rId3" Type="http://schemas.openxmlformats.org/officeDocument/2006/relationships/image" Target="../media/image93.wmf"/><Relationship Id="rId21" Type="http://schemas.openxmlformats.org/officeDocument/2006/relationships/image" Target="../media/image102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100.wmf"/><Relationship Id="rId2" Type="http://schemas.openxmlformats.org/officeDocument/2006/relationships/oleObject" Target="../embeddings/oleObject90.bin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23" Type="http://schemas.openxmlformats.org/officeDocument/2006/relationships/image" Target="../media/image103.wmf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101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0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109.wmf"/><Relationship Id="rId18" Type="http://schemas.openxmlformats.org/officeDocument/2006/relationships/oleObject" Target="../embeddings/oleObject109.bin"/><Relationship Id="rId26" Type="http://schemas.openxmlformats.org/officeDocument/2006/relationships/oleObject" Target="../embeddings/oleObject113.bin"/><Relationship Id="rId3" Type="http://schemas.openxmlformats.org/officeDocument/2006/relationships/image" Target="../media/image104.wmf"/><Relationship Id="rId21" Type="http://schemas.openxmlformats.org/officeDocument/2006/relationships/image" Target="../media/image113.wmf"/><Relationship Id="rId7" Type="http://schemas.openxmlformats.org/officeDocument/2006/relationships/image" Target="../media/image106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111.wmf"/><Relationship Id="rId25" Type="http://schemas.openxmlformats.org/officeDocument/2006/relationships/image" Target="../media/image115.wmf"/><Relationship Id="rId2" Type="http://schemas.openxmlformats.org/officeDocument/2006/relationships/oleObject" Target="../embeddings/oleObject101.bin"/><Relationship Id="rId16" Type="http://schemas.openxmlformats.org/officeDocument/2006/relationships/oleObject" Target="../embeddings/oleObject108.bin"/><Relationship Id="rId20" Type="http://schemas.openxmlformats.org/officeDocument/2006/relationships/oleObject" Target="../embeddings/oleObject1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8.wmf"/><Relationship Id="rId24" Type="http://schemas.openxmlformats.org/officeDocument/2006/relationships/oleObject" Target="../embeddings/oleObject112.bin"/><Relationship Id="rId5" Type="http://schemas.openxmlformats.org/officeDocument/2006/relationships/image" Target="../media/image105.wmf"/><Relationship Id="rId15" Type="http://schemas.openxmlformats.org/officeDocument/2006/relationships/image" Target="../media/image110.wmf"/><Relationship Id="rId23" Type="http://schemas.openxmlformats.org/officeDocument/2006/relationships/image" Target="../media/image114.wmf"/><Relationship Id="rId10" Type="http://schemas.openxmlformats.org/officeDocument/2006/relationships/oleObject" Target="../embeddings/oleObject105.bin"/><Relationship Id="rId19" Type="http://schemas.openxmlformats.org/officeDocument/2006/relationships/image" Target="../media/image112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7.wmf"/><Relationship Id="rId14" Type="http://schemas.openxmlformats.org/officeDocument/2006/relationships/oleObject" Target="../embeddings/oleObject107.bin"/><Relationship Id="rId22" Type="http://schemas.openxmlformats.org/officeDocument/2006/relationships/oleObject" Target="../embeddings/oleObject111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image" Target="../media/image121.wmf"/><Relationship Id="rId3" Type="http://schemas.openxmlformats.org/officeDocument/2006/relationships/image" Target="../media/image116.wmf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19.bin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6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0" Type="http://schemas.openxmlformats.org/officeDocument/2006/relationships/oleObject" Target="../embeddings/oleObject118.bin"/><Relationship Id="rId4" Type="http://schemas.openxmlformats.org/officeDocument/2006/relationships/oleObject" Target="../embeddings/oleObject115.bin"/><Relationship Id="rId9" Type="http://schemas.openxmlformats.org/officeDocument/2006/relationships/image" Target="../media/image119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25.bin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26.w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3.wmf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21.bin"/><Relationship Id="rId15" Type="http://schemas.openxmlformats.org/officeDocument/2006/relationships/oleObject" Target="../embeddings/oleObject126.bin"/><Relationship Id="rId10" Type="http://schemas.openxmlformats.org/officeDocument/2006/relationships/image" Target="../media/image125.wmf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123.bin"/><Relationship Id="rId14" Type="http://schemas.openxmlformats.org/officeDocument/2006/relationships/image" Target="../media/image12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1.R.4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Problem Solving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 amount to be divided equally among the </a:t>
            </a:r>
            <a:r>
              <a:rPr lang="en-US" dirty="0">
                <a:solidFill>
                  <a:srgbClr val="0000FF"/>
                </a:solidFill>
              </a:rPr>
              <a:t>19</a:t>
            </a:r>
            <a:r>
              <a:rPr lang="en-US" dirty="0"/>
              <a:t> people is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So the group price is to be divided by 19.</a:t>
            </a: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rgbClr val="00007E"/>
                </a:solidFill>
              </a:rPr>
              <a:t>1558 ÷ 19 = price per ticket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867025" y="32004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901440" progId="Equation.DSMT4">
                  <p:embed/>
                </p:oleObj>
              </mc:Choice>
              <mc:Fallback>
                <p:oleObj name="Equation" r:id="rId2" imgW="124452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3200400"/>
                        <a:ext cx="1244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419725"/>
            <a:ext cx="5023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Each person paid </a:t>
            </a:r>
            <a:r>
              <a:rPr lang="en-US" sz="2800" dirty="0">
                <a:solidFill>
                  <a:srgbClr val="FF0000"/>
                </a:solidFill>
              </a:rPr>
              <a:t>$82 </a:t>
            </a:r>
            <a:r>
              <a:rPr lang="en-US" sz="2800" dirty="0"/>
              <a:t>for a ticket.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133725" y="3962400"/>
          <a:ext cx="76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406080" progId="Equation.DSMT4">
                  <p:embed/>
                </p:oleObj>
              </mc:Choice>
              <mc:Fallback>
                <p:oleObj name="Equation" r:id="rId4" imgW="76176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725" y="3962400"/>
                        <a:ext cx="76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3743325" y="4448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291960" progId="Equation.DSMT4">
                  <p:embed/>
                </p:oleObj>
              </mc:Choice>
              <mc:Fallback>
                <p:oleObj name="Equation" r:id="rId6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4448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3562350" y="4800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406080" progId="Equation.DSMT4">
                  <p:embed/>
                </p:oleObj>
              </mc:Choice>
              <mc:Fallback>
                <p:oleObj name="Equation" r:id="rId8" imgW="596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4800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975100" y="519112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291960" progId="Equation.DSMT4">
                  <p:embed/>
                </p:oleObj>
              </mc:Choice>
              <mc:Fallback>
                <p:oleObj name="Equation" r:id="rId10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519112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708400" y="32099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291960" progId="Equation.DSMT4">
                  <p:embed/>
                </p:oleObj>
              </mc:Choice>
              <mc:Fallback>
                <p:oleObj name="Equation" r:id="rId12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099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3914775" y="32099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32099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Because there are almost 20 people in the group and </a:t>
            </a:r>
            <a:r>
              <a:rPr lang="en-US" dirty="0">
                <a:solidFill>
                  <a:srgbClr val="00007E"/>
                </a:solidFill>
              </a:rPr>
              <a:t>20 ⋅ 80 = 1600</a:t>
            </a:r>
            <a:r>
              <a:rPr lang="en-US" dirty="0"/>
              <a:t>, the individual price of $82 seems reasonable. This can be checked directly by multiplication.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19 ⋅ $82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$1558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Mr. </a:t>
            </a:r>
            <a:r>
              <a:rPr lang="en-US" dirty="0" err="1"/>
              <a:t>Lukin</a:t>
            </a:r>
            <a:r>
              <a:rPr lang="en-US" dirty="0"/>
              <a:t> bought a used car for </a:t>
            </a:r>
            <a:r>
              <a:rPr lang="en-US" dirty="0">
                <a:solidFill>
                  <a:srgbClr val="0000FF"/>
                </a:solidFill>
              </a:rPr>
              <a:t>$8000</a:t>
            </a:r>
            <a:r>
              <a:rPr lang="en-US" dirty="0"/>
              <a:t>. Taxes of </a:t>
            </a:r>
            <a:r>
              <a:rPr lang="en-US" dirty="0">
                <a:solidFill>
                  <a:srgbClr val="0000FF"/>
                </a:solidFill>
              </a:rPr>
              <a:t>$640 </a:t>
            </a:r>
            <a:r>
              <a:rPr lang="en-US" dirty="0"/>
              <a:t>and license fees of </a:t>
            </a:r>
            <a:r>
              <a:rPr lang="en-US" dirty="0">
                <a:solidFill>
                  <a:srgbClr val="0000FF"/>
                </a:solidFill>
              </a:rPr>
              <a:t>$320 </a:t>
            </a:r>
            <a:r>
              <a:rPr lang="en-US" dirty="0"/>
              <a:t>were then added to the purchase price. He made a down payment of </a:t>
            </a:r>
            <a:r>
              <a:rPr lang="en-US" dirty="0">
                <a:solidFill>
                  <a:srgbClr val="0000FF"/>
                </a:solidFill>
              </a:rPr>
              <a:t>$2000 </a:t>
            </a:r>
            <a:r>
              <a:rPr lang="en-US" dirty="0"/>
              <a:t>and financed the rest through his credit union. What was the amount of his loan from the credit union?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READ: Read the problem carefully. Mr. </a:t>
            </a:r>
            <a:r>
              <a:rPr lang="en-US" dirty="0" err="1"/>
              <a:t>Lukin’s</a:t>
            </a:r>
            <a:r>
              <a:rPr lang="en-US" dirty="0"/>
              <a:t> expenses are given and he made a down payment. One key word is </a:t>
            </a:r>
            <a:r>
              <a:rPr lang="en-US" b="1" dirty="0"/>
              <a:t>added </a:t>
            </a:r>
            <a:r>
              <a:rPr lang="en-US" dirty="0"/>
              <a:t>(indicated the sum of the price, taxes, and license fees). </a:t>
            </a:r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need to realize a down payment is subtracted from the expenses. This difference will be the loan amount. 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problem, find the total of the expenses by adding the price, the taxes, and the license fees.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$8000 + $640 + $320 </a:t>
            </a:r>
            <a:r>
              <a:rPr lang="en-US" dirty="0"/>
              <a:t>= total expenses </a:t>
            </a:r>
          </a:p>
          <a:p>
            <a:r>
              <a:rPr lang="en-US" dirty="0"/>
              <a:t>Then subtract the down payment ($2000).</a:t>
            </a:r>
          </a:p>
          <a:p>
            <a:r>
              <a:rPr lang="en-US" dirty="0"/>
              <a:t>The result will be the amount of the loan.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55093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After a down payment of $2000, Mr. </a:t>
            </a:r>
            <a:r>
              <a:rPr lang="en-US" dirty="0" err="1"/>
              <a:t>Lukin's</a:t>
            </a:r>
            <a:r>
              <a:rPr lang="en-US" dirty="0"/>
              <a:t> loan will be </a:t>
            </a:r>
            <a:r>
              <a:rPr lang="en-US" dirty="0">
                <a:solidFill>
                  <a:srgbClr val="FF0000"/>
                </a:solidFill>
              </a:rPr>
              <a:t>$6960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4956" y="216217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Expenses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08815" y="2171053"/>
            <a:ext cx="387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Subtract Down Payment	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9800" y="277177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Price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2192044" y="3283717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Taxes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3838575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License fees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97220" y="4425243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08810" y="274514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94756" y="3287419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Down payment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99932" y="390072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Amount of loan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762000" y="27717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19040" progId="Equation.DSMT4">
                  <p:embed/>
                </p:oleObj>
              </mc:Choice>
              <mc:Fallback>
                <p:oleObj name="Equation" r:id="rId2" imgW="126972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717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219200" y="3358443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380880" progId="Equation.DSMT4">
                  <p:embed/>
                </p:oleObj>
              </mc:Choice>
              <mc:Fallback>
                <p:oleObj name="Equation" r:id="rId4" imgW="812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8443"/>
                        <a:ext cx="81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763234" y="3847453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95000" progId="Equation.DSMT4">
                  <p:embed/>
                </p:oleObj>
              </mc:Choice>
              <mc:Fallback>
                <p:oleObj name="Equation" r:id="rId6" imgW="12445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234" y="3847453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762000" y="44481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419040" progId="Equation.DSMT4">
                  <p:embed/>
                </p:oleObj>
              </mc:Choice>
              <mc:Fallback>
                <p:oleObj name="Equation" r:id="rId8" imgW="126972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481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4876800" y="2766599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419040" progId="Equation.DSMT4">
                  <p:embed/>
                </p:oleObj>
              </mc:Choice>
              <mc:Fallback>
                <p:oleObj name="Equation" r:id="rId10" imgW="1320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66599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4876800" y="3314053"/>
          <a:ext cx="130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495000" progId="Equation.DSMT4">
                  <p:embed/>
                </p:oleObj>
              </mc:Choice>
              <mc:Fallback>
                <p:oleObj name="Equation" r:id="rId12" imgW="130788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14053"/>
                        <a:ext cx="130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4876800" y="3914775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419040" progId="Equation.DSMT4">
                  <p:embed/>
                </p:oleObj>
              </mc:Choice>
              <mc:Fallback>
                <p:oleObj name="Equation" r:id="rId14" imgW="132048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914775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With a price of $8000 and a down payment of $2000, the loan amount should be close to $6000. Because of the extra fees, the actual loan amount of </a:t>
            </a:r>
            <a:r>
              <a:rPr lang="en-US" dirty="0">
                <a:solidFill>
                  <a:srgbClr val="FF0000"/>
                </a:solidFill>
              </a:rPr>
              <a:t>$6960 </a:t>
            </a:r>
            <a:r>
              <a:rPr lang="en-US" dirty="0"/>
              <a:t>seems reasonable.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January, Kathleen opened a checking account and deposited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. During the month, she made another deposit of </a:t>
            </a:r>
            <a:r>
              <a:rPr lang="en-US" dirty="0">
                <a:solidFill>
                  <a:srgbClr val="0000FF"/>
                </a:solidFill>
              </a:rPr>
              <a:t>$800 </a:t>
            </a:r>
            <a:r>
              <a:rPr lang="en-US" dirty="0"/>
              <a:t>and made debit card purchases of 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. What was the balance in her account at the end of the month?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To balance a checking account, the total of the debit card purchases is subtracted from the total of the deposits.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There are two deposits to be added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$2500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$800</a:t>
            </a:r>
            <a:r>
              <a:rPr lang="en-US" dirty="0"/>
              <a:t>). The total of the debit card purchases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) is subtracted from the deposits. The result will be the balance at the end of the month.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subtract to find the balance.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1254" y="216475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Deposits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3686" y="2143125"/>
            <a:ext cx="48013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Debit Card Purchases	</a:t>
            </a:r>
          </a:p>
        </p:txBody>
      </p:sp>
      <p:sp>
        <p:nvSpPr>
          <p:cNvPr id="8" name="Rectangle 7"/>
          <p:cNvSpPr/>
          <p:nvPr/>
        </p:nvSpPr>
        <p:spPr>
          <a:xfrm>
            <a:off x="7112675" y="489390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of checks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4073457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deposits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614656" y="2751423"/>
          <a:ext cx="1308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634680" progId="Equation.DSMT4">
                  <p:embed/>
                </p:oleObj>
              </mc:Choice>
              <mc:Fallback>
                <p:oleObj name="Equation" r:id="rId2" imgW="130788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56" y="2751423"/>
                        <a:ext cx="1308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609600" y="3495667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495000" progId="Equation.DSMT4">
                  <p:embed/>
                </p:oleObj>
              </mc:Choice>
              <mc:Fallback>
                <p:oleObj name="Equation" r:id="rId4" imgW="13334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95667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638800" y="2666345"/>
          <a:ext cx="1231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634680" progId="Equation.DSMT4">
                  <p:embed/>
                </p:oleObj>
              </mc:Choice>
              <mc:Fallback>
                <p:oleObj name="Equation" r:id="rId6" imgW="123156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666345"/>
                        <a:ext cx="1231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6157032" y="3454979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380880" progId="Equation.DSMT4">
                  <p:embed/>
                </p:oleObj>
              </mc:Choice>
              <mc:Fallback>
                <p:oleObj name="Equation" r:id="rId8" imgW="723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032" y="3454979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6154444" y="3979501"/>
          <a:ext cx="71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380880" progId="Equation.DSMT4">
                  <p:embed/>
                </p:oleObj>
              </mc:Choice>
              <mc:Fallback>
                <p:oleObj name="Equation" r:id="rId10" imgW="7110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444" y="3979501"/>
                        <a:ext cx="71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5647678" y="4418945"/>
          <a:ext cx="125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57120" imgH="495000" progId="Equation.DSMT4">
                  <p:embed/>
                </p:oleObj>
              </mc:Choice>
              <mc:Fallback>
                <p:oleObj name="Equation" r:id="rId12" imgW="12571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418945"/>
                        <a:ext cx="125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6705600" y="49523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91960" progId="Equation.DSMT4">
                  <p:embed/>
                </p:oleObj>
              </mc:Choice>
              <mc:Fallback>
                <p:oleObj name="Equation" r:id="rId14" imgW="1904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523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6440134" y="495234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134" y="495234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11697"/>
              </p:ext>
            </p:extLst>
          </p:nvPr>
        </p:nvGraphicFramePr>
        <p:xfrm>
          <a:off x="6134100" y="4952345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200" imgH="380880" progId="Equation.DSMT4">
                  <p:embed/>
                </p:oleObj>
              </mc:Choice>
              <mc:Fallback>
                <p:oleObj name="Equation" r:id="rId18" imgW="2412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952345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5934722" y="49523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279360" progId="Equation.DSMT4">
                  <p:embed/>
                </p:oleObj>
              </mc:Choice>
              <mc:Fallback>
                <p:oleObj name="Equation" r:id="rId20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4722" y="49523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5647678" y="491165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368280" progId="Equation.DSMT4">
                  <p:embed/>
                </p:oleObj>
              </mc:Choice>
              <mc:Fallback>
                <p:oleObj name="Equation" r:id="rId22" imgW="20304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91165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6458010" y="269815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90440" progId="Equation.DSMT4">
                  <p:embed/>
                </p:oleObj>
              </mc:Choice>
              <mc:Fallback>
                <p:oleObj name="Equation" r:id="rId24" imgW="1267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8010" y="269815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/>
        </p:nvGraphicFramePr>
        <p:xfrm>
          <a:off x="6216590" y="26929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80" imgH="190440" progId="Equation.DSMT4">
                  <p:embed/>
                </p:oleObj>
              </mc:Choice>
              <mc:Fallback>
                <p:oleObj name="Equation" r:id="rId26" imgW="139680" imgH="1904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590" y="26929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914400" y="278323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0" imgH="190440" progId="Equation.DSMT4">
                  <p:embed/>
                </p:oleObj>
              </mc:Choice>
              <mc:Fallback>
                <p:oleObj name="Equation" r:id="rId28" imgW="12672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8323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1694156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640" imgH="291960" progId="Equation.DSMT4">
                  <p:embed/>
                </p:oleObj>
              </mc:Choice>
              <mc:Fallback>
                <p:oleObj name="Equation" r:id="rId30" imgW="215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1428690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640" imgH="291960" progId="Equation.DSMT4">
                  <p:embed/>
                </p:oleObj>
              </mc:Choice>
              <mc:Fallback>
                <p:oleObj name="Equation" r:id="rId32" imgW="2156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690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1183688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291960" progId="Equation.DSMT4">
                  <p:embed/>
                </p:oleObj>
              </mc:Choice>
              <mc:Fallback>
                <p:oleObj name="Equation" r:id="rId34" imgW="1904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88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932156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0440" imgH="291960" progId="Equation.DSMT4">
                  <p:embed/>
                </p:oleObj>
              </mc:Choice>
              <mc:Fallback>
                <p:oleObj name="Equation" r:id="rId36" imgW="1904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156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5" name="Object 23"/>
          <p:cNvGraphicFramePr>
            <a:graphicFrameLocks noChangeAspect="1"/>
          </p:cNvGraphicFramePr>
          <p:nvPr/>
        </p:nvGraphicFramePr>
        <p:xfrm>
          <a:off x="609600" y="410526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03040" imgH="368280" progId="Equation.DSMT4">
                  <p:embed/>
                </p:oleObj>
              </mc:Choice>
              <mc:Fallback>
                <p:oleObj name="Equation" r:id="rId38" imgW="203040" imgH="3682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0526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Kathleen's balance is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.</a:t>
            </a:r>
          </a:p>
          <a:p>
            <a:r>
              <a:rPr lang="en-US" b="1" dirty="0"/>
              <a:t>Step 4:</a:t>
            </a:r>
            <a:r>
              <a:rPr lang="en-US" dirty="0"/>
              <a:t> CHECK: The deposits are about $3000 and the checks are about $1000. So, a balance of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 is reasonable.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72409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Balance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95350" y="1790700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419040" progId="Equation.DSMT4">
                  <p:embed/>
                </p:oleObj>
              </mc:Choice>
              <mc:Fallback>
                <p:oleObj name="Equation" r:id="rId2" imgW="12445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90700"/>
                        <a:ext cx="1244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911225" y="2184400"/>
          <a:ext cx="121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495000" progId="Equation.DSMT4">
                  <p:embed/>
                </p:oleObj>
              </mc:Choice>
              <mc:Fallback>
                <p:oleObj name="Equation" r:id="rId4" imgW="12189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2184400"/>
                        <a:ext cx="1219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1905000" y="278124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279360" progId="Equation.DSMT4">
                  <p:embed/>
                </p:oleObj>
              </mc:Choice>
              <mc:Fallback>
                <p:oleObj name="Equation" r:id="rId6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8124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1649766" y="27686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27686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1389356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79360" progId="Equation.DSMT4">
                  <p:embed/>
                </p:oleObj>
              </mc:Choice>
              <mc:Fallback>
                <p:oleObj name="Equation" r:id="rId10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356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1143000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838200" y="273685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368280" progId="Equation.DSMT4">
                  <p:embed/>
                </p:oleObj>
              </mc:Choice>
              <mc:Fallback>
                <p:oleObj name="Equation" r:id="rId14" imgW="2030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3685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16002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9050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30044" y="1611666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" imgH="190440" progId="Equation.DSMT4">
                  <p:embed/>
                </p:oleObj>
              </mc:Choice>
              <mc:Fallback>
                <p:oleObj name="Equation" r:id="rId16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044" y="1611666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1685278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200" imgH="203040" progId="Equation.DSMT4">
                  <p:embed/>
                </p:oleObj>
              </mc:Choice>
              <mc:Fallback>
                <p:oleObj name="Equation" r:id="rId18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278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1981200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203040" progId="Equation.DSMT4">
                  <p:embed/>
                </p:oleObj>
              </mc:Choice>
              <mc:Fallback>
                <p:oleObj name="Equation" r:id="rId20" imgW="24120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H="1">
            <a:off x="1663578" y="1583976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1762125" y="1371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203040" progId="Equation.DSMT4">
                  <p:embed/>
                </p:oleObj>
              </mc:Choice>
              <mc:Fallback>
                <p:oleObj name="Equation" r:id="rId22" imgW="1396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3716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Basic Strategy for Solving Word Problems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READ: Read the problem carefully.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SET UP: Draw any type of figure or diagram that might be helpful and decide what operations are needed.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SOLVE: Perform the operations to solve the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CHECK: Check your work and check that your answer seems reasonable.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rectangular picture is mounted in a rectangular frame. If the size of picture (inside the frame) is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 inches and the frame is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 inches, what is the area of the frame?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Remember that the area of a rectangle is found by multiplying length times width.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case, a figure is very helpful. Include the dimensions of the rectangles.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larger rectangle (the picture and frame) by multiplying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⋅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. Then find the area of the smaller rectangle (just the picture) by multiplying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⋅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. The area of the frame will be the difference between the two areas.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124200"/>
            <a:ext cx="342884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The area of the frame is </a:t>
            </a:r>
            <a:r>
              <a:rPr lang="en-US" dirty="0">
                <a:solidFill>
                  <a:srgbClr val="FF0000"/>
                </a:solidFill>
              </a:rPr>
              <a:t>72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sq in.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2024" y="1752600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Larger Area	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9945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Smaller Area	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Area of Frame	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000125" y="233362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90440" progId="Equation.DSMT4">
                  <p:embed/>
                </p:oleObj>
              </mc:Choice>
              <mc:Fallback>
                <p:oleObj name="Equation" r:id="rId2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33362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977900" y="257175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380880" progId="Equation.DSMT4">
                  <p:embed/>
                </p:oleObj>
              </mc:Choice>
              <mc:Fallback>
                <p:oleObj name="Equation" r:id="rId4" imgW="507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571750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457200" y="30480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495000" progId="Equation.DSMT4">
                  <p:embed/>
                </p:oleObj>
              </mc:Choice>
              <mc:Fallback>
                <p:oleObj name="Equation" r:id="rId6" imgW="10285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480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85775" y="3962400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495000" progId="Equation.DSMT4">
                  <p:embed/>
                </p:oleObj>
              </mc:Choice>
              <mc:Fallback>
                <p:oleObj name="Equation" r:id="rId8" imgW="9651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962400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765834"/>
              </p:ext>
            </p:extLst>
          </p:nvPr>
        </p:nvGraphicFramePr>
        <p:xfrm>
          <a:off x="771525" y="4572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380880" progId="Equation.DSMT4">
                  <p:embed/>
                </p:oleObj>
              </mc:Choice>
              <mc:Fallback>
                <p:oleObj name="Equation" r:id="rId10" imgW="15238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4572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930650" y="2552700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560" imgH="380880" progId="Equation.DSMT4">
                  <p:embed/>
                </p:oleObj>
              </mc:Choice>
              <mc:Fallback>
                <p:oleObj name="Equation" r:id="rId12" imgW="5205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552700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409950" y="3048000"/>
          <a:ext cx="105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54080" imgH="495000" progId="Equation.DSMT4">
                  <p:embed/>
                </p:oleObj>
              </mc:Choice>
              <mc:Fallback>
                <p:oleObj name="Equation" r:id="rId14" imgW="105408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048000"/>
                        <a:ext cx="1054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39414"/>
              </p:ext>
            </p:extLst>
          </p:nvPr>
        </p:nvGraphicFramePr>
        <p:xfrm>
          <a:off x="3724275" y="3695700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9080" imgH="380880" progId="Equation.DSMT4">
                  <p:embed/>
                </p:oleObj>
              </mc:Choice>
              <mc:Fallback>
                <p:oleObj name="Equation" r:id="rId16" imgW="1549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3695700"/>
                        <a:ext cx="154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813550" y="26860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380880" progId="Equation.DSMT4">
                  <p:embed/>
                </p:oleObj>
              </mc:Choice>
              <mc:Fallback>
                <p:oleObj name="Equation" r:id="rId18" imgW="9903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268605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6238875" y="3171825"/>
          <a:ext cx="154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549080" imgH="495000" progId="Equation.DSMT4">
                  <p:embed/>
                </p:oleObj>
              </mc:Choice>
              <mc:Fallback>
                <p:oleObj name="Equation" r:id="rId20" imgW="1549080" imgH="495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171825"/>
                        <a:ext cx="154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857483"/>
              </p:ext>
            </p:extLst>
          </p:nvPr>
        </p:nvGraphicFramePr>
        <p:xfrm>
          <a:off x="7924800" y="3810000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36560" imgH="380880" progId="Equation.DSMT4">
                  <p:embed/>
                </p:oleObj>
              </mc:Choice>
              <mc:Fallback>
                <p:oleObj name="Equation" r:id="rId22" imgW="736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810000"/>
                        <a:ext cx="73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6791325" y="24574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" imgH="190440" progId="Equation.DSMT4">
                  <p:embed/>
                </p:oleObj>
              </mc:Choice>
              <mc:Fallback>
                <p:oleObj name="Equation" r:id="rId24" imgW="13968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325" y="24574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3" name="Object 19"/>
          <p:cNvGraphicFramePr>
            <a:graphicFrameLocks noChangeAspect="1"/>
          </p:cNvGraphicFramePr>
          <p:nvPr/>
        </p:nvGraphicFramePr>
        <p:xfrm>
          <a:off x="7162800" y="2447925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28600" imgH="203040" progId="Equation.DSMT4">
                  <p:embed/>
                </p:oleObj>
              </mc:Choice>
              <mc:Fallback>
                <p:oleObj name="Equation" r:id="rId26" imgW="22860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447925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7170751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773930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7600950" y="38195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90440" imgH="279360" progId="Equation.DSMT4">
                  <p:embed/>
                </p:oleObj>
              </mc:Choice>
              <mc:Fallback>
                <p:oleObj name="Equation" r:id="rId28" imgW="1904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38195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7162800" y="3810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40" imgH="279360" progId="Equation.DSMT4">
                  <p:embed/>
                </p:oleObj>
              </mc:Choice>
              <mc:Fallback>
                <p:oleObj name="Equation" r:id="rId30" imgW="20304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810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803578"/>
              </p:ext>
            </p:extLst>
          </p:nvPr>
        </p:nvGraphicFramePr>
        <p:xfrm>
          <a:off x="1295400" y="3581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0440" imgH="279360" progId="Equation.DSMT4">
                  <p:embed/>
                </p:oleObj>
              </mc:Choice>
              <mc:Fallback>
                <p:oleObj name="Equation" r:id="rId32" imgW="19044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81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7" name="Object 23"/>
          <p:cNvGraphicFramePr>
            <a:graphicFrameLocks noChangeAspect="1"/>
          </p:cNvGraphicFramePr>
          <p:nvPr/>
        </p:nvGraphicFramePr>
        <p:xfrm>
          <a:off x="990600" y="35814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291960" progId="Equation.DSMT4">
                  <p:embed/>
                </p:oleObj>
              </mc:Choice>
              <mc:Fallback>
                <p:oleObj name="Equation" r:id="rId34" imgW="19044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814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An area of </a:t>
            </a:r>
            <a:r>
              <a:rPr lang="en-US" dirty="0">
                <a:solidFill>
                  <a:srgbClr val="FF0000"/>
                </a:solidFill>
              </a:rPr>
              <a:t>72 sq in. </a:t>
            </a:r>
            <a:r>
              <a:rPr lang="en-US" dirty="0"/>
              <a:t>for the frame seems reasonable. The area of the picture itself is not much different from the area of the outer rectangle.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To Find the Average of a Set of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sum of the given set of numbers.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this sum by the number of numbers in the set.  This quotient is called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given set of numbers.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Find the average of the following set of numbers: </a:t>
            </a:r>
            <a:r>
              <a:rPr lang="en-US" dirty="0">
                <a:solidFill>
                  <a:srgbClr val="0000FF"/>
                </a:solidFill>
              </a:rPr>
              <a:t>15, 8, 90, 35, 27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dirty="0">
                <a:solidFill>
                  <a:schemeClr val="tx1"/>
                </a:solidFill>
              </a:rPr>
              <a:t>Step 1:</a:t>
            </a:r>
            <a:r>
              <a:rPr lang="en-US" dirty="0">
                <a:solidFill>
                  <a:schemeClr val="tx1"/>
                </a:solidFill>
              </a:rPr>
              <a:t> First, find the sum of the numbers.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505200" y="3196638"/>
          <a:ext cx="7493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2463480" progId="Equation.DSMT4">
                  <p:embed/>
                </p:oleObj>
              </mc:Choice>
              <mc:Fallback>
                <p:oleObj name="Equation" r:id="rId2" imgW="749160" imgH="246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96638"/>
                        <a:ext cx="749300" cy="246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648200" y="5629922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	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886200" y="326864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90440" progId="Equation.DSMT4">
                  <p:embed/>
                </p:oleObj>
              </mc:Choice>
              <mc:Fallback>
                <p:oleObj name="Equation" r:id="rId4" imgW="13968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26864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038600" y="565470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291960" progId="Equation.DSMT4">
                  <p:embed/>
                </p:oleObj>
              </mc:Choice>
              <mc:Fallback>
                <p:oleObj name="Equation" r:id="rId6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65470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3657600" y="5661052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279360" progId="Equation.DSMT4">
                  <p:embed/>
                </p:oleObj>
              </mc:Choice>
              <mc:Fallback>
                <p:oleObj name="Equation" r:id="rId8" imgW="3682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661052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Now, divide the sum by 5, since we have a list 	of five numbers.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of the set of numbers is </a:t>
            </a:r>
            <a:r>
              <a:rPr lang="en-US" dirty="0">
                <a:solidFill>
                  <a:srgbClr val="FF0000"/>
                </a:solidFill>
              </a:rPr>
              <a:t>35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229201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51263" y="2306638"/>
          <a:ext cx="103663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901440" progId="Equation.DSMT4">
                  <p:embed/>
                </p:oleObj>
              </mc:Choice>
              <mc:Fallback>
                <p:oleObj name="Equation" r:id="rId2" imgW="10029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2306638"/>
                        <a:ext cx="103663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021138" y="3205163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406080" progId="Equation.DSMT4">
                  <p:embed/>
                </p:oleObj>
              </mc:Choice>
              <mc:Fallback>
                <p:oleObj name="Equation" r:id="rId4" imgW="58392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3205163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358842" y="233626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91960" progId="Equation.DSMT4">
                  <p:embed/>
                </p:oleObj>
              </mc:Choice>
              <mc:Fallback>
                <p:oleObj name="Equation" r:id="rId6" imgW="190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842" y="233626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429524" y="368860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291960" progId="Equation.DSMT4">
                  <p:embed/>
                </p:oleObj>
              </mc:Choice>
              <mc:Fallback>
                <p:oleObj name="Equation" r:id="rId8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524" y="3688604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4217988" y="40640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83920" imgH="406080" progId="Equation.DSMT4">
                  <p:embed/>
                </p:oleObj>
              </mc:Choice>
              <mc:Fallback>
                <p:oleObj name="Equation" r:id="rId10" imgW="58392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40640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594212" y="455876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91960" progId="Equation.DSMT4">
                  <p:embed/>
                </p:oleObj>
              </mc:Choice>
              <mc:Fallback>
                <p:oleObj name="Equation" r:id="rId12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12" y="455876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557946" y="23362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91960" progId="Equation.DSMT4">
                  <p:embed/>
                </p:oleObj>
              </mc:Choice>
              <mc:Fallback>
                <p:oleObj name="Equation" r:id="rId14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946" y="23362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Top-Notch Sporting Goods recorded its profits for tennis rackets for six months. The following bar graph indicates the profits for each of the months from January to June. </a:t>
            </a:r>
          </a:p>
          <a:p>
            <a:endParaRPr lang="en-US" dirty="0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124200"/>
            <a:ext cx="4886325" cy="274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highest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lowest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is the average monthly profit over the six months?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From the bar graph, we can see that the month with the highest profits was </a:t>
            </a:r>
            <a:r>
              <a:rPr lang="en-US" dirty="0">
                <a:solidFill>
                  <a:srgbClr val="FF0000"/>
                </a:solidFill>
              </a:rPr>
              <a:t>February with $7590</a:t>
            </a:r>
            <a:r>
              <a:rPr lang="en-US" dirty="0"/>
              <a:t>. </a:t>
            </a:r>
          </a:p>
          <a:p>
            <a:pPr marL="461963" indent="-461963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April</a:t>
            </a:r>
            <a:r>
              <a:rPr lang="en-US" dirty="0"/>
              <a:t> was the month with the lowest profits with </a:t>
            </a:r>
            <a:r>
              <a:rPr lang="en-US" dirty="0">
                <a:solidFill>
                  <a:srgbClr val="FF0000"/>
                </a:solidFill>
              </a:rPr>
              <a:t>$4530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9298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The average monthly profit can be found by finding the sum of the profits for each month and dividing by 6.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21680" y="216713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6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27300" y="2667000"/>
          <a:ext cx="1117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2933640" progId="Equation.DSMT4">
                  <p:embed/>
                </p:oleObj>
              </mc:Choice>
              <mc:Fallback>
                <p:oleObj name="Equation" r:id="rId2" imgW="1117440" imgH="2933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667000"/>
                        <a:ext cx="11176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363896" y="5487055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$36,000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9332" y="2167132"/>
            <a:ext cx="1847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profits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662352" y="2875300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092292" y="2919413"/>
          <a:ext cx="14446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7000" imgH="901700" progId="Equation.DSMT4">
                  <p:embed/>
                </p:oleObj>
              </mc:Choice>
              <mc:Fallback>
                <p:oleObj name="Equation" r:id="rId4" imgW="13970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292" y="2919413"/>
                        <a:ext cx="14446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6235781" y="3773488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95000" progId="Equation.DSMT4">
                  <p:embed/>
                </p:oleObj>
              </mc:Choice>
              <mc:Fallback>
                <p:oleObj name="Equation" r:id="rId6" imgW="12445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81" y="3773488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7283396" y="432520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40" imgH="291960" progId="Equation.DSMT4">
                  <p:embed/>
                </p:oleObj>
              </mc:Choice>
              <mc:Fallback>
                <p:oleObj name="Equation" r:id="rId8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3396" y="432520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576336" y="2799592"/>
            <a:ext cx="997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6 000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5512" y="5539021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Sum	</a:t>
            </a:r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895600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203040" progId="Equation.DSMT4">
                  <p:embed/>
                </p:oleObj>
              </mc:Choice>
              <mc:Fallback>
                <p:oleObj name="Equation" r:id="rId10" imgW="1396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3079804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" imgH="203040" progId="Equation.DSMT4">
                  <p:embed/>
                </p:oleObj>
              </mc:Choice>
              <mc:Fallback>
                <p:oleObj name="Equation" r:id="rId12" imgW="13968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804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Mary Ann is finalizing her spring break plans. First, she plans to visit her grandma, who lives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 away. Then she plans to drive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 to the beach and spend a couple days with her boyfriend before driving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home. How many total miles will Mary Ann drive on her spring break road trip?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</a:t>
            </a:r>
            <a:r>
              <a:rPr lang="en-US" b="1" dirty="0"/>
              <a:t>total </a:t>
            </a:r>
            <a:r>
              <a:rPr lang="en-US" dirty="0"/>
              <a:t>indicates addition.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monthly profit for the six months was </a:t>
            </a:r>
            <a:r>
              <a:rPr lang="en-US" dirty="0">
                <a:solidFill>
                  <a:srgbClr val="FF0000"/>
                </a:solidFill>
              </a:rPr>
              <a:t>$6000 </a:t>
            </a:r>
            <a:r>
              <a:rPr lang="en-US" dirty="0"/>
              <a:t>per month.</a:t>
            </a:r>
          </a:p>
          <a:p>
            <a:r>
              <a:rPr lang="en-US" dirty="0"/>
              <a:t>(In this case, we see that the average can be very useful. The store manager can use the monthly profits for planning and budgeting.)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people in a survey reported the following incomes for one year: </a:t>
            </a:r>
            <a:r>
              <a:rPr lang="en-US" dirty="0">
                <a:solidFill>
                  <a:srgbClr val="0000FF"/>
                </a:solidFill>
              </a:rPr>
              <a:t>$35,000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$41,000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$58,000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$72,000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$214,000</a:t>
            </a:r>
            <a:r>
              <a:rPr lang="en-US" dirty="0"/>
              <a:t>. What was the average annual income for these five people?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192329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5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23988" y="2651125"/>
          <a:ext cx="15875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2286000" progId="Equation.DSMT4">
                  <p:embed/>
                </p:oleObj>
              </mc:Choice>
              <mc:Fallback>
                <p:oleObj name="Equation" r:id="rId2" imgW="1587240" imgH="228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651125"/>
                        <a:ext cx="15875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555330" y="4954905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$420,000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9664" y="2422498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008563" y="2759102"/>
          <a:ext cx="1617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571320" progId="Equation.DSMT4">
                  <p:embed/>
                </p:oleObj>
              </mc:Choice>
              <mc:Fallback>
                <p:oleObj name="Equation" r:id="rId4" imgW="15620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3" y="2759102"/>
                        <a:ext cx="1617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14400" y="1905000"/>
            <a:ext cx="2106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incomes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3200400" y="5011444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570551" y="37624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291960" progId="Equation.DSMT4">
                  <p:embed/>
                </p:oleObj>
              </mc:Choice>
              <mc:Fallback>
                <p:oleObj name="Equation" r:id="rId6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51" y="37624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5791200" y="4660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40" imgH="291960" progId="Equation.DSMT4">
                  <p:embed/>
                </p:oleObj>
              </mc:Choice>
              <mc:Fallback>
                <p:oleObj name="Equation" r:id="rId8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60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5145155" y="3276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406080" progId="Equation.DSMT4">
                  <p:embed/>
                </p:oleObj>
              </mc:Choice>
              <mc:Fallback>
                <p:oleObj name="Equation" r:id="rId10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155" y="3276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6011849" y="2446351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291960" progId="Equation.DSMT4">
                  <p:embed/>
                </p:oleObj>
              </mc:Choice>
              <mc:Fallback>
                <p:oleObj name="Equation" r:id="rId12" imgW="571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9" y="2446351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5173649" y="4086306"/>
          <a:ext cx="800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920" imgH="495000" progId="Equation.DSMT4">
                  <p:embed/>
                </p:oleObj>
              </mc:Choice>
              <mc:Fallback>
                <p:oleObj name="Equation" r:id="rId14" imgW="799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49" y="4086306"/>
                        <a:ext cx="800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519751" y="244635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291960" progId="Equation.DSMT4">
                  <p:embed/>
                </p:oleObj>
              </mc:Choice>
              <mc:Fallback>
                <p:oleObj name="Equation" r:id="rId16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51" y="244635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5707049" y="245270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279360" progId="Equation.DSMT4">
                  <p:embed/>
                </p:oleObj>
              </mc:Choice>
              <mc:Fallback>
                <p:oleObj name="Equation" r:id="rId18" imgW="2156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49" y="2452701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5462547"/>
            <a:ext cx="6178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average annual income was </a:t>
            </a:r>
            <a:r>
              <a:rPr lang="en-US" sz="2800" dirty="0">
                <a:solidFill>
                  <a:srgbClr val="FF0000"/>
                </a:solidFill>
              </a:rPr>
              <a:t>$84,000</a:t>
            </a:r>
            <a:r>
              <a:rPr lang="en-US" sz="2800" dirty="0"/>
              <a:t>.</a:t>
            </a:r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84785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" imgH="190440" progId="Equation.DSMT4">
                  <p:embed/>
                </p:oleObj>
              </mc:Choice>
              <mc:Fallback>
                <p:oleObj name="Equation" r:id="rId20" imgW="13968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203200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190440" progId="Equation.DSMT4">
                  <p:embed/>
                </p:oleObj>
              </mc:Choice>
              <mc:Fallback>
                <p:oleObj name="Equation" r:id="rId22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2" grpId="0"/>
      <p:bldP spid="13" grpId="0"/>
      <p:bldP spid="1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Because of one large income, the average income was much higher than the income of the other four people. Judging the importance of an average, particularly in a case like this, is up to the reader of the information.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On an English exam, two students scored </a:t>
            </a:r>
            <a:r>
              <a:rPr lang="en-US" dirty="0">
                <a:solidFill>
                  <a:srgbClr val="0000FF"/>
                </a:solidFill>
              </a:rPr>
              <a:t>95</a:t>
            </a:r>
            <a:r>
              <a:rPr lang="en-US" dirty="0">
                <a:solidFill>
                  <a:schemeClr val="tx1"/>
                </a:solidFill>
              </a:rPr>
              <a:t>, five scored </a:t>
            </a:r>
            <a:r>
              <a:rPr lang="en-US" dirty="0">
                <a:solidFill>
                  <a:srgbClr val="0000FF"/>
                </a:solidFill>
              </a:rPr>
              <a:t>86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82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78</a:t>
            </a:r>
            <a:r>
              <a:rPr lang="en-US" dirty="0">
                <a:solidFill>
                  <a:schemeClr val="tx1"/>
                </a:solidFill>
              </a:rPr>
              <a:t>, and six scored </a:t>
            </a:r>
            <a:r>
              <a:rPr lang="en-US" dirty="0">
                <a:solidFill>
                  <a:srgbClr val="0000FF"/>
                </a:solidFill>
              </a:rPr>
              <a:t>75</a:t>
            </a:r>
            <a:r>
              <a:rPr lang="en-US" dirty="0">
                <a:solidFill>
                  <a:schemeClr val="tx1"/>
                </a:solidFill>
              </a:rPr>
              <a:t>.  What was the average score for the class?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>
                <a:latin typeface="Calibri" pitchFamily="34" charset="0"/>
              </a:rPr>
              <a:t>There were fifteen students in the class.  We can multiply as follows rather than add all fifteen scores.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371600" y="4343400"/>
          <a:ext cx="685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889000" progId="Equation.DSMT4">
                  <p:embed/>
                </p:oleObj>
              </mc:Choice>
              <mc:Fallback>
                <p:oleObj name="Equation" r:id="rId2" imgW="685800" imgH="889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685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2603500" y="43307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901700" progId="Equation.DSMT4">
                  <p:embed/>
                </p:oleObj>
              </mc:Choice>
              <mc:Fallback>
                <p:oleObj name="Equation" r:id="rId4" imgW="6858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3307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8481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08" imgH="888614" progId="Equation.DSMT4">
                  <p:embed/>
                </p:oleObj>
              </mc:Choice>
              <mc:Fallback>
                <p:oleObj name="Equation" r:id="rId6" imgW="672808" imgH="88861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50927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08" imgH="888614" progId="Equation.DSMT4">
                  <p:embed/>
                </p:oleObj>
              </mc:Choice>
              <mc:Fallback>
                <p:oleObj name="Equation" r:id="rId8" imgW="672808" imgH="888614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6311900" y="4343400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500" imgH="889000" progId="Equation.DSMT4">
                  <p:embed/>
                </p:oleObj>
              </mc:Choice>
              <mc:Fallback>
                <p:oleObj name="Equation" r:id="rId10" imgW="698500" imgH="889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4343400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511300" y="53721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760" imgH="291960" progId="Equation.DSMT4">
                  <p:embed/>
                </p:oleObj>
              </mc:Choice>
              <mc:Fallback>
                <p:oleObj name="Equation" r:id="rId12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3721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7559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71320" imgH="291960" progId="Equation.DSMT4">
                  <p:embed/>
                </p:oleObj>
              </mc:Choice>
              <mc:Fallback>
                <p:oleObj name="Equation" r:id="rId14" imgW="571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41910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291960" progId="Equation.DSMT4">
                  <p:embed/>
                </p:oleObj>
              </mc:Choice>
              <mc:Fallback>
                <p:oleObj name="Equation" r:id="rId16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54102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291960" progId="Equation.DSMT4">
                  <p:embed/>
                </p:oleObj>
              </mc:Choice>
              <mc:Fallback>
                <p:oleObj name="Equation" r:id="rId18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64770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71320" imgH="291960" progId="Equation.DSMT4">
                  <p:embed/>
                </p:oleObj>
              </mc:Choice>
              <mc:Fallback>
                <p:oleObj name="Equation" r:id="rId20" imgW="5713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17049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9680" imgH="190440" progId="Equation.DSMT4">
                  <p:embed/>
                </p:oleObj>
              </mc:Choice>
              <mc:Fallback>
                <p:oleObj name="Equation" r:id="rId22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9368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" imgH="190440" progId="Equation.DSMT4">
                  <p:embed/>
                </p:oleObj>
              </mc:Choice>
              <mc:Fallback>
                <p:oleObj name="Equation" r:id="rId24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66706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80" imgH="190440" progId="Equation.DSMT4">
                  <p:embed/>
                </p:oleObj>
              </mc:Choice>
              <mc:Fallback>
                <p:oleObj name="Equation" r:id="rId26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Next, we add the five products to find the sum of all of the scores.</a:t>
            </a:r>
          </a:p>
          <a:p>
            <a:endParaRPr lang="en-U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810000" y="2273246"/>
          <a:ext cx="952500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200" imgH="2755800" progId="Equation.DSMT4">
                  <p:embed/>
                </p:oleObj>
              </mc:Choice>
              <mc:Fallback>
                <p:oleObj name="Equation" r:id="rId2" imgW="952200" imgH="275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73246"/>
                        <a:ext cx="952500" cy="275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038600" y="504905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79360" progId="Equation.DSMT4">
                  <p:embed/>
                </p:oleObj>
              </mc:Choice>
              <mc:Fallback>
                <p:oleObj name="Equation" r:id="rId4" imgW="36828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4905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209708" y="4974578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008080"/>
                </a:solidFill>
              </a:rPr>
              <a:t> 	</a:t>
            </a: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191000" y="22860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203040" progId="Equation.DSMT4">
                  <p:embed/>
                </p:oleObj>
              </mc:Choice>
              <mc:Fallback>
                <p:oleObj name="Equation" r:id="rId6" imgW="1396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4375204" y="2292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90440" progId="Equation.DSMT4">
                  <p:embed/>
                </p:oleObj>
              </mc:Choice>
              <mc:Fallback>
                <p:oleObj name="Equation" r:id="rId8" imgW="13968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204" y="22923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576749" y="505065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291960" progId="Equation.DSMT4">
                  <p:embed/>
                </p:oleObj>
              </mc:Choice>
              <mc:Fallback>
                <p:oleObj name="Equation" r:id="rId10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49" y="505065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411649" y="5050651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91960" progId="Equation.DSMT4">
                  <p:embed/>
                </p:oleObj>
              </mc:Choice>
              <mc:Fallback>
                <p:oleObj name="Equation" r:id="rId12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49" y="5050651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divide by 15 because the total represents 15 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score for the class was </a:t>
            </a:r>
            <a:r>
              <a:rPr lang="en-US" dirty="0">
                <a:solidFill>
                  <a:srgbClr val="FF0000"/>
                </a:solidFill>
              </a:rPr>
              <a:t>82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39487" y="224175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43263" y="2256965"/>
          <a:ext cx="1274762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31560" imgH="901440" progId="Equation.DSMT4">
                  <p:embed/>
                </p:oleObj>
              </mc:Choice>
              <mc:Fallback>
                <p:oleObj name="Equation" r:id="rId3" imgW="12315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2256965"/>
                        <a:ext cx="1274762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551238" y="3154363"/>
          <a:ext cx="952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52200" imgH="406080" progId="Equation.DSMT4">
                  <p:embed/>
                </p:oleObj>
              </mc:Choice>
              <mc:Fallback>
                <p:oleObj name="Equation" r:id="rId5" imgW="95220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3154363"/>
                        <a:ext cx="952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077827" y="228554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827" y="228554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114800" y="363809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63809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3926948" y="4013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96880" imgH="406080" progId="Equation.DSMT4">
                  <p:embed/>
                </p:oleObj>
              </mc:Choice>
              <mc:Fallback>
                <p:oleObj name="Equation" r:id="rId11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948" y="4013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309396" y="4508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9396" y="4508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290552" y="229189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552" y="229189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In this problem, the three amounts to be added are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miles,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miles, and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or 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288 + 145 + 203 = total miles.</a:t>
            </a:r>
          </a:p>
          <a:p>
            <a:r>
              <a:rPr lang="en-US" b="1" dirty="0"/>
              <a:t>Step 3:</a:t>
            </a:r>
            <a:r>
              <a:rPr lang="en-US" dirty="0"/>
              <a:t> 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Mary Ann will drive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miles.</a:t>
            </a:r>
          </a:p>
          <a:p>
            <a:endParaRPr lang="en-US" b="1" dirty="0"/>
          </a:p>
          <a:p>
            <a:pPr algn="ctr"/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048125" y="3095625"/>
          <a:ext cx="8636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1765080" progId="Equation.DSMT4">
                  <p:embed/>
                </p:oleObj>
              </mc:Choice>
              <mc:Fallback>
                <p:oleObj name="Equation" r:id="rId2" imgW="86328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095625"/>
                        <a:ext cx="8636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2600" y="4848812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miles driven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452120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32435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90440" progId="Equation.DSMT4">
                  <p:embed/>
                </p:oleObj>
              </mc:Choice>
              <mc:Fallback>
                <p:oleObj name="Equation" r:id="rId6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42672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4495800" y="48958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91960" progId="Equation.DSMT4">
                  <p:embed/>
                </p:oleObj>
              </mc:Choice>
              <mc:Fallback>
                <p:oleObj name="Equation" r:id="rId10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8958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47244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291960" progId="Equation.DSMT4">
                  <p:embed/>
                </p:oleObj>
              </mc:Choice>
              <mc:Fallback>
                <p:oleObj name="Equation" r:id="rId12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Mary Ann will drive about 300 miles to her grandma’s house, 100 miles to the beach, and 200 miles home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300 + 100 + 200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600</a:t>
            </a:r>
            <a:r>
              <a:rPr lang="en-US" dirty="0"/>
              <a:t>, </a:t>
            </a:r>
          </a:p>
          <a:p>
            <a:r>
              <a:rPr lang="en-US" dirty="0"/>
              <a:t>so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 seems reasonable.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owner of a semi-pro baseball team orders baseballs from the manufacturer at the beginning of the season. The team is scheduled to play </a:t>
            </a:r>
            <a:r>
              <a:rPr lang="en-US" dirty="0">
                <a:solidFill>
                  <a:srgbClr val="0000FF"/>
                </a:solidFill>
              </a:rPr>
              <a:t>32</a:t>
            </a:r>
            <a:r>
              <a:rPr lang="en-US" dirty="0"/>
              <a:t> games and they anticipate using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new baseballs each game. How many baseballs should the owner buy?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order for the entire season is found by multiplication.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SET UP: To find the total number of baseballs to be ordered, multiply the number of games by the number of balls to be used in each game.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32 ⋅ 8 = total number of baseballs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owner should order </a:t>
            </a:r>
            <a:r>
              <a:rPr lang="en-US" dirty="0">
                <a:solidFill>
                  <a:srgbClr val="FF0000"/>
                </a:solidFill>
              </a:rPr>
              <a:t>256</a:t>
            </a:r>
            <a:r>
              <a:rPr lang="en-US" dirty="0"/>
              <a:t> baseballs for the season.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702050" y="3276600"/>
          <a:ext cx="914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244520" progId="Equation.DSMT4">
                  <p:embed/>
                </p:oleObj>
              </mc:Choice>
              <mc:Fallback>
                <p:oleObj name="Equation" r:id="rId2" imgW="91440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276600"/>
                        <a:ext cx="914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876800" y="348615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Games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0854" y="4038600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Balls for each game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4904908" y="4581525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to be ordered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191000" y="3276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76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12454"/>
              </p:ext>
            </p:extLst>
          </p:nvPr>
        </p:nvGraphicFramePr>
        <p:xfrm>
          <a:off x="4413250" y="46450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291960" progId="Equation.DSMT4">
                  <p:embed/>
                </p:oleObj>
              </mc:Choice>
              <mc:Fallback>
                <p:oleObj name="Equation" r:id="rId6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46450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9798"/>
              </p:ext>
            </p:extLst>
          </p:nvPr>
        </p:nvGraphicFramePr>
        <p:xfrm>
          <a:off x="4185627" y="46450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5627" y="46450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3943350" y="46450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279360" progId="Equation.DSMT4">
                  <p:embed/>
                </p:oleObj>
              </mc:Choice>
              <mc:Fallback>
                <p:oleObj name="Equation" r:id="rId10" imgW="190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46450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CHECK: The team plays about 30 games and uses about 10 balls per game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 ⋅ 10 = 300,</a:t>
            </a:r>
          </a:p>
          <a:p>
            <a:r>
              <a:rPr lang="en-US" dirty="0"/>
              <a:t>so a total order of </a:t>
            </a:r>
            <a:r>
              <a:rPr lang="en-US" dirty="0">
                <a:solidFill>
                  <a:srgbClr val="FF0000"/>
                </a:solidFill>
              </a:rPr>
              <a:t>256 </a:t>
            </a:r>
            <a:r>
              <a:rPr lang="en-US" dirty="0"/>
              <a:t>balls seems reasonable.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Nineteen</a:t>
            </a:r>
            <a:r>
              <a:rPr lang="en-US" dirty="0"/>
              <a:t> friends and neighbors decided to buy tickets to a basketball game with the LA Lakers playing the Boston Celtics. Because they were buying a large number of tickets they got a special group price of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If they decided to divide the amount equally, what did each of them pay for a ticket?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is </a:t>
            </a:r>
            <a:r>
              <a:rPr lang="en-US" b="1" dirty="0"/>
              <a:t>divide </a:t>
            </a:r>
            <a:r>
              <a:rPr lang="en-US" dirty="0"/>
              <a:t>(in the phrase "divide the amount equally").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2116</Words>
  <Application>Microsoft Office PowerPoint</Application>
  <PresentationFormat>On-screen Show (4:3)</PresentationFormat>
  <Paragraphs>205</Paragraphs>
  <Slides>36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Office Theme</vt:lpstr>
      <vt:lpstr>Equation</vt:lpstr>
      <vt:lpstr>Section 1.R.4</vt:lpstr>
      <vt:lpstr>Procedure: Basic Strategy for Solving Word Problems </vt:lpstr>
      <vt:lpstr>Example 1: Application: Adding Whole Numbers</vt:lpstr>
      <vt:lpstr>Example 1: Application: Adding Whole Numbers (cont.)</vt:lpstr>
      <vt:lpstr>Example 1: Application: Adding Whole Numbers (cont.)</vt:lpstr>
      <vt:lpstr>Example 2: Application: Multiplying Whole Numbers</vt:lpstr>
      <vt:lpstr>Example 2: Application: Multiplying Whole Numbers (cont.)</vt:lpstr>
      <vt:lpstr>Example 2: Application: Multiplying Whole Numbers (cont.)</vt:lpstr>
      <vt:lpstr>Example 3: Application: Dividing Whole Numbers</vt:lpstr>
      <vt:lpstr>Example 3: Application: Dividing Whole Numbers (cont.)</vt:lpstr>
      <vt:lpstr>Example 3: Application: Dividing Whole Numbers (cont.)</vt:lpstr>
      <vt:lpstr>Example 4: Application: Calculating Loan Amounts</vt:lpstr>
      <vt:lpstr>Example 4: Application: Calculating Loan Amounts (cont.)</vt:lpstr>
      <vt:lpstr>Example 4: Application: Calculating Loan Amounts (cont.)</vt:lpstr>
      <vt:lpstr>Example 4: Application: Calculating Loan Amounts (cont.)</vt:lpstr>
      <vt:lpstr>Example 5: Application: Balancing a Checking Account</vt:lpstr>
      <vt:lpstr>Example 5: Application: Balancing a Checking Account (cont.)</vt:lpstr>
      <vt:lpstr>Example 5: Application: Balancing a Checking Account (cont.)</vt:lpstr>
      <vt:lpstr>Example 5: Application: Balancing a Checking Account (cont.)</vt:lpstr>
      <vt:lpstr>Example 6: Application: Finding the Area of Rectangles</vt:lpstr>
      <vt:lpstr>Example 6: Application: Finding the Area of Rectangles (cont.)</vt:lpstr>
      <vt:lpstr>Example 6: Application: Finding the Area of Rectangles (cont.)</vt:lpstr>
      <vt:lpstr>Example 6: Application: Finding the Area of Rectangles (cont.)</vt:lpstr>
      <vt:lpstr>Procedure: To Find the Average of a Set of Numbers </vt:lpstr>
      <vt:lpstr>Example 7: Calculating an Average</vt:lpstr>
      <vt:lpstr>Example 7: Calculating an Average (cont.)</vt:lpstr>
      <vt:lpstr>Example 8: Application: Calculating an Average</vt:lpstr>
      <vt:lpstr>Example 8: Application: Calculating an Average (cont.)</vt:lpstr>
      <vt:lpstr>Example 8: Application: Calculating an Average (cont.)</vt:lpstr>
      <vt:lpstr>Example 8: Application: Calculating an Average (cont.)</vt:lpstr>
      <vt:lpstr>Example 9: Application: Calculating an Average</vt:lpstr>
      <vt:lpstr>Example 9: Application: Calculating an Average (cont.)</vt:lpstr>
      <vt:lpstr>Example 9: Application: Calculating an Average (cont.)</vt:lpstr>
      <vt:lpstr>Example 10: Application: Calculating an Average</vt:lpstr>
      <vt:lpstr>Example 10: Application: Calculating an Average (cont.)</vt:lpstr>
      <vt:lpstr>Example 10: Application: Calculating an Average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 Systems</dc:creator>
  <cp:lastModifiedBy>Jolie Even</cp:lastModifiedBy>
  <cp:revision>177</cp:revision>
  <dcterms:created xsi:type="dcterms:W3CDTF">2013-04-26T14:43:13Z</dcterms:created>
  <dcterms:modified xsi:type="dcterms:W3CDTF">2024-07-09T20:08:32Z</dcterms:modified>
</cp:coreProperties>
</file>