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7E"/>
    <a:srgbClr val="FF0000"/>
    <a:srgbClr val="366092"/>
    <a:srgbClr val="0000FF"/>
    <a:srgbClr val="C00000"/>
    <a:srgbClr val="007E7E"/>
    <a:srgbClr val="FFFFCC"/>
    <a:srgbClr val="007D7D"/>
    <a:srgbClr val="2A7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3" autoAdjust="0"/>
    <p:restoredTop sz="94660"/>
  </p:normalViewPr>
  <p:slideViewPr>
    <p:cSldViewPr>
      <p:cViewPr varScale="1">
        <p:scale>
          <a:sx n="111" d="100"/>
          <a:sy n="111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–17 </a:t>
            </a:r>
            <a:r>
              <a:rPr lang="en-US" dirty="0">
                <a:solidFill>
                  <a:srgbClr val="FF0000"/>
                </a:solidFill>
              </a:rPr>
              <a:t>is </a:t>
            </a:r>
            <a:r>
              <a:rPr lang="en-US" dirty="0"/>
              <a:t>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504371"/>
              </p:ext>
            </p:extLst>
          </p:nvPr>
        </p:nvGraphicFramePr>
        <p:xfrm>
          <a:off x="1643380" y="1412240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310" imgH="355446" progId="Equation.DSMT4">
                  <p:embed/>
                </p:oleObj>
              </mc:Choice>
              <mc:Fallback>
                <p:oleObj name="Equation" r:id="rId2" imgW="1358310" imgH="355446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80" y="1412240"/>
                        <a:ext cx="1358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97580"/>
              </p:ext>
            </p:extLst>
          </p:nvPr>
        </p:nvGraphicFramePr>
        <p:xfrm>
          <a:off x="800100" y="1682750"/>
          <a:ext cx="2146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647640" progId="Equation.DSMT4">
                  <p:embed/>
                </p:oleObj>
              </mc:Choice>
              <mc:Fallback>
                <p:oleObj name="Equation" r:id="rId4" imgW="2145960" imgH="64764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682750"/>
                        <a:ext cx="2146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282709"/>
              </p:ext>
            </p:extLst>
          </p:nvPr>
        </p:nvGraphicFramePr>
        <p:xfrm>
          <a:off x="2301240" y="241808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0891" imgH="291973" progId="Equation.DSMT4">
                  <p:embed/>
                </p:oleObj>
              </mc:Choice>
              <mc:Fallback>
                <p:oleObj name="Equation" r:id="rId6" imgW="710891" imgH="291973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240" y="241808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9387"/>
          </a:xfrm>
        </p:spPr>
        <p:txBody>
          <a:bodyPr>
            <a:spAutoFit/>
          </a:bodyPr>
          <a:lstStyle/>
          <a:p>
            <a:r>
              <a:rPr lang="en-US" dirty="0"/>
              <a:t>Add.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–15 + (–5)</a:t>
            </a:r>
            <a:r>
              <a:rPr lang="en-US" dirty="0"/>
              <a:t> 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(–2)</a:t>
            </a:r>
            <a:r>
              <a:rPr lang="en-US" dirty="0"/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+ 11</a:t>
            </a:r>
            <a:r>
              <a:rPr lang="en-US" dirty="0"/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–12 + 5</a:t>
            </a:r>
            <a:r>
              <a:rPr lang="en-US" dirty="0"/>
              <a:t> 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–90 + 90</a:t>
            </a:r>
            <a:r>
              <a:rPr lang="en-US" dirty="0"/>
              <a:t> 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67000" y="1754632"/>
            <a:ext cx="10414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solidFill>
                  <a:srgbClr val="00007E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–20</a:t>
            </a:r>
            <a:r>
              <a:rPr lang="en-US" dirty="0"/>
              <a:t>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38400" y="2380769"/>
            <a:ext cx="645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49011" y="2956813"/>
            <a:ext cx="81788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18189" y="3496811"/>
            <a:ext cx="81788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–7</a:t>
            </a:r>
            <a:r>
              <a:rPr lang="en-US" dirty="0"/>
              <a:t>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438400" y="4055378"/>
            <a:ext cx="6858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2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Addition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To add two integers with </a:t>
            </a:r>
            <a:r>
              <a:rPr lang="en-US" b="1" dirty="0">
                <a:solidFill>
                  <a:srgbClr val="C00000"/>
                </a:solidFill>
              </a:rPr>
              <a:t>like signs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add their absolute values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use the common sign.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To add two integers with </a:t>
            </a:r>
            <a:r>
              <a:rPr lang="en-US" b="1" dirty="0">
                <a:solidFill>
                  <a:srgbClr val="C00000"/>
                </a:solidFill>
              </a:rPr>
              <a:t>unlike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signs,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subtract their absolute values (the smaller from the larger)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use the sign of the integer with the larger absolute value.</a:t>
            </a:r>
          </a:p>
        </p:txBody>
      </p:sp>
    </p:spTree>
    <p:extLst>
      <p:ext uri="{BB962C8B-B14F-4D97-AF65-F5344CB8AC3E}">
        <p14:creationId xmlns:p14="http://schemas.microsoft.com/office/powerpoint/2010/main" val="103182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22800"/>
          </a:xfrm>
        </p:spPr>
        <p:txBody>
          <a:bodyPr/>
          <a:lstStyle/>
          <a:p>
            <a:r>
              <a:rPr lang="en-US" dirty="0"/>
              <a:t>Add.</a:t>
            </a:r>
          </a:p>
          <a:p>
            <a:pPr marL="403225" indent="-403225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+ 3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403225" indent="-403225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(–10) + (–3)</a:t>
            </a:r>
            <a:r>
              <a:rPr lang="en-US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46853" y="231116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+ 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38464" y="440412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– 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495003"/>
              </p:ext>
            </p:extLst>
          </p:nvPr>
        </p:nvGraphicFramePr>
        <p:xfrm>
          <a:off x="1379903" y="225552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903" y="225552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11010"/>
              </p:ext>
            </p:extLst>
          </p:nvPr>
        </p:nvGraphicFramePr>
        <p:xfrm>
          <a:off x="1381173" y="28448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482400" progId="Equation.DSMT4">
                  <p:embed/>
                </p:oleObj>
              </mc:Choice>
              <mc:Fallback>
                <p:oleObj name="Equation" r:id="rId4" imgW="1612800" imgH="482400" progId="Equation.DSMT4">
                  <p:embed/>
                  <p:pic>
                    <p:nvPicPr>
                      <p:cNvPr id="0" name="Picture 3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28448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624486"/>
              </p:ext>
            </p:extLst>
          </p:nvPr>
        </p:nvGraphicFramePr>
        <p:xfrm>
          <a:off x="1381173" y="3434080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91960" progId="Equation.DSMT4">
                  <p:embed/>
                </p:oleObj>
              </mc:Choice>
              <mc:Fallback>
                <p:oleObj name="Equation" r:id="rId6" imgW="622080" imgH="291960" progId="Equation.DSMT4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3434080"/>
                        <a:ext cx="62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335583"/>
              </p:ext>
            </p:extLst>
          </p:nvPr>
        </p:nvGraphicFramePr>
        <p:xfrm>
          <a:off x="1418504" y="4343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504" y="434340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177411"/>
              </p:ext>
            </p:extLst>
          </p:nvPr>
        </p:nvGraphicFramePr>
        <p:xfrm>
          <a:off x="1448984" y="4886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482400" progId="Equation.DSMT4">
                  <p:embed/>
                </p:oleObj>
              </mc:Choice>
              <mc:Fallback>
                <p:oleObj name="Equation" r:id="rId10" imgW="1600200" imgH="482400" progId="Equation.DSMT4">
                  <p:embed/>
                  <p:pic>
                    <p:nvPicPr>
                      <p:cNvPr id="0" name="Picture 3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984" y="4886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550730"/>
              </p:ext>
            </p:extLst>
          </p:nvPr>
        </p:nvGraphicFramePr>
        <p:xfrm>
          <a:off x="1464224" y="54356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291960" progId="Equation.DSMT4">
                  <p:embed/>
                </p:oleObj>
              </mc:Choice>
              <mc:Fallback>
                <p:oleObj name="Equation" r:id="rId12" imgW="838080" imgH="291960" progId="Equation.DSMT4">
                  <p:embed/>
                  <p:pic>
                    <p:nvPicPr>
                      <p:cNvPr id="0" name="Picture 3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224" y="54356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0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Adding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/>
          <a:lstStyle/>
          <a:p>
            <a:pPr marL="403225" indent="-403225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(–3)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403225" indent="-403225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–10 + 3</a:t>
            </a:r>
            <a:r>
              <a:rPr lang="en-US" dirty="0"/>
              <a:t> 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47145" y="186920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the absolute values. Use + because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|+10| &gt; |–3|. 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47145" y="392152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the absolute values. Use – because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|–10| &gt; |+3|. 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523414"/>
              </p:ext>
            </p:extLst>
          </p:nvPr>
        </p:nvGraphicFramePr>
        <p:xfrm>
          <a:off x="1219200" y="191008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1008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341379"/>
              </p:ext>
            </p:extLst>
          </p:nvPr>
        </p:nvGraphicFramePr>
        <p:xfrm>
          <a:off x="1234440" y="2473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482400" progId="Equation.DSMT4">
                  <p:embed/>
                </p:oleObj>
              </mc:Choice>
              <mc:Fallback>
                <p:oleObj name="Equation" r:id="rId4" imgW="1600200" imgH="4824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4440" y="2473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06663"/>
              </p:ext>
            </p:extLst>
          </p:nvPr>
        </p:nvGraphicFramePr>
        <p:xfrm>
          <a:off x="1254760" y="29972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79360" progId="Equation.DSMT4">
                  <p:embed/>
                </p:oleObj>
              </mc:Choice>
              <mc:Fallback>
                <p:oleObj name="Equation" r:id="rId6" imgW="469800" imgH="2793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760" y="29972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022428"/>
              </p:ext>
            </p:extLst>
          </p:nvPr>
        </p:nvGraphicFramePr>
        <p:xfrm>
          <a:off x="1284653" y="3982720"/>
          <a:ext cx="2235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533160" progId="Equation.DSMT4">
                  <p:embed/>
                </p:oleObj>
              </mc:Choice>
              <mc:Fallback>
                <p:oleObj name="Equation" r:id="rId8" imgW="2234880" imgH="53316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653" y="3982720"/>
                        <a:ext cx="2235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716107"/>
              </p:ext>
            </p:extLst>
          </p:nvPr>
        </p:nvGraphicFramePr>
        <p:xfrm>
          <a:off x="1315133" y="454660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482400" progId="Equation.DSMT4">
                  <p:embed/>
                </p:oleObj>
              </mc:Choice>
              <mc:Fallback>
                <p:oleObj name="Equation" r:id="rId10" imgW="1600200" imgH="48240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33" y="454660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1218"/>
              </p:ext>
            </p:extLst>
          </p:nvPr>
        </p:nvGraphicFramePr>
        <p:xfrm>
          <a:off x="1335453" y="51612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79360" progId="Equation.DSMT4">
                  <p:embed/>
                </p:oleObj>
              </mc:Choice>
              <mc:Fallback>
                <p:oleObj name="Equation" r:id="rId12" imgW="672840" imgH="2793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453" y="51612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11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Additive Inverse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integer is called its </a:t>
            </a:r>
            <a:r>
              <a:rPr lang="en-US" b="1" dirty="0">
                <a:solidFill>
                  <a:srgbClr val="C00000"/>
                </a:solidFill>
              </a:rPr>
              <a:t>additive inverse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The sum of any integer and its additive inverse is 0. </a:t>
            </a:r>
          </a:p>
          <a:p>
            <a:r>
              <a:rPr lang="en-US" dirty="0">
                <a:solidFill>
                  <a:srgbClr val="000000"/>
                </a:solidFill>
              </a:rPr>
              <a:t>Symbolically, for any integer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) = 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As an example, 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20 + (–20) = +(|20|–|–20|) = +(20 – 20) = 0.  </a:t>
            </a:r>
          </a:p>
        </p:txBody>
      </p:sp>
    </p:spTree>
    <p:extLst>
      <p:ext uri="{BB962C8B-B14F-4D97-AF65-F5344CB8AC3E}">
        <p14:creationId xmlns:p14="http://schemas.microsoft.com/office/powerpoint/2010/main" val="90170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Finding Additive Inverses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Find the additive inverse (opposite) of each number.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–15</a:t>
            </a: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–5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5 + (–5)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2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−2 + 2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−15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15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−15 + 15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194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Checking Solutions in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dirty="0"/>
              <a:t>Determine whether the given integer is a solution to the given equation by substituting for the variable and adding.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= –2;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–10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(–5) = –6;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17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0;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–17</a:t>
            </a:r>
          </a:p>
        </p:txBody>
      </p:sp>
    </p:spTree>
    <p:extLst>
      <p:ext uri="{BB962C8B-B14F-4D97-AF65-F5344CB8AC3E}">
        <p14:creationId xmlns:p14="http://schemas.microsoft.com/office/powerpoint/2010/main" val="4000540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–10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a solution.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1 </a:t>
            </a:r>
            <a:r>
              <a:rPr lang="en-US" dirty="0">
                <a:solidFill>
                  <a:srgbClr val="FF0000"/>
                </a:solidFill>
              </a:rPr>
              <a:t>is not</a:t>
            </a:r>
            <a:r>
              <a:rPr lang="en-US" dirty="0"/>
              <a:t>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99388"/>
              </p:ext>
            </p:extLst>
          </p:nvPr>
        </p:nvGraphicFramePr>
        <p:xfrm>
          <a:off x="1371600" y="194183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292100" progId="Equation.DSMT4">
                  <p:embed/>
                </p:oleObj>
              </mc:Choice>
              <mc:Fallback>
                <p:oleObj name="Equation" r:id="rId2" imgW="1397000" imgH="292100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41830"/>
                        <a:ext cx="139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34727"/>
              </p:ext>
            </p:extLst>
          </p:nvPr>
        </p:nvGraphicFramePr>
        <p:xfrm>
          <a:off x="787400" y="2241550"/>
          <a:ext cx="1981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647640" progId="Equation.DSMT4">
                  <p:embed/>
                </p:oleObj>
              </mc:Choice>
              <mc:Fallback>
                <p:oleObj name="Equation" r:id="rId4" imgW="1981080" imgH="64764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2241550"/>
                        <a:ext cx="1981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563158"/>
              </p:ext>
            </p:extLst>
          </p:nvPr>
        </p:nvGraphicFramePr>
        <p:xfrm>
          <a:off x="1676400" y="29464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900" imgH="279400" progId="Equation.DSMT4">
                  <p:embed/>
                </p:oleObj>
              </mc:Choice>
              <mc:Fallback>
                <p:oleObj name="Equation" r:id="rId6" imgW="1104900" imgH="279400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46400"/>
                        <a:ext cx="1104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113196"/>
              </p:ext>
            </p:extLst>
          </p:nvPr>
        </p:nvGraphicFramePr>
        <p:xfrm>
          <a:off x="1017270" y="388874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482600" progId="Equation.DSMT4">
                  <p:embed/>
                </p:oleObj>
              </mc:Choice>
              <mc:Fallback>
                <p:oleObj name="Equation" r:id="rId8" imgW="1866900" imgH="48260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270" y="3888740"/>
                        <a:ext cx="1866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786855"/>
              </p:ext>
            </p:extLst>
          </p:nvPr>
        </p:nvGraphicFramePr>
        <p:xfrm>
          <a:off x="832753" y="4217988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647640" progId="Equation.DSMT4">
                  <p:embed/>
                </p:oleObj>
              </mc:Choice>
              <mc:Fallback>
                <p:oleObj name="Equation" r:id="rId10" imgW="2019240" imgH="647640" progId="Equation.DSMT4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753" y="4217988"/>
                        <a:ext cx="2019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986228"/>
              </p:ext>
            </p:extLst>
          </p:nvPr>
        </p:nvGraphicFramePr>
        <p:xfrm>
          <a:off x="1737360" y="490474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29810" imgH="291973" progId="Equation.DSMT4">
                  <p:embed/>
                </p:oleObj>
              </mc:Choice>
              <mc:Fallback>
                <p:oleObj name="Equation" r:id="rId12" imgW="1129810" imgH="291973" progId="Equation.DSMT4">
                  <p:embed/>
                  <p:pic>
                    <p:nvPicPr>
                      <p:cNvPr id="0" name="Picture 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360" y="4904740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ubtitle 2"/>
          <p:cNvSpPr txBox="1">
            <a:spLocks/>
          </p:cNvSpPr>
          <p:nvPr/>
        </p:nvSpPr>
        <p:spPr>
          <a:xfrm>
            <a:off x="3058160" y="48576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≠ is read “not equal to.”</a:t>
            </a:r>
            <a:endParaRPr lang="en-US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7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464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Office Theme</vt:lpstr>
      <vt:lpstr>Equation</vt:lpstr>
      <vt:lpstr>Section 2.R.2</vt:lpstr>
      <vt:lpstr>Example 1: Adding Integers</vt:lpstr>
      <vt:lpstr>Rules for Addition with Integers</vt:lpstr>
      <vt:lpstr>Example 2: Adding Integers</vt:lpstr>
      <vt:lpstr>Example 2: Adding Integers (cont.)</vt:lpstr>
      <vt:lpstr>Definition: Additive Inverse </vt:lpstr>
      <vt:lpstr>Example 3: Finding Additive Inverses</vt:lpstr>
      <vt:lpstr>Example 4: Checking Solutions in Equations </vt:lpstr>
      <vt:lpstr>Example 4: Checking Solutions in Equations (cont.)</vt:lpstr>
      <vt:lpstr>Example 4: Checking Solutions in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780</cp:revision>
  <dcterms:created xsi:type="dcterms:W3CDTF">2013-04-26T14:43:13Z</dcterms:created>
  <dcterms:modified xsi:type="dcterms:W3CDTF">2024-07-09T20:29:30Z</dcterms:modified>
</cp:coreProperties>
</file>