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5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4" r:id="rId11"/>
    <p:sldId id="345" r:id="rId12"/>
    <p:sldId id="346" r:id="rId13"/>
    <p:sldId id="34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66092"/>
    <a:srgbClr val="0000FF"/>
    <a:srgbClr val="007E7E"/>
    <a:srgbClr val="007E92"/>
    <a:srgbClr val="C00000"/>
    <a:srgbClr val="000000"/>
    <a:srgbClr val="FFFFCC"/>
    <a:srgbClr val="00007E"/>
    <a:srgbClr val="00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1" d="100"/>
          <a:sy n="111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17.wmf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Calculating Change in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rocket was fired from a silo </a:t>
            </a:r>
            <a:r>
              <a:rPr lang="en-US" dirty="0">
                <a:solidFill>
                  <a:srgbClr val="0000FF"/>
                </a:solidFill>
              </a:rPr>
              <a:t>1000</a:t>
            </a:r>
            <a:r>
              <a:rPr lang="en-US" dirty="0"/>
              <a:t> feet below ground level. If the rocket attained a height of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feet, what was its change in altitude?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8962" y="2655252"/>
            <a:ext cx="288607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791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Calculating Change in Value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The end value was </a:t>
            </a:r>
            <a:r>
              <a:rPr lang="en-US" dirty="0">
                <a:solidFill>
                  <a:srgbClr val="0000FF"/>
                </a:solidFill>
              </a:rPr>
              <a:t>15,000</a:t>
            </a:r>
            <a:r>
              <a:rPr lang="en-US" dirty="0"/>
              <a:t> feet. </a:t>
            </a:r>
          </a:p>
          <a:p>
            <a:r>
              <a:rPr lang="en-US" dirty="0"/>
              <a:t>The beginning value was </a:t>
            </a:r>
            <a:r>
              <a:rPr lang="en-US" dirty="0">
                <a:solidFill>
                  <a:srgbClr val="0000FF"/>
                </a:solidFill>
              </a:rPr>
              <a:t>−1000</a:t>
            </a:r>
            <a:r>
              <a:rPr lang="en-US" dirty="0"/>
              <a:t> feet since the rocket was below ground level. </a:t>
            </a:r>
          </a:p>
          <a:p>
            <a:r>
              <a:rPr lang="en-US" dirty="0"/>
              <a:t>Change in altitude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change in altitude was </a:t>
            </a:r>
            <a:r>
              <a:rPr lang="en-US" dirty="0">
                <a:solidFill>
                  <a:srgbClr val="FF0000"/>
                </a:solidFill>
              </a:rPr>
              <a:t>16,000</a:t>
            </a:r>
            <a:r>
              <a:rPr lang="en-US" dirty="0"/>
              <a:t> feet.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273290"/>
              </p:ext>
            </p:extLst>
          </p:nvPr>
        </p:nvGraphicFramePr>
        <p:xfrm>
          <a:off x="3271520" y="3307080"/>
          <a:ext cx="27559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55800" imgH="1511280" progId="Equation.DSMT4">
                  <p:embed/>
                </p:oleObj>
              </mc:Choice>
              <mc:Fallback>
                <p:oleObj name="Equation" r:id="rId2" imgW="2755800" imgH="1511280" progId="Equation.DSMT4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520" y="3307080"/>
                        <a:ext cx="27559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13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Net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Trevor started the week with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 in his checking account. On Monday he deposited </a:t>
            </a:r>
            <a:r>
              <a:rPr lang="en-US" dirty="0">
                <a:solidFill>
                  <a:srgbClr val="0000FF"/>
                </a:solidFill>
              </a:rPr>
              <a:t>$500</a:t>
            </a:r>
            <a:r>
              <a:rPr lang="en-US" dirty="0"/>
              <a:t>, on Tuesday he spent </a:t>
            </a:r>
            <a:r>
              <a:rPr lang="en-US" dirty="0">
                <a:solidFill>
                  <a:srgbClr val="0000FF"/>
                </a:solidFill>
              </a:rPr>
              <a:t>$950</a:t>
            </a:r>
            <a:r>
              <a:rPr lang="en-US" dirty="0"/>
              <a:t>, on Wednesday he spent </a:t>
            </a:r>
            <a:r>
              <a:rPr lang="en-US" dirty="0">
                <a:solidFill>
                  <a:srgbClr val="0000FF"/>
                </a:solidFill>
              </a:rPr>
              <a:t>$155</a:t>
            </a:r>
            <a:r>
              <a:rPr lang="en-US" dirty="0"/>
              <a:t>, on Thursday he spent </a:t>
            </a:r>
            <a:r>
              <a:rPr lang="en-US" dirty="0">
                <a:solidFill>
                  <a:srgbClr val="0000FF"/>
                </a:solidFill>
              </a:rPr>
              <a:t>$820</a:t>
            </a:r>
            <a:r>
              <a:rPr lang="en-US" dirty="0"/>
              <a:t>, and on Friday he deposited </a:t>
            </a:r>
            <a:r>
              <a:rPr lang="en-US" dirty="0">
                <a:solidFill>
                  <a:srgbClr val="0000FF"/>
                </a:solidFill>
              </a:rPr>
              <a:t>$1200</a:t>
            </a:r>
            <a:r>
              <a:rPr lang="en-US" dirty="0"/>
              <a:t>. What was the net change in Trevor's bank account over the course of the week?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By using positive numbers for deposits and negative numbers for withdrawals, we can find the net change as follows.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38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Net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</a:rPr>
              <a:t>500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950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155</a:t>
            </a:r>
            <a:r>
              <a:rPr lang="en-US" dirty="0"/>
              <a:t> − </a:t>
            </a:r>
            <a:r>
              <a:rPr lang="en-US" dirty="0">
                <a:solidFill>
                  <a:srgbClr val="0000FF"/>
                </a:solidFill>
              </a:rPr>
              <a:t>820</a:t>
            </a:r>
            <a:r>
              <a:rPr lang="en-US" dirty="0"/>
              <a:t> + </a:t>
            </a:r>
            <a:r>
              <a:rPr lang="en-US" dirty="0">
                <a:solidFill>
                  <a:srgbClr val="0000FF"/>
                </a:solidFill>
              </a:rPr>
              <a:t>1200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−225</a:t>
            </a:r>
          </a:p>
          <a:p>
            <a:r>
              <a:rPr lang="en-US" dirty="0"/>
              <a:t>At the end of the week, the balance in Trevor's checking account had gone down </a:t>
            </a:r>
            <a:r>
              <a:rPr lang="en-US" dirty="0">
                <a:solidFill>
                  <a:srgbClr val="FF0000"/>
                </a:solidFill>
              </a:rPr>
              <a:t>$225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171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any integers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 </a:t>
            </a:r>
          </a:p>
          <a:p>
            <a:r>
              <a:rPr lang="en-US" dirty="0">
                <a:solidFill>
                  <a:srgbClr val="000000"/>
                </a:solidFill>
              </a:rPr>
              <a:t>In words, to subtract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from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C00000"/>
                </a:solidFill>
              </a:rPr>
              <a:t>add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to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108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r>
              <a:rPr lang="en-US" dirty="0"/>
              <a:t>Subtract. Remember, to subtract an integer, you add its opposite.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 – (–5)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–10 – 3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–2 – (–7)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– 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–6 – (–6)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4827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227612"/>
              </p:ext>
            </p:extLst>
          </p:nvPr>
        </p:nvGraphicFramePr>
        <p:xfrm>
          <a:off x="1028700" y="1860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69800" progId="Equation.DSMT4">
                  <p:embed/>
                </p:oleObj>
              </mc:Choice>
              <mc:Fallback>
                <p:oleObj name="Equation" r:id="rId2" imgW="1320480" imgH="46980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860550"/>
                        <a:ext cx="132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922727"/>
              </p:ext>
            </p:extLst>
          </p:nvPr>
        </p:nvGraphicFramePr>
        <p:xfrm>
          <a:off x="2391981" y="2433320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279360" progId="Equation.DSMT4">
                  <p:embed/>
                </p:oleObj>
              </mc:Choice>
              <mc:Fallback>
                <p:oleObj name="Equation" r:id="rId4" imgW="482400" imgH="2793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981" y="2433320"/>
                        <a:ext cx="482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845027"/>
              </p:ext>
            </p:extLst>
          </p:nvPr>
        </p:nvGraphicFramePr>
        <p:xfrm>
          <a:off x="1028700" y="296545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291960" progId="Equation.DSMT4">
                  <p:embed/>
                </p:oleObj>
              </mc:Choice>
              <mc:Fallback>
                <p:oleObj name="Equation" r:id="rId6" imgW="1066680" imgH="291960" progId="Equation.DSMT4">
                  <p:embed/>
                  <p:pic>
                    <p:nvPicPr>
                      <p:cNvPr id="0" name="Picture 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96545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136261"/>
              </p:ext>
            </p:extLst>
          </p:nvPr>
        </p:nvGraphicFramePr>
        <p:xfrm>
          <a:off x="2186940" y="340614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291960" progId="Equation.DSMT4">
                  <p:embed/>
                </p:oleObj>
              </mc:Choice>
              <mc:Fallback>
                <p:oleObj name="Equation" r:id="rId8" imgW="838080" imgH="291960" progId="Equation.DSMT4">
                  <p:embed/>
                  <p:pic>
                    <p:nvPicPr>
                      <p:cNvPr id="0" name="Picture 6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40614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213475"/>
              </p:ext>
            </p:extLst>
          </p:nvPr>
        </p:nvGraphicFramePr>
        <p:xfrm>
          <a:off x="1028700" y="391795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469800" progId="Equation.DSMT4">
                  <p:embed/>
                </p:oleObj>
              </mc:Choice>
              <mc:Fallback>
                <p:oleObj name="Equation" r:id="rId10" imgW="1333440" imgH="469800" progId="Equation.DSMT4">
                  <p:embed/>
                  <p:pic>
                    <p:nvPicPr>
                      <p:cNvPr id="0" name="Picture 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917950"/>
                        <a:ext cx="1333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898780"/>
              </p:ext>
            </p:extLst>
          </p:nvPr>
        </p:nvGraphicFramePr>
        <p:xfrm>
          <a:off x="2421389" y="45085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291960" progId="Equation.DSMT4">
                  <p:embed/>
                </p:oleObj>
              </mc:Choice>
              <mc:Fallback>
                <p:oleObj name="Equation" r:id="rId12" imgW="469800" imgH="291960" progId="Equation.DSMT4">
                  <p:embed/>
                  <p:pic>
                    <p:nvPicPr>
                      <p:cNvPr id="0" name="Picture 6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45085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49" name="Object 641"/>
          <p:cNvGraphicFramePr>
            <a:graphicFrameLocks noChangeAspect="1"/>
          </p:cNvGraphicFramePr>
          <p:nvPr/>
        </p:nvGraphicFramePr>
        <p:xfrm>
          <a:off x="2392363" y="19304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291960" progId="Equation.DSMT4">
                  <p:embed/>
                </p:oleObj>
              </mc:Choice>
              <mc:Fallback>
                <p:oleObj name="Equation" r:id="rId14" imgW="1155600" imgH="291960" progId="Equation.DSMT4">
                  <p:embed/>
                  <p:pic>
                    <p:nvPicPr>
                      <p:cNvPr id="0" name="Picture 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19304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0" name="Object 642"/>
          <p:cNvGraphicFramePr>
            <a:graphicFrameLocks noChangeAspect="1"/>
          </p:cNvGraphicFramePr>
          <p:nvPr/>
        </p:nvGraphicFramePr>
        <p:xfrm>
          <a:off x="2171700" y="2895600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90640" imgH="469800" progId="Equation.DSMT4">
                  <p:embed/>
                </p:oleObj>
              </mc:Choice>
              <mc:Fallback>
                <p:oleObj name="Equation" r:id="rId16" imgW="1790640" imgH="469800" progId="Equation.DSMT4">
                  <p:embed/>
                  <p:pic>
                    <p:nvPicPr>
                      <p:cNvPr id="0" name="Picture 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2895600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451" name="Object 643"/>
          <p:cNvGraphicFramePr>
            <a:graphicFrameLocks noChangeAspect="1"/>
          </p:cNvGraphicFramePr>
          <p:nvPr/>
        </p:nvGraphicFramePr>
        <p:xfrm>
          <a:off x="2421389" y="3987567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68200" imgH="279360" progId="Equation.DSMT4">
                  <p:embed/>
                </p:oleObj>
              </mc:Choice>
              <mc:Fallback>
                <p:oleObj name="Equation" r:id="rId18" imgW="1168200" imgH="279360" progId="Equation.DSMT4">
                  <p:embed/>
                  <p:pic>
                    <p:nvPicPr>
                      <p:cNvPr id="0" name="Picture 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389" y="3987567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031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Subtracting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554828"/>
              </p:ext>
            </p:extLst>
          </p:nvPr>
        </p:nvGraphicFramePr>
        <p:xfrm>
          <a:off x="990600" y="144145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91960" progId="Equation.DSMT4">
                  <p:embed/>
                </p:oleObj>
              </mc:Choice>
              <mc:Fallback>
                <p:oleObj name="Equation" r:id="rId2" imgW="685800" imgH="29196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4145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097819"/>
              </p:ext>
            </p:extLst>
          </p:nvPr>
        </p:nvGraphicFramePr>
        <p:xfrm>
          <a:off x="1850122" y="184912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279360" progId="Equation.DSMT4">
                  <p:embed/>
                </p:oleObj>
              </mc:Choice>
              <mc:Fallback>
                <p:oleObj name="Equation" r:id="rId4" imgW="660240" imgH="2793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84912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782420"/>
              </p:ext>
            </p:extLst>
          </p:nvPr>
        </p:nvGraphicFramePr>
        <p:xfrm>
          <a:off x="990600" y="2381250"/>
          <a:ext cx="134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69800" progId="Equation.DSMT4">
                  <p:embed/>
                </p:oleObj>
              </mc:Choice>
              <mc:Fallback>
                <p:oleObj name="Equation" r:id="rId6" imgW="134604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81250"/>
                        <a:ext cx="134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12507"/>
              </p:ext>
            </p:extLst>
          </p:nvPr>
        </p:nvGraphicFramePr>
        <p:xfrm>
          <a:off x="2413000" y="29210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9210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4" name="Object 422"/>
          <p:cNvGraphicFramePr>
            <a:graphicFrameLocks noChangeAspect="1"/>
          </p:cNvGraphicFramePr>
          <p:nvPr/>
        </p:nvGraphicFramePr>
        <p:xfrm>
          <a:off x="1850122" y="1354822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469800" progId="Equation.DSMT4">
                  <p:embed/>
                </p:oleObj>
              </mc:Choice>
              <mc:Fallback>
                <p:oleObj name="Equation" r:id="rId10" imgW="1409400" imgH="469800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122" y="1354822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255" name="Object 423"/>
          <p:cNvGraphicFramePr>
            <a:graphicFrameLocks noChangeAspect="1"/>
          </p:cNvGraphicFramePr>
          <p:nvPr/>
        </p:nvGraphicFramePr>
        <p:xfrm>
          <a:off x="2413000" y="2446789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291960" progId="Equation.DSMT4">
                  <p:embed/>
                </p:oleObj>
              </mc:Choice>
              <mc:Fallback>
                <p:oleObj name="Equation" r:id="rId12" imgW="1168200" imgH="291960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446789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76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Subtracting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</p:spPr>
        <p:txBody>
          <a:bodyPr/>
          <a:lstStyle/>
          <a:p>
            <a:r>
              <a:rPr lang="en-US" dirty="0"/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561080" y="1947672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7 + (–13)  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561080" y="392297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32 + (–33)  </a:t>
            </a: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581400" y="34098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Think: 25 + (–20)  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561080" y="2414210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–7 + (–13)  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571240" y="2927290"/>
            <a:ext cx="2057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E7E"/>
                </a:solidFill>
              </a:rPr>
              <a:t>Think: –16 + (–3)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63874"/>
              </p:ext>
            </p:extLst>
          </p:nvPr>
        </p:nvGraphicFramePr>
        <p:xfrm>
          <a:off x="1049020" y="19685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291960" progId="Equation.DSMT4">
                  <p:embed/>
                </p:oleObj>
              </mc:Choice>
              <mc:Fallback>
                <p:oleObj name="Equation" r:id="rId2" imgW="825480" imgH="29196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020" y="19685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455525"/>
              </p:ext>
            </p:extLst>
          </p:nvPr>
        </p:nvGraphicFramePr>
        <p:xfrm>
          <a:off x="2133600" y="1993900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2840" imgH="291960" progId="Equation.DSMT4">
                  <p:embed/>
                </p:oleObj>
              </mc:Choice>
              <mc:Fallback>
                <p:oleObj name="Equation" r:id="rId4" imgW="672840" imgH="29196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93900"/>
                        <a:ext cx="67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524039"/>
              </p:ext>
            </p:extLst>
          </p:nvPr>
        </p:nvGraphicFramePr>
        <p:xfrm>
          <a:off x="1029018" y="2438400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291960" progId="Equation.DSMT4">
                  <p:embed/>
                </p:oleObj>
              </mc:Choice>
              <mc:Fallback>
                <p:oleObj name="Equation" r:id="rId6" imgW="1028520" imgH="29196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018" y="2438400"/>
                        <a:ext cx="1028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389802"/>
              </p:ext>
            </p:extLst>
          </p:nvPr>
        </p:nvGraphicFramePr>
        <p:xfrm>
          <a:off x="1038860" y="29641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291960" progId="Equation.DSMT4">
                  <p:embed/>
                </p:oleObj>
              </mc:Choice>
              <mc:Fallback>
                <p:oleObj name="Equation" r:id="rId8" imgW="1054080" imgH="291960" progId="Equation.DSMT4">
                  <p:embed/>
                  <p:pic>
                    <p:nvPicPr>
                      <p:cNvPr id="0" name="Picture 2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860" y="296418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386324"/>
              </p:ext>
            </p:extLst>
          </p:nvPr>
        </p:nvGraphicFramePr>
        <p:xfrm>
          <a:off x="1041400" y="344424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291960" progId="Equation.DSMT4">
                  <p:embed/>
                </p:oleObj>
              </mc:Choice>
              <mc:Fallback>
                <p:oleObj name="Equation" r:id="rId10" imgW="1015920" imgH="291960" progId="Equation.DSMT4">
                  <p:embed/>
                  <p:pic>
                    <p:nvPicPr>
                      <p:cNvPr id="0" name="Picture 2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44424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38759"/>
              </p:ext>
            </p:extLst>
          </p:nvPr>
        </p:nvGraphicFramePr>
        <p:xfrm>
          <a:off x="1036320" y="399288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5920" imgH="291960" progId="Equation.DSMT4">
                  <p:embed/>
                </p:oleObj>
              </mc:Choice>
              <mc:Fallback>
                <p:oleObj name="Equation" r:id="rId12" imgW="1015920" imgH="291960" progId="Equation.DSMT4">
                  <p:embed/>
                  <p:pic>
                    <p:nvPicPr>
                      <p:cNvPr id="0" name="Picture 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320" y="399288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002947"/>
              </p:ext>
            </p:extLst>
          </p:nvPr>
        </p:nvGraphicFramePr>
        <p:xfrm>
          <a:off x="2136140" y="245110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680" imgH="291960" progId="Equation.DSMT4">
                  <p:embed/>
                </p:oleObj>
              </mc:Choice>
              <mc:Fallback>
                <p:oleObj name="Equation" r:id="rId14" imgW="850680" imgH="291960" progId="Equation.DSMT4">
                  <p:embed/>
                  <p:pic>
                    <p:nvPicPr>
                      <p:cNvPr id="0" name="Picture 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140" y="245110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772412"/>
              </p:ext>
            </p:extLst>
          </p:nvPr>
        </p:nvGraphicFramePr>
        <p:xfrm>
          <a:off x="2133600" y="2979420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291960" progId="Equation.DSMT4">
                  <p:embed/>
                </p:oleObj>
              </mc:Choice>
              <mc:Fallback>
                <p:oleObj name="Equation" r:id="rId16" imgW="850680" imgH="291960" progId="Equation.DSMT4">
                  <p:embed/>
                  <p:pic>
                    <p:nvPicPr>
                      <p:cNvPr id="0" name="Picture 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9420"/>
                        <a:ext cx="850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125014"/>
              </p:ext>
            </p:extLst>
          </p:nvPr>
        </p:nvGraphicFramePr>
        <p:xfrm>
          <a:off x="2143760" y="34315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291960" progId="Equation.DSMT4">
                  <p:embed/>
                </p:oleObj>
              </mc:Choice>
              <mc:Fallback>
                <p:oleObj name="Equation" r:id="rId18" imgW="469800" imgH="291960" progId="Equation.DSMT4">
                  <p:embed/>
                  <p:pic>
                    <p:nvPicPr>
                      <p:cNvPr id="0" name="Picture 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760" y="34315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814919"/>
              </p:ext>
            </p:extLst>
          </p:nvPr>
        </p:nvGraphicFramePr>
        <p:xfrm>
          <a:off x="2153920" y="398653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60240" imgH="279360" progId="Equation.DSMT4">
                  <p:embed/>
                </p:oleObj>
              </mc:Choice>
              <mc:Fallback>
                <p:oleObj name="Equation" r:id="rId20" imgW="660240" imgH="279360" progId="Equation.DSMT4">
                  <p:embed/>
                  <p:pic>
                    <p:nvPicPr>
                      <p:cNvPr id="0" name="Picture 3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3920" y="3986530"/>
                        <a:ext cx="660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17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dirty="0"/>
              <a:t>Perform the indicated operations.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–3 + 5 – 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– (–7) + (–4)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–9 + (–2) + 6 – (–8)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r>
              <a:rPr lang="en-US" dirty="0"/>
              <a:t> 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081455"/>
              </p:ext>
            </p:extLst>
          </p:nvPr>
        </p:nvGraphicFramePr>
        <p:xfrm>
          <a:off x="990600" y="40005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291960" progId="Equation.DSMT4">
                  <p:embed/>
                </p:oleObj>
              </mc:Choice>
              <mc:Fallback>
                <p:oleObj name="Equation" r:id="rId2" imgW="1346040" imgH="29196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00500"/>
                        <a:ext cx="1346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823120"/>
              </p:ext>
            </p:extLst>
          </p:nvPr>
        </p:nvGraphicFramePr>
        <p:xfrm>
          <a:off x="2438400" y="442214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91960" progId="Equation.DSMT4">
                  <p:embed/>
                </p:oleObj>
              </mc:Choice>
              <mc:Fallback>
                <p:oleObj name="Equation" r:id="rId4" imgW="469800" imgH="29196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2214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014" name="Object 158"/>
          <p:cNvGraphicFramePr>
            <a:graphicFrameLocks noChangeAspect="1"/>
          </p:cNvGraphicFramePr>
          <p:nvPr/>
        </p:nvGraphicFramePr>
        <p:xfrm>
          <a:off x="2438400" y="39707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79360" progId="Equation.DSMT4">
                  <p:embed/>
                </p:oleObj>
              </mc:Choice>
              <mc:Fallback>
                <p:oleObj name="Equation" r:id="rId6" imgW="939600" imgH="27936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707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812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Addition and Subtraction with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17512"/>
              </p:ext>
            </p:extLst>
          </p:nvPr>
        </p:nvGraphicFramePr>
        <p:xfrm>
          <a:off x="990600" y="1219200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469800" progId="Equation.DSMT4">
                  <p:embed/>
                </p:oleObj>
              </mc:Choice>
              <mc:Fallback>
                <p:oleObj name="Equation" r:id="rId2" imgW="2057400" imgH="46980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19200"/>
                        <a:ext cx="2057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148319"/>
              </p:ext>
            </p:extLst>
          </p:nvPr>
        </p:nvGraphicFramePr>
        <p:xfrm>
          <a:off x="3200400" y="1768475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279360" progId="Equation.DSMT4">
                  <p:embed/>
                </p:oleObj>
              </mc:Choice>
              <mc:Fallback>
                <p:oleObj name="Equation" r:id="rId4" imgW="1117440" imgH="27936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768475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565171"/>
              </p:ext>
            </p:extLst>
          </p:nvPr>
        </p:nvGraphicFramePr>
        <p:xfrm>
          <a:off x="3200400" y="226187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6187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360876"/>
              </p:ext>
            </p:extLst>
          </p:nvPr>
        </p:nvGraphicFramePr>
        <p:xfrm>
          <a:off x="990600" y="2743200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43200" imgH="469800" progId="Equation.DSMT4">
                  <p:embed/>
                </p:oleObj>
              </mc:Choice>
              <mc:Fallback>
                <p:oleObj name="Equation" r:id="rId8" imgW="2743200" imgH="46980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2743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62368"/>
              </p:ext>
            </p:extLst>
          </p:nvPr>
        </p:nvGraphicFramePr>
        <p:xfrm>
          <a:off x="3826778" y="330835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90640" imgH="291960" progId="Equation.DSMT4">
                  <p:embed/>
                </p:oleObj>
              </mc:Choice>
              <mc:Fallback>
                <p:oleObj name="Equation" r:id="rId10" imgW="1790640" imgH="291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30835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41983"/>
              </p:ext>
            </p:extLst>
          </p:nvPr>
        </p:nvGraphicFramePr>
        <p:xfrm>
          <a:off x="3826778" y="379603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3000" imgH="291960" progId="Equation.DSMT4">
                  <p:embed/>
                </p:oleObj>
              </mc:Choice>
              <mc:Fallback>
                <p:oleObj name="Equation" r:id="rId12" imgW="1143000" imgH="291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3796030"/>
                        <a:ext cx="114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493750"/>
              </p:ext>
            </p:extLst>
          </p:nvPr>
        </p:nvGraphicFramePr>
        <p:xfrm>
          <a:off x="3826778" y="427609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291960" progId="Equation.DSMT4">
                  <p:embed/>
                </p:oleObj>
              </mc:Choice>
              <mc:Fallback>
                <p:oleObj name="Equation" r:id="rId14" imgW="45720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6778" y="4276090"/>
                        <a:ext cx="45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6" name="Object 3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503352"/>
              </p:ext>
            </p:extLst>
          </p:nvPr>
        </p:nvGraphicFramePr>
        <p:xfrm>
          <a:off x="3213100" y="129222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22360" imgH="291960" progId="Equation.DSMT4">
                  <p:embed/>
                </p:oleObj>
              </mc:Choice>
              <mc:Fallback>
                <p:oleObj name="Equation" r:id="rId16" imgW="1422360" imgH="29196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29222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17" name="Object 3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6960444"/>
              </p:ext>
            </p:extLst>
          </p:nvPr>
        </p:nvGraphicFramePr>
        <p:xfrm>
          <a:off x="3846513" y="2838450"/>
          <a:ext cx="208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82600" imgH="291960" progId="Equation.DSMT4">
                  <p:embed/>
                </p:oleObj>
              </mc:Choice>
              <mc:Fallback>
                <p:oleObj name="Equation" r:id="rId18" imgW="2082600" imgH="291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2838450"/>
                        <a:ext cx="208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42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Calculating Change in Value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</p:spPr>
        <p:txBody>
          <a:bodyPr>
            <a:spAutoFit/>
          </a:bodyPr>
          <a:lstStyle/>
          <a:p>
            <a:r>
              <a:rPr lang="en-US" dirty="0"/>
              <a:t>On a cold day at a ski resort, the temperature dropped from a high of </a:t>
            </a:r>
            <a:r>
              <a:rPr lang="en-US" dirty="0">
                <a:solidFill>
                  <a:srgbClr val="0000FF"/>
                </a:solidFill>
              </a:rPr>
              <a:t>25 °F</a:t>
            </a:r>
            <a:r>
              <a:rPr lang="en-US" dirty="0"/>
              <a:t> at 1 p.m. to a low of </a:t>
            </a:r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at </a:t>
            </a:r>
            <a:br>
              <a:rPr lang="en-US" dirty="0"/>
            </a:br>
            <a:r>
              <a:rPr lang="en-US" dirty="0"/>
              <a:t>2 a.m. What was the change in temperature?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The temperature dropped 35 °F, so the change in temperature was </a:t>
            </a:r>
            <a:r>
              <a:rPr lang="en-US" dirty="0">
                <a:solidFill>
                  <a:srgbClr val="FF0000"/>
                </a:solidFill>
              </a:rPr>
              <a:t>–35 °F</a:t>
            </a:r>
            <a:r>
              <a:rPr lang="en-US" dirty="0"/>
              <a:t>.  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94080" y="3343755"/>
            <a:ext cx="114300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–10 °F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550160" y="3347720"/>
            <a:ext cx="2219960" cy="1056640"/>
            <a:chOff x="2550160" y="3347720"/>
            <a:chExt cx="2219960" cy="1056640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550160" y="33640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–   </a:t>
              </a:r>
            </a:p>
            <a:p>
              <a:endParaRPr lang="en-US" dirty="0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3627120" y="3347720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25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572760" y="3343755"/>
            <a:ext cx="2275840" cy="1055525"/>
            <a:chOff x="5572760" y="3343755"/>
            <a:chExt cx="2275840" cy="1055525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5572760" y="33589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=   </a:t>
              </a:r>
            </a:p>
            <a:p>
              <a:endParaRPr lang="en-US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6705600" y="3343755"/>
              <a:ext cx="1143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</a:rPr>
                <a:t>–35 °F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502920" y="4009235"/>
            <a:ext cx="2021840" cy="10402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End temperature</a:t>
            </a:r>
            <a:r>
              <a:rPr lang="en-US" dirty="0"/>
              <a:t>   </a:t>
            </a:r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570480" y="4008120"/>
            <a:ext cx="3017520" cy="1056640"/>
            <a:chOff x="2570480" y="4008120"/>
            <a:chExt cx="3017520" cy="1056640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2936240" y="4008120"/>
              <a:ext cx="265176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Beginning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2570480" y="402447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–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23560" y="4029555"/>
            <a:ext cx="3154680" cy="1055525"/>
            <a:chOff x="5623560" y="4029555"/>
            <a:chExt cx="3154680" cy="1055525"/>
          </a:xfrm>
        </p:grpSpPr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6111240" y="4029555"/>
              <a:ext cx="26670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Change in temperature</a:t>
              </a:r>
              <a:r>
                <a:rPr lang="en-US" dirty="0"/>
                <a:t>   </a:t>
              </a:r>
            </a:p>
            <a:p>
              <a:endParaRPr lang="en-US" dirty="0"/>
            </a:p>
          </p:txBody>
        </p:sp>
        <p:sp>
          <p:nvSpPr>
            <p:cNvPr id="14" name="Content Placeholder 2"/>
            <p:cNvSpPr txBox="1">
              <a:spLocks/>
            </p:cNvSpPr>
            <p:nvPr/>
          </p:nvSpPr>
          <p:spPr>
            <a:xfrm>
              <a:off x="5623560" y="4044795"/>
              <a:ext cx="457200" cy="104028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2800" b="0" i="0" kern="1200" baseline="0">
                  <a:solidFill>
                    <a:srgbClr val="366092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dirty="0">
                  <a:solidFill>
                    <a:srgbClr val="007E7E"/>
                  </a:solidFill>
                </a:rPr>
                <a:t>=</a:t>
              </a:r>
              <a:r>
                <a:rPr lang="en-US" dirty="0"/>
                <a:t>  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090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544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Section 2.R.3</vt:lpstr>
      <vt:lpstr>Definition: Subtraction with Integers </vt:lpstr>
      <vt:lpstr>Example 1: Subtracting Integers</vt:lpstr>
      <vt:lpstr>Example 1: Subtracting Integers (cont.)</vt:lpstr>
      <vt:lpstr>Example 1: Subtracting Integers (cont.)</vt:lpstr>
      <vt:lpstr>Example 2: Subtracting Integers</vt:lpstr>
      <vt:lpstr>Example 3: Addition and Subtraction with Integers </vt:lpstr>
      <vt:lpstr>Example 3: Addition and Subtraction with Integers (cont.)</vt:lpstr>
      <vt:lpstr>Example 4: Application: Calculating Change in Value </vt:lpstr>
      <vt:lpstr>Example 5: Application: Calculating Change in Value</vt:lpstr>
      <vt:lpstr>Example 5: Application: Calculating Change in Value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901</cp:revision>
  <dcterms:created xsi:type="dcterms:W3CDTF">2013-04-26T14:43:13Z</dcterms:created>
  <dcterms:modified xsi:type="dcterms:W3CDTF">2024-07-10T14:52:16Z</dcterms:modified>
</cp:coreProperties>
</file>