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351" r:id="rId3"/>
    <p:sldId id="353" r:id="rId4"/>
    <p:sldId id="354" r:id="rId5"/>
    <p:sldId id="355" r:id="rId6"/>
    <p:sldId id="356" r:id="rId7"/>
    <p:sldId id="383" r:id="rId8"/>
    <p:sldId id="357" r:id="rId9"/>
    <p:sldId id="360" r:id="rId10"/>
    <p:sldId id="361" r:id="rId11"/>
    <p:sldId id="362" r:id="rId12"/>
    <p:sldId id="363" r:id="rId13"/>
    <p:sldId id="364" r:id="rId14"/>
    <p:sldId id="365" r:id="rId15"/>
    <p:sldId id="366" r:id="rId16"/>
    <p:sldId id="367" r:id="rId17"/>
    <p:sldId id="368" r:id="rId18"/>
    <p:sldId id="369" r:id="rId19"/>
    <p:sldId id="370" r:id="rId20"/>
    <p:sldId id="371" r:id="rId21"/>
    <p:sldId id="372" r:id="rId22"/>
    <p:sldId id="373" r:id="rId23"/>
    <p:sldId id="374" r:id="rId24"/>
    <p:sldId id="375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holas Belloit" initials="NB" lastIdx="1" clrIdx="0"/>
  <p:cmAuthor id="2" name="Nicholas Belloit" initials="NB [2]" lastIdx="1" clrIdx="1"/>
  <p:cmAuthor id="3" name="Nicholas Belloit" initials="NB [3]" lastIdx="1" clrIdx="2"/>
  <p:cmAuthor id="4" name="Nicholas Belloit" initials="NB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007E"/>
    <a:srgbClr val="FF00FF"/>
    <a:srgbClr val="0000FF"/>
    <a:srgbClr val="FF0000"/>
    <a:srgbClr val="000000"/>
    <a:srgbClr val="366092"/>
    <a:srgbClr val="C00000"/>
    <a:srgbClr val="007E7E"/>
    <a:srgbClr val="007E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28" autoAdjust="0"/>
    <p:restoredTop sz="94660"/>
  </p:normalViewPr>
  <p:slideViewPr>
    <p:cSldViewPr>
      <p:cViewPr varScale="1">
        <p:scale>
          <a:sx n="111" d="100"/>
          <a:sy n="111" d="100"/>
        </p:scale>
        <p:origin x="175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671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A43670-4766-4587-A3AA-715C8B3EE45C}" type="datetimeFigureOut">
              <a:rPr lang="en-US" smtClean="0"/>
              <a:pPr/>
              <a:t>7/10/2024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F67E5-DC27-4858-B4F5-969ACB0B1D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29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oleObject" Target="../embeddings/oleObject59.bin"/><Relationship Id="rId3" Type="http://schemas.openxmlformats.org/officeDocument/2006/relationships/image" Target="../media/image51.wmf"/><Relationship Id="rId7" Type="http://schemas.openxmlformats.org/officeDocument/2006/relationships/image" Target="../media/image53.wmf"/><Relationship Id="rId12" Type="http://schemas.openxmlformats.org/officeDocument/2006/relationships/oleObject" Target="../embeddings/oleObject58.bin"/><Relationship Id="rId2" Type="http://schemas.openxmlformats.org/officeDocument/2006/relationships/oleObject" Target="../embeddings/oleObject53.bin"/><Relationship Id="rId16" Type="http://schemas.openxmlformats.org/officeDocument/2006/relationships/image" Target="../media/image57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55.wmf"/><Relationship Id="rId5" Type="http://schemas.openxmlformats.org/officeDocument/2006/relationships/image" Target="../media/image52.wmf"/><Relationship Id="rId15" Type="http://schemas.openxmlformats.org/officeDocument/2006/relationships/oleObject" Target="../embeddings/oleObject60.bin"/><Relationship Id="rId10" Type="http://schemas.openxmlformats.org/officeDocument/2006/relationships/oleObject" Target="../embeddings/oleObject57.bin"/><Relationship Id="rId4" Type="http://schemas.openxmlformats.org/officeDocument/2006/relationships/oleObject" Target="../embeddings/oleObject54.bin"/><Relationship Id="rId9" Type="http://schemas.openxmlformats.org/officeDocument/2006/relationships/image" Target="../media/image54.wmf"/><Relationship Id="rId14" Type="http://schemas.openxmlformats.org/officeDocument/2006/relationships/image" Target="../media/image56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9.wmf"/><Relationship Id="rId4" Type="http://schemas.openxmlformats.org/officeDocument/2006/relationships/oleObject" Target="../embeddings/oleObject6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3" Type="http://schemas.openxmlformats.org/officeDocument/2006/relationships/image" Target="../media/image60.wmf"/><Relationship Id="rId7" Type="http://schemas.openxmlformats.org/officeDocument/2006/relationships/image" Target="../media/image62.wmf"/><Relationship Id="rId2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5.bin"/><Relationship Id="rId11" Type="http://schemas.openxmlformats.org/officeDocument/2006/relationships/image" Target="../media/image64.wmf"/><Relationship Id="rId5" Type="http://schemas.openxmlformats.org/officeDocument/2006/relationships/image" Target="../media/image61.wmf"/><Relationship Id="rId10" Type="http://schemas.openxmlformats.org/officeDocument/2006/relationships/oleObject" Target="../embeddings/oleObject67.bin"/><Relationship Id="rId4" Type="http://schemas.openxmlformats.org/officeDocument/2006/relationships/oleObject" Target="../embeddings/oleObject64.bin"/><Relationship Id="rId9" Type="http://schemas.openxmlformats.org/officeDocument/2006/relationships/image" Target="../media/image63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6.wmf"/><Relationship Id="rId4" Type="http://schemas.openxmlformats.org/officeDocument/2006/relationships/oleObject" Target="../embeddings/oleObject69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3.bin"/><Relationship Id="rId3" Type="http://schemas.openxmlformats.org/officeDocument/2006/relationships/image" Target="../media/image67.wmf"/><Relationship Id="rId7" Type="http://schemas.openxmlformats.org/officeDocument/2006/relationships/image" Target="../media/image69.wmf"/><Relationship Id="rId2" Type="http://schemas.openxmlformats.org/officeDocument/2006/relationships/oleObject" Target="../embeddings/oleObject7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2.bin"/><Relationship Id="rId5" Type="http://schemas.openxmlformats.org/officeDocument/2006/relationships/image" Target="../media/image68.wmf"/><Relationship Id="rId4" Type="http://schemas.openxmlformats.org/officeDocument/2006/relationships/oleObject" Target="../embeddings/oleObject71.bin"/><Relationship Id="rId9" Type="http://schemas.openxmlformats.org/officeDocument/2006/relationships/image" Target="../media/image70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3" Type="http://schemas.openxmlformats.org/officeDocument/2006/relationships/image" Target="../media/image71.wmf"/><Relationship Id="rId7" Type="http://schemas.openxmlformats.org/officeDocument/2006/relationships/image" Target="../media/image73.wmf"/><Relationship Id="rId2" Type="http://schemas.openxmlformats.org/officeDocument/2006/relationships/oleObject" Target="../embeddings/oleObject7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6.bin"/><Relationship Id="rId5" Type="http://schemas.openxmlformats.org/officeDocument/2006/relationships/image" Target="../media/image72.wmf"/><Relationship Id="rId4" Type="http://schemas.openxmlformats.org/officeDocument/2006/relationships/oleObject" Target="../embeddings/oleObject75.bin"/><Relationship Id="rId9" Type="http://schemas.openxmlformats.org/officeDocument/2006/relationships/image" Target="../media/image74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1.bin"/><Relationship Id="rId3" Type="http://schemas.openxmlformats.org/officeDocument/2006/relationships/image" Target="../media/image75.wmf"/><Relationship Id="rId7" Type="http://schemas.openxmlformats.org/officeDocument/2006/relationships/image" Target="../media/image77.wmf"/><Relationship Id="rId2" Type="http://schemas.openxmlformats.org/officeDocument/2006/relationships/oleObject" Target="../embeddings/oleObject7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0.bin"/><Relationship Id="rId11" Type="http://schemas.openxmlformats.org/officeDocument/2006/relationships/image" Target="../media/image79.wmf"/><Relationship Id="rId5" Type="http://schemas.openxmlformats.org/officeDocument/2006/relationships/image" Target="../media/image76.wmf"/><Relationship Id="rId10" Type="http://schemas.openxmlformats.org/officeDocument/2006/relationships/oleObject" Target="../embeddings/oleObject82.bin"/><Relationship Id="rId4" Type="http://schemas.openxmlformats.org/officeDocument/2006/relationships/oleObject" Target="../embeddings/oleObject79.bin"/><Relationship Id="rId9" Type="http://schemas.openxmlformats.org/officeDocument/2006/relationships/image" Target="../media/image78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6.bin"/><Relationship Id="rId13" Type="http://schemas.openxmlformats.org/officeDocument/2006/relationships/image" Target="../media/image85.wmf"/><Relationship Id="rId3" Type="http://schemas.openxmlformats.org/officeDocument/2006/relationships/image" Target="../media/image80.wmf"/><Relationship Id="rId7" Type="http://schemas.openxmlformats.org/officeDocument/2006/relationships/image" Target="../media/image82.wmf"/><Relationship Id="rId12" Type="http://schemas.openxmlformats.org/officeDocument/2006/relationships/oleObject" Target="../embeddings/oleObject88.bin"/><Relationship Id="rId17" Type="http://schemas.openxmlformats.org/officeDocument/2006/relationships/image" Target="../media/image87.wmf"/><Relationship Id="rId2" Type="http://schemas.openxmlformats.org/officeDocument/2006/relationships/oleObject" Target="../embeddings/oleObject83.bin"/><Relationship Id="rId16" Type="http://schemas.openxmlformats.org/officeDocument/2006/relationships/oleObject" Target="../embeddings/oleObject9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5.bin"/><Relationship Id="rId11" Type="http://schemas.openxmlformats.org/officeDocument/2006/relationships/image" Target="../media/image84.wmf"/><Relationship Id="rId5" Type="http://schemas.openxmlformats.org/officeDocument/2006/relationships/image" Target="../media/image81.wmf"/><Relationship Id="rId15" Type="http://schemas.openxmlformats.org/officeDocument/2006/relationships/image" Target="../media/image86.wmf"/><Relationship Id="rId10" Type="http://schemas.openxmlformats.org/officeDocument/2006/relationships/oleObject" Target="../embeddings/oleObject87.bin"/><Relationship Id="rId4" Type="http://schemas.openxmlformats.org/officeDocument/2006/relationships/oleObject" Target="../embeddings/oleObject84.bin"/><Relationship Id="rId9" Type="http://schemas.openxmlformats.org/officeDocument/2006/relationships/image" Target="../media/image83.wmf"/><Relationship Id="rId14" Type="http://schemas.openxmlformats.org/officeDocument/2006/relationships/oleObject" Target="../embeddings/oleObject89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3" Type="http://schemas.openxmlformats.org/officeDocument/2006/relationships/image" Target="../media/image88.wmf"/><Relationship Id="rId7" Type="http://schemas.openxmlformats.org/officeDocument/2006/relationships/oleObject" Target="../embeddings/oleObject94.bin"/><Relationship Id="rId12" Type="http://schemas.openxmlformats.org/officeDocument/2006/relationships/image" Target="../media/image92.wmf"/><Relationship Id="rId2" Type="http://schemas.openxmlformats.org/officeDocument/2006/relationships/oleObject" Target="../embeddings/oleObject9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9.wmf"/><Relationship Id="rId11" Type="http://schemas.openxmlformats.org/officeDocument/2006/relationships/oleObject" Target="../embeddings/oleObject96.bin"/><Relationship Id="rId5" Type="http://schemas.openxmlformats.org/officeDocument/2006/relationships/oleObject" Target="../embeddings/oleObject93.bin"/><Relationship Id="rId10" Type="http://schemas.openxmlformats.org/officeDocument/2006/relationships/image" Target="../media/image91.wmf"/><Relationship Id="rId4" Type="http://schemas.openxmlformats.org/officeDocument/2006/relationships/oleObject" Target="../embeddings/oleObject92.bin"/><Relationship Id="rId9" Type="http://schemas.openxmlformats.org/officeDocument/2006/relationships/oleObject" Target="../embeddings/oleObject95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0.bin"/><Relationship Id="rId13" Type="http://schemas.openxmlformats.org/officeDocument/2006/relationships/image" Target="../media/image98.wmf"/><Relationship Id="rId3" Type="http://schemas.openxmlformats.org/officeDocument/2006/relationships/image" Target="../media/image93.wmf"/><Relationship Id="rId7" Type="http://schemas.openxmlformats.org/officeDocument/2006/relationships/image" Target="../media/image95.wmf"/><Relationship Id="rId12" Type="http://schemas.openxmlformats.org/officeDocument/2006/relationships/oleObject" Target="../embeddings/oleObject102.bin"/><Relationship Id="rId2" Type="http://schemas.openxmlformats.org/officeDocument/2006/relationships/oleObject" Target="../embeddings/oleObject9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9.bin"/><Relationship Id="rId11" Type="http://schemas.openxmlformats.org/officeDocument/2006/relationships/image" Target="../media/image97.wmf"/><Relationship Id="rId5" Type="http://schemas.openxmlformats.org/officeDocument/2006/relationships/image" Target="../media/image94.wmf"/><Relationship Id="rId15" Type="http://schemas.openxmlformats.org/officeDocument/2006/relationships/image" Target="../media/image99.wmf"/><Relationship Id="rId10" Type="http://schemas.openxmlformats.org/officeDocument/2006/relationships/oleObject" Target="../embeddings/oleObject101.bin"/><Relationship Id="rId4" Type="http://schemas.openxmlformats.org/officeDocument/2006/relationships/oleObject" Target="../embeddings/oleObject98.bin"/><Relationship Id="rId9" Type="http://schemas.openxmlformats.org/officeDocument/2006/relationships/image" Target="../media/image96.wmf"/><Relationship Id="rId14" Type="http://schemas.openxmlformats.org/officeDocument/2006/relationships/oleObject" Target="../embeddings/oleObject103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2.wmf"/><Relationship Id="rId13" Type="http://schemas.openxmlformats.org/officeDocument/2006/relationships/oleObject" Target="../embeddings/oleObject110.bin"/><Relationship Id="rId3" Type="http://schemas.openxmlformats.org/officeDocument/2006/relationships/image" Target="../media/image100.wmf"/><Relationship Id="rId7" Type="http://schemas.openxmlformats.org/officeDocument/2006/relationships/oleObject" Target="../embeddings/oleObject107.bin"/><Relationship Id="rId12" Type="http://schemas.openxmlformats.org/officeDocument/2006/relationships/image" Target="../media/image104.wmf"/><Relationship Id="rId2" Type="http://schemas.openxmlformats.org/officeDocument/2006/relationships/oleObject" Target="../embeddings/oleObject104.bin"/><Relationship Id="rId16" Type="http://schemas.openxmlformats.org/officeDocument/2006/relationships/image" Target="../media/image10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1.wmf"/><Relationship Id="rId11" Type="http://schemas.openxmlformats.org/officeDocument/2006/relationships/oleObject" Target="../embeddings/oleObject109.bin"/><Relationship Id="rId5" Type="http://schemas.openxmlformats.org/officeDocument/2006/relationships/oleObject" Target="../embeddings/oleObject106.bin"/><Relationship Id="rId15" Type="http://schemas.openxmlformats.org/officeDocument/2006/relationships/oleObject" Target="../embeddings/oleObject111.bin"/><Relationship Id="rId10" Type="http://schemas.openxmlformats.org/officeDocument/2006/relationships/image" Target="../media/image103.wmf"/><Relationship Id="rId4" Type="http://schemas.openxmlformats.org/officeDocument/2006/relationships/oleObject" Target="../embeddings/oleObject105.bin"/><Relationship Id="rId9" Type="http://schemas.openxmlformats.org/officeDocument/2006/relationships/oleObject" Target="../embeddings/oleObject108.bin"/><Relationship Id="rId14" Type="http://schemas.openxmlformats.org/officeDocument/2006/relationships/image" Target="../media/image105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6.bin"/><Relationship Id="rId13" Type="http://schemas.openxmlformats.org/officeDocument/2006/relationships/image" Target="../media/image111.wmf"/><Relationship Id="rId18" Type="http://schemas.openxmlformats.org/officeDocument/2006/relationships/oleObject" Target="../embeddings/oleObject121.bin"/><Relationship Id="rId3" Type="http://schemas.openxmlformats.org/officeDocument/2006/relationships/image" Target="../media/image107.wmf"/><Relationship Id="rId21" Type="http://schemas.openxmlformats.org/officeDocument/2006/relationships/oleObject" Target="../embeddings/oleObject123.bin"/><Relationship Id="rId7" Type="http://schemas.openxmlformats.org/officeDocument/2006/relationships/oleObject" Target="../embeddings/oleObject115.bin"/><Relationship Id="rId12" Type="http://schemas.openxmlformats.org/officeDocument/2006/relationships/oleObject" Target="../embeddings/oleObject118.bin"/><Relationship Id="rId17" Type="http://schemas.openxmlformats.org/officeDocument/2006/relationships/image" Target="../media/image113.wmf"/><Relationship Id="rId2" Type="http://schemas.openxmlformats.org/officeDocument/2006/relationships/oleObject" Target="../embeddings/oleObject112.bin"/><Relationship Id="rId16" Type="http://schemas.openxmlformats.org/officeDocument/2006/relationships/oleObject" Target="../embeddings/oleObject120.bin"/><Relationship Id="rId20" Type="http://schemas.openxmlformats.org/officeDocument/2006/relationships/oleObject" Target="../embeddings/oleObject12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8.wmf"/><Relationship Id="rId11" Type="http://schemas.openxmlformats.org/officeDocument/2006/relationships/image" Target="../media/image110.wmf"/><Relationship Id="rId5" Type="http://schemas.openxmlformats.org/officeDocument/2006/relationships/oleObject" Target="../embeddings/oleObject114.bin"/><Relationship Id="rId15" Type="http://schemas.openxmlformats.org/officeDocument/2006/relationships/image" Target="../media/image112.wmf"/><Relationship Id="rId10" Type="http://schemas.openxmlformats.org/officeDocument/2006/relationships/oleObject" Target="../embeddings/oleObject117.bin"/><Relationship Id="rId19" Type="http://schemas.openxmlformats.org/officeDocument/2006/relationships/image" Target="../media/image114.wmf"/><Relationship Id="rId4" Type="http://schemas.openxmlformats.org/officeDocument/2006/relationships/oleObject" Target="../embeddings/oleObject113.bin"/><Relationship Id="rId9" Type="http://schemas.openxmlformats.org/officeDocument/2006/relationships/image" Target="../media/image109.wmf"/><Relationship Id="rId14" Type="http://schemas.openxmlformats.org/officeDocument/2006/relationships/oleObject" Target="../embeddings/oleObject119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7.wmf"/><Relationship Id="rId18" Type="http://schemas.openxmlformats.org/officeDocument/2006/relationships/oleObject" Target="../embeddings/oleObject19.bin"/><Relationship Id="rId26" Type="http://schemas.openxmlformats.org/officeDocument/2006/relationships/oleObject" Target="../embeddings/oleObject24.bin"/><Relationship Id="rId3" Type="http://schemas.openxmlformats.org/officeDocument/2006/relationships/image" Target="../media/image12.wmf"/><Relationship Id="rId21" Type="http://schemas.openxmlformats.org/officeDocument/2006/relationships/image" Target="../media/image21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19.wmf"/><Relationship Id="rId25" Type="http://schemas.openxmlformats.org/officeDocument/2006/relationships/oleObject" Target="../embeddings/oleObject23.bin"/><Relationship Id="rId2" Type="http://schemas.openxmlformats.org/officeDocument/2006/relationships/oleObject" Target="../embeddings/oleObject11.bin"/><Relationship Id="rId16" Type="http://schemas.openxmlformats.org/officeDocument/2006/relationships/oleObject" Target="../embeddings/oleObject18.bin"/><Relationship Id="rId20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24" Type="http://schemas.openxmlformats.org/officeDocument/2006/relationships/oleObject" Target="../embeddings/oleObject22.bin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23" Type="http://schemas.openxmlformats.org/officeDocument/2006/relationships/image" Target="../media/image22.wmf"/><Relationship Id="rId10" Type="http://schemas.openxmlformats.org/officeDocument/2006/relationships/oleObject" Target="../embeddings/oleObject15.bin"/><Relationship Id="rId19" Type="http://schemas.openxmlformats.org/officeDocument/2006/relationships/image" Target="../media/image20.wmf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7.bin"/><Relationship Id="rId22" Type="http://schemas.openxmlformats.org/officeDocument/2006/relationships/oleObject" Target="../embeddings/oleObject2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30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37.bin"/><Relationship Id="rId17" Type="http://schemas.openxmlformats.org/officeDocument/2006/relationships/image" Target="../media/image37.wmf"/><Relationship Id="rId2" Type="http://schemas.openxmlformats.org/officeDocument/2006/relationships/oleObject" Target="../embeddings/oleObject32.bin"/><Relationship Id="rId16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5" Type="http://schemas.openxmlformats.org/officeDocument/2006/relationships/image" Target="../media/image36.w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3.wmf"/><Relationship Id="rId14" Type="http://schemas.openxmlformats.org/officeDocument/2006/relationships/oleObject" Target="../embeddings/oleObject3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43.wmf"/><Relationship Id="rId18" Type="http://schemas.openxmlformats.org/officeDocument/2006/relationships/oleObject" Target="../embeddings/oleObject48.bin"/><Relationship Id="rId3" Type="http://schemas.openxmlformats.org/officeDocument/2006/relationships/image" Target="../media/image38.wmf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45.bin"/><Relationship Id="rId17" Type="http://schemas.openxmlformats.org/officeDocument/2006/relationships/image" Target="../media/image45.wmf"/><Relationship Id="rId2" Type="http://schemas.openxmlformats.org/officeDocument/2006/relationships/oleObject" Target="../embeddings/oleObject40.bin"/><Relationship Id="rId16" Type="http://schemas.openxmlformats.org/officeDocument/2006/relationships/oleObject" Target="../embeddings/oleObject4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5" Type="http://schemas.openxmlformats.org/officeDocument/2006/relationships/image" Target="../media/image44.wmf"/><Relationship Id="rId10" Type="http://schemas.openxmlformats.org/officeDocument/2006/relationships/oleObject" Target="../embeddings/oleObject44.bin"/><Relationship Id="rId19" Type="http://schemas.openxmlformats.org/officeDocument/2006/relationships/image" Target="../media/image46.wmf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4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3" Type="http://schemas.openxmlformats.org/officeDocument/2006/relationships/image" Target="../media/image47.wmf"/><Relationship Id="rId7" Type="http://schemas.openxmlformats.org/officeDocument/2006/relationships/image" Target="../media/image49.wmf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1.bin"/><Relationship Id="rId5" Type="http://schemas.openxmlformats.org/officeDocument/2006/relationships/image" Target="../media/image48.wmf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2.R.4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077218"/>
          </a:xfrm>
          <a:prstGeom prst="rect">
            <a:avLst/>
          </a:prstGeom>
        </p:spPr>
        <p:txBody>
          <a:bodyPr rtlCol="0" anchor="t" anchorCtr="1">
            <a:sp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Multiplication, Division, and Order of Operations with Integers</a:t>
            </a:r>
            <a:r>
              <a:rPr lang="en-US" b="1" dirty="0">
                <a:solidFill>
                  <a:srgbClr val="1F497D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Dividing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34840"/>
          </a:xfrm>
        </p:spPr>
        <p:txBody>
          <a:bodyPr>
            <a:normAutofit/>
          </a:bodyPr>
          <a:lstStyle/>
          <a:p>
            <a:r>
              <a:rPr lang="en-US" dirty="0"/>
              <a:t>Divide.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						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		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		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		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2554726"/>
              </p:ext>
            </p:extLst>
          </p:nvPr>
        </p:nvGraphicFramePr>
        <p:xfrm>
          <a:off x="1144588" y="1681163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640" imgH="838080" progId="Equation.DSMT4">
                  <p:embed/>
                </p:oleObj>
              </mc:Choice>
              <mc:Fallback>
                <p:oleObj name="Equation" r:id="rId2" imgW="431640" imgH="838080" progId="Equation.DSMT4">
                  <p:embed/>
                  <p:pic>
                    <p:nvPicPr>
                      <p:cNvPr id="0" name="Picture 20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8" y="1681163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128432"/>
              </p:ext>
            </p:extLst>
          </p:nvPr>
        </p:nvGraphicFramePr>
        <p:xfrm>
          <a:off x="944880" y="2692083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34680" imgH="838080" progId="Equation.DSMT4">
                  <p:embed/>
                </p:oleObj>
              </mc:Choice>
              <mc:Fallback>
                <p:oleObj name="Equation" r:id="rId4" imgW="634680" imgH="838080" progId="Equation.DSMT4">
                  <p:embed/>
                  <p:pic>
                    <p:nvPicPr>
                      <p:cNvPr id="0" name="Picture 20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4880" y="2692083"/>
                        <a:ext cx="63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7504097"/>
              </p:ext>
            </p:extLst>
          </p:nvPr>
        </p:nvGraphicFramePr>
        <p:xfrm>
          <a:off x="1021080" y="369824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57200" imgH="838080" progId="Equation.DSMT4">
                  <p:embed/>
                </p:oleObj>
              </mc:Choice>
              <mc:Fallback>
                <p:oleObj name="Equation" r:id="rId6" imgW="457200" imgH="838080" progId="Equation.DSMT4">
                  <p:embed/>
                  <p:pic>
                    <p:nvPicPr>
                      <p:cNvPr id="0" name="Picture 20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1080" y="3698240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4492128"/>
              </p:ext>
            </p:extLst>
          </p:nvPr>
        </p:nvGraphicFramePr>
        <p:xfrm>
          <a:off x="1031240" y="470408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34680" imgH="838080" progId="Equation.DSMT4">
                  <p:embed/>
                </p:oleObj>
              </mc:Choice>
              <mc:Fallback>
                <p:oleObj name="Equation" r:id="rId8" imgW="634680" imgH="838080" progId="Equation.DSMT4">
                  <p:embed/>
                  <p:pic>
                    <p:nvPicPr>
                      <p:cNvPr id="0" name="Picture 20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240" y="4704080"/>
                        <a:ext cx="63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4423090"/>
              </p:ext>
            </p:extLst>
          </p:nvPr>
        </p:nvGraphicFramePr>
        <p:xfrm>
          <a:off x="1630680" y="1955800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800" imgH="279360" progId="Equation.DSMT4">
                  <p:embed/>
                </p:oleObj>
              </mc:Choice>
              <mc:Fallback>
                <p:oleObj name="Equation" r:id="rId10" imgW="469800" imgH="279360" progId="Equation.DSMT4">
                  <p:embed/>
                  <p:pic>
                    <p:nvPicPr>
                      <p:cNvPr id="0" name="Picture 20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0680" y="1955800"/>
                        <a:ext cx="469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532873"/>
              </p:ext>
            </p:extLst>
          </p:nvPr>
        </p:nvGraphicFramePr>
        <p:xfrm>
          <a:off x="1673860" y="2956560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9800" imgH="279360" progId="Equation.DSMT4">
                  <p:embed/>
                </p:oleObj>
              </mc:Choice>
              <mc:Fallback>
                <p:oleObj name="Equation" r:id="rId12" imgW="469800" imgH="279360" progId="Equation.DSMT4">
                  <p:embed/>
                  <p:pic>
                    <p:nvPicPr>
                      <p:cNvPr id="0" name="Picture 20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3860" y="2956560"/>
                        <a:ext cx="469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3744813"/>
              </p:ext>
            </p:extLst>
          </p:nvPr>
        </p:nvGraphicFramePr>
        <p:xfrm>
          <a:off x="1524000" y="3967480"/>
          <a:ext cx="67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72840" imgH="279360" progId="Equation.DSMT4">
                  <p:embed/>
                </p:oleObj>
              </mc:Choice>
              <mc:Fallback>
                <p:oleObj name="Equation" r:id="rId13" imgW="672840" imgH="279360" progId="Equation.DSMT4">
                  <p:embed/>
                  <p:pic>
                    <p:nvPicPr>
                      <p:cNvPr id="0" name="Picture 20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967480"/>
                        <a:ext cx="673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0030453"/>
              </p:ext>
            </p:extLst>
          </p:nvPr>
        </p:nvGraphicFramePr>
        <p:xfrm>
          <a:off x="1714500" y="4988560"/>
          <a:ext cx="67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72840" imgH="279360" progId="Equation.DSMT4">
                  <p:embed/>
                </p:oleObj>
              </mc:Choice>
              <mc:Fallback>
                <p:oleObj name="Equation" r:id="rId15" imgW="672840" imgH="279360" progId="Equation.DSMT4">
                  <p:embed/>
                  <p:pic>
                    <p:nvPicPr>
                      <p:cNvPr id="0" name="Picture 20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4988560"/>
                        <a:ext cx="673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Content Placeholder 2"/>
          <p:cNvSpPr txBox="1">
            <a:spLocks/>
          </p:cNvSpPr>
          <p:nvPr/>
        </p:nvSpPr>
        <p:spPr>
          <a:xfrm>
            <a:off x="2913380" y="1849120"/>
            <a:ext cx="14478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because</a:t>
            </a:r>
          </a:p>
        </p:txBody>
      </p:sp>
      <p:sp>
        <p:nvSpPr>
          <p:cNvPr id="25" name="Content Placeholder 2"/>
          <p:cNvSpPr txBox="1">
            <a:spLocks/>
          </p:cNvSpPr>
          <p:nvPr/>
        </p:nvSpPr>
        <p:spPr>
          <a:xfrm>
            <a:off x="4772660" y="1859280"/>
            <a:ext cx="20574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7E"/>
                </a:solidFill>
              </a:rPr>
              <a:t>35 = (5)(7)</a:t>
            </a:r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4615180" y="2814320"/>
            <a:ext cx="260858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7E"/>
                </a:solidFill>
              </a:rPr>
              <a:t>–35 = (–5)(7)</a:t>
            </a:r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2923540" y="2804160"/>
            <a:ext cx="14478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because</a:t>
            </a:r>
          </a:p>
        </p:txBody>
      </p:sp>
      <p:sp>
        <p:nvSpPr>
          <p:cNvPr id="28" name="Content Placeholder 2"/>
          <p:cNvSpPr txBox="1">
            <a:spLocks/>
          </p:cNvSpPr>
          <p:nvPr/>
        </p:nvSpPr>
        <p:spPr>
          <a:xfrm>
            <a:off x="2933700" y="3830320"/>
            <a:ext cx="14478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because</a:t>
            </a:r>
          </a:p>
        </p:txBody>
      </p:sp>
      <p:sp>
        <p:nvSpPr>
          <p:cNvPr id="29" name="Content Placeholder 2"/>
          <p:cNvSpPr txBox="1">
            <a:spLocks/>
          </p:cNvSpPr>
          <p:nvPr/>
        </p:nvSpPr>
        <p:spPr>
          <a:xfrm>
            <a:off x="4706620" y="3876040"/>
            <a:ext cx="260858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7E"/>
                </a:solidFill>
              </a:rPr>
              <a:t>35 = (–5)(–7)</a:t>
            </a:r>
          </a:p>
        </p:txBody>
      </p:sp>
      <p:sp>
        <p:nvSpPr>
          <p:cNvPr id="30" name="Content Placeholder 2"/>
          <p:cNvSpPr txBox="1">
            <a:spLocks/>
          </p:cNvSpPr>
          <p:nvPr/>
        </p:nvSpPr>
        <p:spPr>
          <a:xfrm>
            <a:off x="2941320" y="4871720"/>
            <a:ext cx="14478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because</a:t>
            </a:r>
          </a:p>
        </p:txBody>
      </p:sp>
      <p:sp>
        <p:nvSpPr>
          <p:cNvPr id="31" name="Content Placeholder 2"/>
          <p:cNvSpPr txBox="1">
            <a:spLocks/>
          </p:cNvSpPr>
          <p:nvPr/>
        </p:nvSpPr>
        <p:spPr>
          <a:xfrm>
            <a:off x="4526280" y="4876800"/>
            <a:ext cx="260858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7E"/>
                </a:solidFill>
              </a:rPr>
              <a:t>–35 = (5)(–7)</a:t>
            </a:r>
          </a:p>
        </p:txBody>
      </p:sp>
    </p:spTree>
    <p:extLst>
      <p:ext uri="{BB962C8B-B14F-4D97-AF65-F5344CB8AC3E}">
        <p14:creationId xmlns:p14="http://schemas.microsoft.com/office/powerpoint/2010/main" val="2470841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Division with Integers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72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are positive integers, then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quotient of two positive integers is </a:t>
            </a:r>
            <a:r>
              <a:rPr lang="en-US" b="1" dirty="0">
                <a:solidFill>
                  <a:srgbClr val="C00000"/>
                </a:solidFill>
              </a:rPr>
              <a:t>positive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dirty="0">
                <a:solidFill>
                  <a:srgbClr val="000000"/>
                </a:solidFill>
              </a:rPr>
              <a:t>The quotient of two negative integers is </a:t>
            </a:r>
            <a:r>
              <a:rPr lang="en-US" b="1" dirty="0">
                <a:solidFill>
                  <a:srgbClr val="C00000"/>
                </a:solidFill>
              </a:rPr>
              <a:t>positive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5018152"/>
              </p:ext>
            </p:extLst>
          </p:nvPr>
        </p:nvGraphicFramePr>
        <p:xfrm>
          <a:off x="3738880" y="2402840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66680" imgH="838080" progId="Equation.DSMT4">
                  <p:embed/>
                </p:oleObj>
              </mc:Choice>
              <mc:Fallback>
                <p:oleObj name="Equation" r:id="rId2" imgW="1066680" imgH="838080" progId="Equation.DSMT4">
                  <p:embed/>
                  <p:pic>
                    <p:nvPicPr>
                      <p:cNvPr id="0" name="Picture 8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8880" y="2402840"/>
                        <a:ext cx="1066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0186778"/>
              </p:ext>
            </p:extLst>
          </p:nvPr>
        </p:nvGraphicFramePr>
        <p:xfrm>
          <a:off x="3545840" y="3944620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69720" imgH="838080" progId="Equation.DSMT4">
                  <p:embed/>
                </p:oleObj>
              </mc:Choice>
              <mc:Fallback>
                <p:oleObj name="Equation" r:id="rId4" imgW="1269720" imgH="838080" progId="Equation.DSMT4">
                  <p:embed/>
                  <p:pic>
                    <p:nvPicPr>
                      <p:cNvPr id="0" name="Picture 8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5840" y="3944620"/>
                        <a:ext cx="1270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265520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Division with Integers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The quotient of a positive integer and a negative integer is </a:t>
            </a:r>
            <a:r>
              <a:rPr lang="en-US" b="1" dirty="0">
                <a:solidFill>
                  <a:srgbClr val="C00000"/>
                </a:solidFill>
              </a:rPr>
              <a:t>negative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algn="ctr"/>
            <a:r>
              <a:rPr lang="en-US" dirty="0">
                <a:solidFill>
                  <a:srgbClr val="000000"/>
                </a:solidFill>
              </a:rPr>
              <a:t>and </a:t>
            </a:r>
          </a:p>
          <a:p>
            <a:endParaRPr lang="en-US" dirty="0"/>
          </a:p>
          <a:p>
            <a:pPr marL="514350" indent="-514350">
              <a:buFont typeface="+mj-lt"/>
              <a:buAutoNum type="arabicPeriod" startAt="4"/>
            </a:pPr>
            <a:r>
              <a:rPr lang="en-US" dirty="0">
                <a:solidFill>
                  <a:srgbClr val="000000"/>
                </a:solidFill>
              </a:rPr>
              <a:t>0 divided by any integer is </a:t>
            </a:r>
            <a:r>
              <a:rPr lang="en-US" b="1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marL="514350" indent="-514350">
              <a:buFont typeface="+mj-lt"/>
              <a:buAutoNum type="arabicPeriod" startAt="4"/>
            </a:pPr>
            <a:endParaRPr lang="en-US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Any integer divided by 0 is </a:t>
            </a:r>
            <a:r>
              <a:rPr lang="en-US" b="1" dirty="0">
                <a:solidFill>
                  <a:srgbClr val="C00000"/>
                </a:solidFill>
              </a:rPr>
              <a:t>undefined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dirty="0"/>
              <a:t>      </a:t>
            </a:r>
            <a:r>
              <a:rPr lang="en-US" dirty="0">
                <a:solidFill>
                  <a:srgbClr val="000000"/>
                </a:solidFill>
              </a:rPr>
              <a:t>and        are undefined.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9300731"/>
              </p:ext>
            </p:extLst>
          </p:nvPr>
        </p:nvGraphicFramePr>
        <p:xfrm>
          <a:off x="2646680" y="2092960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9720" imgH="838080" progId="Equation.DSMT4">
                  <p:embed/>
                </p:oleObj>
              </mc:Choice>
              <mc:Fallback>
                <p:oleObj name="Equation" r:id="rId2" imgW="1269720" imgH="838080" progId="Equation.DSMT4">
                  <p:embed/>
                  <p:pic>
                    <p:nvPicPr>
                      <p:cNvPr id="0" name="Picture 2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6680" y="2092960"/>
                        <a:ext cx="1270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2609887"/>
              </p:ext>
            </p:extLst>
          </p:nvPr>
        </p:nvGraphicFramePr>
        <p:xfrm>
          <a:off x="5105400" y="2103120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69720" imgH="838080" progId="Equation.DSMT4">
                  <p:embed/>
                </p:oleObj>
              </mc:Choice>
              <mc:Fallback>
                <p:oleObj name="Equation" r:id="rId4" imgW="1269720" imgH="838080" progId="Equation.DSMT4">
                  <p:embed/>
                  <p:pic>
                    <p:nvPicPr>
                      <p:cNvPr id="0" name="Picture 2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103120"/>
                        <a:ext cx="1270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983288"/>
              </p:ext>
            </p:extLst>
          </p:nvPr>
        </p:nvGraphicFramePr>
        <p:xfrm>
          <a:off x="5285740" y="3124200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12800" imgH="838080" progId="Equation.DSMT4">
                  <p:embed/>
                </p:oleObj>
              </mc:Choice>
              <mc:Fallback>
                <p:oleObj name="Equation" r:id="rId6" imgW="1612800" imgH="838080" progId="Equation.DSMT4">
                  <p:embed/>
                  <p:pic>
                    <p:nvPicPr>
                      <p:cNvPr id="0" name="Picture 2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5740" y="3124200"/>
                        <a:ext cx="1612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172057"/>
              </p:ext>
            </p:extLst>
          </p:nvPr>
        </p:nvGraphicFramePr>
        <p:xfrm>
          <a:off x="6588760" y="415036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6400" imgH="838080" progId="Equation.DSMT4">
                  <p:embed/>
                </p:oleObj>
              </mc:Choice>
              <mc:Fallback>
                <p:oleObj name="Equation" r:id="rId8" imgW="266400" imgH="838080" progId="Equation.DSMT4">
                  <p:embed/>
                  <p:pic>
                    <p:nvPicPr>
                      <p:cNvPr id="0" name="Picture 2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760" y="4150360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5037624"/>
              </p:ext>
            </p:extLst>
          </p:nvPr>
        </p:nvGraphicFramePr>
        <p:xfrm>
          <a:off x="7608570" y="4140200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800" imgH="838080" progId="Equation.DSMT4">
                  <p:embed/>
                </p:oleObj>
              </mc:Choice>
              <mc:Fallback>
                <p:oleObj name="Equation" r:id="rId10" imgW="469800" imgH="838080" progId="Equation.DSMT4">
                  <p:embed/>
                  <p:pic>
                    <p:nvPicPr>
                      <p:cNvPr id="0" name="Picture 2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8570" y="4140200"/>
                        <a:ext cx="469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957667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Division with Integers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In summary: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When the signs are alike, the quotient is positive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When the signs are not alike, the quotient is </a:t>
            </a:r>
            <a:br>
              <a:rPr lang="en-US" b="1" dirty="0">
                <a:solidFill>
                  <a:srgbClr val="000000"/>
                </a:solidFill>
              </a:rPr>
            </a:br>
            <a:r>
              <a:rPr lang="en-US" b="1" dirty="0">
                <a:solidFill>
                  <a:srgbClr val="000000"/>
                </a:solidFill>
              </a:rPr>
              <a:t> negative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62848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98900"/>
          </a:xfrm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following mnemonic device may help you remember the rules for division by 0.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     is “</a:t>
            </a:r>
            <a:r>
              <a:rPr lang="en-US" b="1" dirty="0">
                <a:solidFill>
                  <a:srgbClr val="C00000"/>
                </a:solidFill>
              </a:rPr>
              <a:t>OK</a:t>
            </a:r>
            <a:r>
              <a:rPr lang="en-US" dirty="0">
                <a:solidFill>
                  <a:srgbClr val="000000"/>
                </a:solidFill>
              </a:rPr>
              <a:t>”. 0 </a:t>
            </a:r>
            <a:r>
              <a:rPr lang="en-US" b="1" dirty="0">
                <a:solidFill>
                  <a:srgbClr val="C00000"/>
                </a:solidFill>
              </a:rPr>
              <a:t>can</a:t>
            </a:r>
            <a:r>
              <a:rPr lang="en-US" dirty="0">
                <a:solidFill>
                  <a:srgbClr val="000000"/>
                </a:solidFill>
              </a:rPr>
              <a:t> be in the </a:t>
            </a:r>
            <a:r>
              <a:rPr lang="en-US" b="1" dirty="0">
                <a:solidFill>
                  <a:srgbClr val="C00000"/>
                </a:solidFill>
              </a:rPr>
              <a:t>numerator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     is a “</a:t>
            </a:r>
            <a:r>
              <a:rPr lang="en-US" b="1" dirty="0">
                <a:solidFill>
                  <a:srgbClr val="C00000"/>
                </a:solidFill>
              </a:rPr>
              <a:t>KO</a:t>
            </a:r>
            <a:r>
              <a:rPr lang="en-US" dirty="0">
                <a:solidFill>
                  <a:srgbClr val="000000"/>
                </a:solidFill>
              </a:rPr>
              <a:t>” (knockout). 0 </a:t>
            </a:r>
            <a:r>
              <a:rPr lang="en-US" b="1" dirty="0">
                <a:solidFill>
                  <a:srgbClr val="C00000"/>
                </a:solidFill>
              </a:rPr>
              <a:t>cannot</a:t>
            </a:r>
            <a:r>
              <a:rPr lang="en-US" dirty="0">
                <a:solidFill>
                  <a:srgbClr val="000000"/>
                </a:solidFill>
              </a:rPr>
              <a:t> be in the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    </a:t>
            </a:r>
            <a:r>
              <a:rPr lang="en-US" b="1" dirty="0">
                <a:solidFill>
                  <a:srgbClr val="C00000"/>
                </a:solidFill>
              </a:rPr>
              <a:t>denominator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868212"/>
              </p:ext>
            </p:extLst>
          </p:nvPr>
        </p:nvGraphicFramePr>
        <p:xfrm>
          <a:off x="553720" y="2590800"/>
          <a:ext cx="266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400" imgH="825480" progId="Equation.DSMT4">
                  <p:embed/>
                </p:oleObj>
              </mc:Choice>
              <mc:Fallback>
                <p:oleObj name="Equation" r:id="rId2" imgW="266400" imgH="825480" progId="Equation.DSMT4">
                  <p:embed/>
                  <p:pic>
                    <p:nvPicPr>
                      <p:cNvPr id="0" name="Picture 8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720" y="2590800"/>
                        <a:ext cx="2667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6285577"/>
              </p:ext>
            </p:extLst>
          </p:nvPr>
        </p:nvGraphicFramePr>
        <p:xfrm>
          <a:off x="557530" y="352806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6400" imgH="838080" progId="Equation.DSMT4">
                  <p:embed/>
                </p:oleObj>
              </mc:Choice>
              <mc:Fallback>
                <p:oleObj name="Equation" r:id="rId4" imgW="266400" imgH="838080" progId="Equation.DSMT4">
                  <p:embed/>
                  <p:pic>
                    <p:nvPicPr>
                      <p:cNvPr id="0" name="Picture 8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" y="3528060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612246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Division Involving 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Divide.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 </a:t>
            </a:r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7184919"/>
              </p:ext>
            </p:extLst>
          </p:nvPr>
        </p:nvGraphicFramePr>
        <p:xfrm>
          <a:off x="1241425" y="1709738"/>
          <a:ext cx="457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200" imgH="825480" progId="Equation.DSMT4">
                  <p:embed/>
                </p:oleObj>
              </mc:Choice>
              <mc:Fallback>
                <p:oleObj name="Equation" r:id="rId2" imgW="457200" imgH="825480" progId="Equation.DSMT4">
                  <p:embed/>
                  <p:pic>
                    <p:nvPicPr>
                      <p:cNvPr id="0" name="Picture 15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1425" y="1709738"/>
                        <a:ext cx="4572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5932187"/>
              </p:ext>
            </p:extLst>
          </p:nvPr>
        </p:nvGraphicFramePr>
        <p:xfrm>
          <a:off x="1235075" y="26924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6400" imgH="838080" progId="Equation.DSMT4">
                  <p:embed/>
                </p:oleObj>
              </mc:Choice>
              <mc:Fallback>
                <p:oleObj name="Equation" r:id="rId4" imgW="266400" imgH="838080" progId="Equation.DSMT4">
                  <p:embed/>
                  <p:pic>
                    <p:nvPicPr>
                      <p:cNvPr id="0" name="Picture 15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5075" y="2692400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7176393"/>
              </p:ext>
            </p:extLst>
          </p:nvPr>
        </p:nvGraphicFramePr>
        <p:xfrm>
          <a:off x="1114425" y="3717925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4680" imgH="838080" progId="Equation.DSMT4">
                  <p:embed/>
                </p:oleObj>
              </mc:Choice>
              <mc:Fallback>
                <p:oleObj name="Equation" r:id="rId6" imgW="634680" imgH="838080" progId="Equation.DSMT4">
                  <p:embed/>
                  <p:pic>
                    <p:nvPicPr>
                      <p:cNvPr id="0" name="Picture 15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4425" y="3717925"/>
                        <a:ext cx="63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7051730"/>
              </p:ext>
            </p:extLst>
          </p:nvPr>
        </p:nvGraphicFramePr>
        <p:xfrm>
          <a:off x="1140460" y="4770438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69800" imgH="838080" progId="Equation.DSMT4">
                  <p:embed/>
                </p:oleObj>
              </mc:Choice>
              <mc:Fallback>
                <p:oleObj name="Equation" r:id="rId8" imgW="469800" imgH="838080" progId="Equation.DSMT4">
                  <p:embed/>
                  <p:pic>
                    <p:nvPicPr>
                      <p:cNvPr id="0" name="Picture 15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0460" y="4770438"/>
                        <a:ext cx="469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1437640" y="2839720"/>
            <a:ext cx="2438400" cy="6035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is</a:t>
            </a:r>
            <a:r>
              <a:rPr lang="en-US" dirty="0">
                <a:solidFill>
                  <a:srgbClr val="FF0000"/>
                </a:solidFill>
              </a:rPr>
              <a:t> undefined</a:t>
            </a:r>
            <a:r>
              <a:rPr lang="en-US" dirty="0"/>
              <a:t>. 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727200" y="1859280"/>
            <a:ext cx="111252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=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 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1711960" y="3860800"/>
            <a:ext cx="2438400" cy="6035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is</a:t>
            </a:r>
            <a:r>
              <a:rPr lang="en-US" dirty="0">
                <a:solidFill>
                  <a:srgbClr val="FF0000"/>
                </a:solidFill>
              </a:rPr>
              <a:t> undefined</a:t>
            </a:r>
            <a:r>
              <a:rPr lang="en-US" dirty="0"/>
              <a:t>. 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640840" y="4927600"/>
            <a:ext cx="111252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=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67831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5" grpId="0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sz="3100" dirty="0"/>
              <a:t>Rules for Order of Operations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6383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Simplify within grouping symbols, such as parentheses (  ), brackets [  ], braces {  }, or absolute value bars . (If there are more than one pair of grouping symbols, start with the innermost grouping symbols.)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Evaluate any exponential expressions.</a:t>
            </a:r>
          </a:p>
        </p:txBody>
      </p:sp>
    </p:spTree>
    <p:extLst>
      <p:ext uri="{BB962C8B-B14F-4D97-AF65-F5344CB8AC3E}">
        <p14:creationId xmlns:p14="http://schemas.microsoft.com/office/powerpoint/2010/main" val="31858712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Order of Operations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Moving from </a:t>
            </a:r>
            <a:r>
              <a:rPr lang="en-US" b="1" dirty="0">
                <a:solidFill>
                  <a:srgbClr val="C00000"/>
                </a:solidFill>
              </a:rPr>
              <a:t>left to right</a:t>
            </a:r>
            <a:r>
              <a:rPr lang="en-US" dirty="0">
                <a:solidFill>
                  <a:srgbClr val="000000"/>
                </a:solidFill>
              </a:rPr>
              <a:t>, perform any multiplication or division in the order in which it appears.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Moving from </a:t>
            </a:r>
            <a:r>
              <a:rPr lang="en-US" b="1" dirty="0">
                <a:solidFill>
                  <a:srgbClr val="C00000"/>
                </a:solidFill>
              </a:rPr>
              <a:t>left to right</a:t>
            </a:r>
            <a:r>
              <a:rPr lang="en-US" dirty="0">
                <a:solidFill>
                  <a:srgbClr val="000000"/>
                </a:solidFill>
              </a:rPr>
              <a:t>, perform any addition or subtraction in the order in which it appears.</a:t>
            </a:r>
          </a:p>
        </p:txBody>
      </p:sp>
    </p:spTree>
    <p:extLst>
      <p:ext uri="{BB962C8B-B14F-4D97-AF65-F5344CB8AC3E}">
        <p14:creationId xmlns:p14="http://schemas.microsoft.com/office/powerpoint/2010/main" val="32405237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Using the Order of Operations with Integers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</p:spPr>
        <p:txBody>
          <a:bodyPr>
            <a:spAutoFit/>
          </a:bodyPr>
          <a:lstStyle/>
          <a:p>
            <a:r>
              <a:rPr lang="en-US" dirty="0"/>
              <a:t>Simplify each expression using the order of operations.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14 + 3(–5)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 </a:t>
            </a:r>
          </a:p>
          <a:p>
            <a:pPr marL="514350" indent="-514350">
              <a:buFont typeface="+mj-lt"/>
              <a:buAutoNum type="alphaLcPeriod"/>
            </a:pPr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r>
              <a:rPr lang="en-US" dirty="0"/>
              <a:t> 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6107723"/>
              </p:ext>
            </p:extLst>
          </p:nvPr>
        </p:nvGraphicFramePr>
        <p:xfrm>
          <a:off x="1089660" y="2362200"/>
          <a:ext cx="2146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45960" imgH="482400" progId="Equation.DSMT4">
                  <p:embed/>
                </p:oleObj>
              </mc:Choice>
              <mc:Fallback>
                <p:oleObj name="Equation" r:id="rId2" imgW="2145960" imgH="482400" progId="Equation.DSMT4">
                  <p:embed/>
                  <p:pic>
                    <p:nvPicPr>
                      <p:cNvPr id="0" name="Picture 8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9660" y="2362200"/>
                        <a:ext cx="2146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6621528"/>
              </p:ext>
            </p:extLst>
          </p:nvPr>
        </p:nvGraphicFramePr>
        <p:xfrm>
          <a:off x="1102360" y="3383280"/>
          <a:ext cx="1511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11280" imgH="482400" progId="Equation.DSMT4">
                  <p:embed/>
                </p:oleObj>
              </mc:Choice>
              <mc:Fallback>
                <p:oleObj name="Equation" r:id="rId4" imgW="1511280" imgH="482400" progId="Equation.DSMT4">
                  <p:embed/>
                  <p:pic>
                    <p:nvPicPr>
                      <p:cNvPr id="0" name="Picture 8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2360" y="3383280"/>
                        <a:ext cx="1511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0520610"/>
              </p:ext>
            </p:extLst>
          </p:nvPr>
        </p:nvGraphicFramePr>
        <p:xfrm>
          <a:off x="2667000" y="3368040"/>
          <a:ext cx="1765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65080" imgH="482400" progId="Equation.DSMT4">
                  <p:embed/>
                </p:oleObj>
              </mc:Choice>
              <mc:Fallback>
                <p:oleObj name="Equation" r:id="rId6" imgW="1765080" imgH="482400" progId="Equation.DSMT4">
                  <p:embed/>
                  <p:pic>
                    <p:nvPicPr>
                      <p:cNvPr id="0" name="Picture 8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368040"/>
                        <a:ext cx="1765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4755698"/>
              </p:ext>
            </p:extLst>
          </p:nvPr>
        </p:nvGraphicFramePr>
        <p:xfrm>
          <a:off x="2667000" y="3860800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60240" imgH="279360" progId="Equation.DSMT4">
                  <p:embed/>
                </p:oleObj>
              </mc:Choice>
              <mc:Fallback>
                <p:oleObj name="Equation" r:id="rId8" imgW="660240" imgH="279360" progId="Equation.DSMT4">
                  <p:embed/>
                  <p:pic>
                    <p:nvPicPr>
                      <p:cNvPr id="0" name="Picture 8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860800"/>
                        <a:ext cx="660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3447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Using the Order of Operations with Integers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77440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38646"/>
              </p:ext>
            </p:extLst>
          </p:nvPr>
        </p:nvGraphicFramePr>
        <p:xfrm>
          <a:off x="1056640" y="1325880"/>
          <a:ext cx="2146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45960" imgH="482400" progId="Equation.DSMT4">
                  <p:embed/>
                </p:oleObj>
              </mc:Choice>
              <mc:Fallback>
                <p:oleObj name="Equation" r:id="rId2" imgW="2145960" imgH="482400" progId="Equation.DSMT4">
                  <p:embed/>
                  <p:pic>
                    <p:nvPicPr>
                      <p:cNvPr id="0" name="Picture 5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6640" y="1325880"/>
                        <a:ext cx="2146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0387390"/>
              </p:ext>
            </p:extLst>
          </p:nvPr>
        </p:nvGraphicFramePr>
        <p:xfrm>
          <a:off x="3276600" y="1315720"/>
          <a:ext cx="2133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33360" imgH="482400" progId="Equation.DSMT4">
                  <p:embed/>
                </p:oleObj>
              </mc:Choice>
              <mc:Fallback>
                <p:oleObj name="Equation" r:id="rId4" imgW="2133360" imgH="482400" progId="Equation.DSMT4">
                  <p:embed/>
                  <p:pic>
                    <p:nvPicPr>
                      <p:cNvPr id="0" name="Picture 5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315720"/>
                        <a:ext cx="21336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2080461"/>
              </p:ext>
            </p:extLst>
          </p:nvPr>
        </p:nvGraphicFramePr>
        <p:xfrm>
          <a:off x="3276600" y="1917700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9720" imgH="291960" progId="Equation.DSMT4">
                  <p:embed/>
                </p:oleObj>
              </mc:Choice>
              <mc:Fallback>
                <p:oleObj name="Equation" r:id="rId6" imgW="1269720" imgH="291960" progId="Equation.DSMT4">
                  <p:embed/>
                  <p:pic>
                    <p:nvPicPr>
                      <p:cNvPr id="0" name="Picture 5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917700"/>
                        <a:ext cx="1270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5179854"/>
              </p:ext>
            </p:extLst>
          </p:nvPr>
        </p:nvGraphicFramePr>
        <p:xfrm>
          <a:off x="3276600" y="2387600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17440" imgH="291960" progId="Equation.DSMT4">
                  <p:embed/>
                </p:oleObj>
              </mc:Choice>
              <mc:Fallback>
                <p:oleObj name="Equation" r:id="rId8" imgW="1117440" imgH="291960" progId="Equation.DSMT4">
                  <p:embed/>
                  <p:pic>
                    <p:nvPicPr>
                      <p:cNvPr id="0" name="Picture 5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387600"/>
                        <a:ext cx="1117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0711807"/>
              </p:ext>
            </p:extLst>
          </p:nvPr>
        </p:nvGraphicFramePr>
        <p:xfrm>
          <a:off x="3276600" y="2842260"/>
          <a:ext cx="67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72840" imgH="291960" progId="Equation.DSMT4">
                  <p:embed/>
                </p:oleObj>
              </mc:Choice>
              <mc:Fallback>
                <p:oleObj name="Equation" r:id="rId10" imgW="672840" imgH="291960" progId="Equation.DSMT4">
                  <p:embed/>
                  <p:pic>
                    <p:nvPicPr>
                      <p:cNvPr id="0" name="Picture 5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842260"/>
                        <a:ext cx="673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2042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Multiplying Integers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</p:spPr>
        <p:txBody>
          <a:bodyPr>
            <a:spAutoFit/>
          </a:bodyPr>
          <a:lstStyle/>
          <a:p>
            <a:r>
              <a:rPr lang="en-US" dirty="0"/>
              <a:t>Multiply.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  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0309169"/>
              </p:ext>
            </p:extLst>
          </p:nvPr>
        </p:nvGraphicFramePr>
        <p:xfrm>
          <a:off x="1143000" y="1874520"/>
          <a:ext cx="889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8840" imgH="482400" progId="Equation.DSMT4">
                  <p:embed/>
                </p:oleObj>
              </mc:Choice>
              <mc:Fallback>
                <p:oleObj name="Equation" r:id="rId2" imgW="888840" imgH="482400" progId="Equation.DSMT4">
                  <p:embed/>
                  <p:pic>
                    <p:nvPicPr>
                      <p:cNvPr id="0" name="Picture 9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874520"/>
                        <a:ext cx="889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3435970"/>
              </p:ext>
            </p:extLst>
          </p:nvPr>
        </p:nvGraphicFramePr>
        <p:xfrm>
          <a:off x="1143000" y="2346960"/>
          <a:ext cx="1028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28520" imgH="482400" progId="Equation.DSMT4">
                  <p:embed/>
                </p:oleObj>
              </mc:Choice>
              <mc:Fallback>
                <p:oleObj name="Equation" r:id="rId4" imgW="1028520" imgH="482400" progId="Equation.DSMT4">
                  <p:embed/>
                  <p:pic>
                    <p:nvPicPr>
                      <p:cNvPr id="0" name="Picture 9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346960"/>
                        <a:ext cx="1028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1352467"/>
              </p:ext>
            </p:extLst>
          </p:nvPr>
        </p:nvGraphicFramePr>
        <p:xfrm>
          <a:off x="1158240" y="2880360"/>
          <a:ext cx="1041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41120" imgH="482400" progId="Equation.DSMT4">
                  <p:embed/>
                </p:oleObj>
              </mc:Choice>
              <mc:Fallback>
                <p:oleObj name="Equation" r:id="rId6" imgW="1041120" imgH="482400" progId="Equation.DSMT4">
                  <p:embed/>
                  <p:pic>
                    <p:nvPicPr>
                      <p:cNvPr id="0" name="Picture 9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240" y="2880360"/>
                        <a:ext cx="1041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420815"/>
              </p:ext>
            </p:extLst>
          </p:nvPr>
        </p:nvGraphicFramePr>
        <p:xfrm>
          <a:off x="1132840" y="3362960"/>
          <a:ext cx="1219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18960" imgH="482400" progId="Equation.DSMT4">
                  <p:embed/>
                </p:oleObj>
              </mc:Choice>
              <mc:Fallback>
                <p:oleObj name="Equation" r:id="rId8" imgW="1218960" imgH="482400" progId="Equation.DSMT4">
                  <p:embed/>
                  <p:pic>
                    <p:nvPicPr>
                      <p:cNvPr id="0" name="Picture 9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2840" y="3362960"/>
                        <a:ext cx="1219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5463609"/>
              </p:ext>
            </p:extLst>
          </p:nvPr>
        </p:nvGraphicFramePr>
        <p:xfrm>
          <a:off x="1170940" y="3916680"/>
          <a:ext cx="876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76240" imgH="482400" progId="Equation.DSMT4">
                  <p:embed/>
                </p:oleObj>
              </mc:Choice>
              <mc:Fallback>
                <p:oleObj name="Equation" r:id="rId10" imgW="876240" imgH="482400" progId="Equation.DSMT4">
                  <p:embed/>
                  <p:pic>
                    <p:nvPicPr>
                      <p:cNvPr id="0" name="Picture 9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0940" y="3916680"/>
                        <a:ext cx="876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8838981"/>
              </p:ext>
            </p:extLst>
          </p:nvPr>
        </p:nvGraphicFramePr>
        <p:xfrm>
          <a:off x="2133600" y="1963420"/>
          <a:ext cx="850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50680" imgH="291960" progId="Equation.DSMT4">
                  <p:embed/>
                </p:oleObj>
              </mc:Choice>
              <mc:Fallback>
                <p:oleObj name="Equation" r:id="rId12" imgW="850680" imgH="291960" progId="Equation.DSMT4">
                  <p:embed/>
                  <p:pic>
                    <p:nvPicPr>
                      <p:cNvPr id="0" name="Picture 9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963420"/>
                        <a:ext cx="850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6533244"/>
              </p:ext>
            </p:extLst>
          </p:nvPr>
        </p:nvGraphicFramePr>
        <p:xfrm>
          <a:off x="2209800" y="2438400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38080" imgH="291960" progId="Equation.DSMT4">
                  <p:embed/>
                </p:oleObj>
              </mc:Choice>
              <mc:Fallback>
                <p:oleObj name="Equation" r:id="rId14" imgW="838080" imgH="291960" progId="Equation.DSMT4">
                  <p:embed/>
                  <p:pic>
                    <p:nvPicPr>
                      <p:cNvPr id="0" name="Picture 9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438400"/>
                        <a:ext cx="838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7600062"/>
              </p:ext>
            </p:extLst>
          </p:nvPr>
        </p:nvGraphicFramePr>
        <p:xfrm>
          <a:off x="2245360" y="2945130"/>
          <a:ext cx="85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50680" imgH="279360" progId="Equation.DSMT4">
                  <p:embed/>
                </p:oleObj>
              </mc:Choice>
              <mc:Fallback>
                <p:oleObj name="Equation" r:id="rId16" imgW="850680" imgH="279360" progId="Equation.DSMT4">
                  <p:embed/>
                  <p:pic>
                    <p:nvPicPr>
                      <p:cNvPr id="0" name="Picture 9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5360" y="2945130"/>
                        <a:ext cx="850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8376095"/>
              </p:ext>
            </p:extLst>
          </p:nvPr>
        </p:nvGraphicFramePr>
        <p:xfrm>
          <a:off x="2438400" y="3441700"/>
          <a:ext cx="1028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28520" imgH="291960" progId="Equation.DSMT4">
                  <p:embed/>
                </p:oleObj>
              </mc:Choice>
              <mc:Fallback>
                <p:oleObj name="Equation" r:id="rId18" imgW="1028520" imgH="291960" progId="Equation.DSMT4">
                  <p:embed/>
                  <p:pic>
                    <p:nvPicPr>
                      <p:cNvPr id="0" name="Picture 9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441700"/>
                        <a:ext cx="1028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4052990"/>
              </p:ext>
            </p:extLst>
          </p:nvPr>
        </p:nvGraphicFramePr>
        <p:xfrm>
          <a:off x="2123440" y="3992880"/>
          <a:ext cx="67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72840" imgH="291960" progId="Equation.DSMT4">
                  <p:embed/>
                </p:oleObj>
              </mc:Choice>
              <mc:Fallback>
                <p:oleObj name="Equation" r:id="rId20" imgW="672840" imgH="291960" progId="Equation.DSMT4">
                  <p:embed/>
                  <p:pic>
                    <p:nvPicPr>
                      <p:cNvPr id="0" name="Picture 9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440" y="3992880"/>
                        <a:ext cx="673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59652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Using the Order of Operations with Integers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</p:spPr>
        <p:txBody>
          <a:bodyPr>
            <a:spAutoFit/>
          </a:bodyPr>
          <a:lstStyle/>
          <a:p>
            <a:r>
              <a:rPr lang="en-US" dirty="0"/>
              <a:t>Simplify each expression using the order of operations.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6555845"/>
              </p:ext>
            </p:extLst>
          </p:nvPr>
        </p:nvGraphicFramePr>
        <p:xfrm>
          <a:off x="1046480" y="1869440"/>
          <a:ext cx="50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7960" imgH="380880" progId="Equation.DSMT4">
                  <p:embed/>
                </p:oleObj>
              </mc:Choice>
              <mc:Fallback>
                <p:oleObj name="Equation" r:id="rId2" imgW="507960" imgH="380880" progId="Equation.DSMT4">
                  <p:embed/>
                  <p:pic>
                    <p:nvPicPr>
                      <p:cNvPr id="0" name="Picture 15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6480" y="1869440"/>
                        <a:ext cx="508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7404628"/>
              </p:ext>
            </p:extLst>
          </p:nvPr>
        </p:nvGraphicFramePr>
        <p:xfrm>
          <a:off x="1010920" y="2260600"/>
          <a:ext cx="774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74360" imgH="558720" progId="Equation.DSMT4">
                  <p:embed/>
                </p:oleObj>
              </mc:Choice>
              <mc:Fallback>
                <p:oleObj name="Equation" r:id="rId4" imgW="774360" imgH="558720" progId="Equation.DSMT4">
                  <p:embed/>
                  <p:pic>
                    <p:nvPicPr>
                      <p:cNvPr id="0" name="Picture 15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0920" y="2260600"/>
                        <a:ext cx="7747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7151350"/>
              </p:ext>
            </p:extLst>
          </p:nvPr>
        </p:nvGraphicFramePr>
        <p:xfrm>
          <a:off x="1092200" y="3378200"/>
          <a:ext cx="50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07960" imgH="380880" progId="Equation.DSMT4">
                  <p:embed/>
                </p:oleObj>
              </mc:Choice>
              <mc:Fallback>
                <p:oleObj name="Equation" r:id="rId6" imgW="507960" imgH="380880" progId="Equation.DSMT4">
                  <p:embed/>
                  <p:pic>
                    <p:nvPicPr>
                      <p:cNvPr id="0" name="Picture 15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3378200"/>
                        <a:ext cx="508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1522139"/>
              </p:ext>
            </p:extLst>
          </p:nvPr>
        </p:nvGraphicFramePr>
        <p:xfrm>
          <a:off x="1681480" y="3393440"/>
          <a:ext cx="1295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95280" imgH="482400" progId="Equation.DSMT4">
                  <p:embed/>
                </p:oleObj>
              </mc:Choice>
              <mc:Fallback>
                <p:oleObj name="Equation" r:id="rId8" imgW="1295280" imgH="482400" progId="Equation.DSMT4">
                  <p:embed/>
                  <p:pic>
                    <p:nvPicPr>
                      <p:cNvPr id="0" name="Picture 15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1480" y="3393440"/>
                        <a:ext cx="1295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1299754"/>
              </p:ext>
            </p:extLst>
          </p:nvPr>
        </p:nvGraphicFramePr>
        <p:xfrm>
          <a:off x="1676400" y="3919220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38080" imgH="291960" progId="Equation.DSMT4">
                  <p:embed/>
                </p:oleObj>
              </mc:Choice>
              <mc:Fallback>
                <p:oleObj name="Equation" r:id="rId10" imgW="838080" imgH="291960" progId="Equation.DSMT4">
                  <p:embed/>
                  <p:pic>
                    <p:nvPicPr>
                      <p:cNvPr id="0" name="Picture 15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919220"/>
                        <a:ext cx="838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9634707"/>
              </p:ext>
            </p:extLst>
          </p:nvPr>
        </p:nvGraphicFramePr>
        <p:xfrm>
          <a:off x="1054100" y="4338320"/>
          <a:ext cx="774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74360" imgH="558720" progId="Equation.DSMT4">
                  <p:embed/>
                </p:oleObj>
              </mc:Choice>
              <mc:Fallback>
                <p:oleObj name="Equation" r:id="rId12" imgW="774360" imgH="558720" progId="Equation.DSMT4">
                  <p:embed/>
                  <p:pic>
                    <p:nvPicPr>
                      <p:cNvPr id="0" name="Picture 15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4338320"/>
                        <a:ext cx="7747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5586161"/>
              </p:ext>
            </p:extLst>
          </p:nvPr>
        </p:nvGraphicFramePr>
        <p:xfrm>
          <a:off x="1879600" y="4414520"/>
          <a:ext cx="1600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00200" imgH="482400" progId="Equation.DSMT4">
                  <p:embed/>
                </p:oleObj>
              </mc:Choice>
              <mc:Fallback>
                <p:oleObj name="Equation" r:id="rId14" imgW="1600200" imgH="482400" progId="Equation.DSMT4">
                  <p:embed/>
                  <p:pic>
                    <p:nvPicPr>
                      <p:cNvPr id="0" name="Picture 15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4414520"/>
                        <a:ext cx="1600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7154000"/>
              </p:ext>
            </p:extLst>
          </p:nvPr>
        </p:nvGraphicFramePr>
        <p:xfrm>
          <a:off x="1884680" y="4960620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34680" imgH="291960" progId="Equation.DSMT4">
                  <p:embed/>
                </p:oleObj>
              </mc:Choice>
              <mc:Fallback>
                <p:oleObj name="Equation" r:id="rId16" imgW="634680" imgH="291960" progId="Equation.DSMT4">
                  <p:embed/>
                  <p:pic>
                    <p:nvPicPr>
                      <p:cNvPr id="0" name="Picture 15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4680" y="4960620"/>
                        <a:ext cx="635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3745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Using the Order of Operations with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3840"/>
          </a:xfrm>
        </p:spPr>
        <p:txBody>
          <a:bodyPr>
            <a:normAutofit/>
          </a:bodyPr>
          <a:lstStyle/>
          <a:p>
            <a:r>
              <a:rPr lang="en-US" dirty="0"/>
              <a:t>Simplify: </a:t>
            </a:r>
          </a:p>
          <a:p>
            <a:pPr>
              <a:spcBef>
                <a:spcPts val="1200"/>
              </a:spcBef>
            </a:pPr>
            <a:r>
              <a:rPr lang="en-US" b="1" dirty="0"/>
              <a:t>Solution</a:t>
            </a:r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303583"/>
              </p:ext>
            </p:extLst>
          </p:nvPr>
        </p:nvGraphicFramePr>
        <p:xfrm>
          <a:off x="777240" y="2438400"/>
          <a:ext cx="2387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7520" imgH="558720" progId="Equation.DSMT4">
                  <p:embed/>
                </p:oleObj>
              </mc:Choice>
              <mc:Fallback>
                <p:oleObj name="Equation" r:id="rId2" imgW="2387520" imgH="558720" progId="Equation.DSMT4">
                  <p:embed/>
                  <p:pic>
                    <p:nvPicPr>
                      <p:cNvPr id="0" name="Picture 20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" y="2438400"/>
                        <a:ext cx="23876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1107143"/>
              </p:ext>
            </p:extLst>
          </p:nvPr>
        </p:nvGraphicFramePr>
        <p:xfrm>
          <a:off x="1874520" y="1295400"/>
          <a:ext cx="2387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87520" imgH="558720" progId="Equation.DSMT4">
                  <p:embed/>
                </p:oleObj>
              </mc:Choice>
              <mc:Fallback>
                <p:oleObj name="Equation" r:id="rId4" imgW="2387520" imgH="558720" progId="Equation.DSMT4">
                  <p:embed/>
                  <p:pic>
                    <p:nvPicPr>
                      <p:cNvPr id="0" name="Picture 20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4520" y="1295400"/>
                        <a:ext cx="23876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3571240" y="3175000"/>
            <a:ext cx="32004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 the absolute value.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581400" y="3771364"/>
            <a:ext cx="4038600" cy="54864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007E92"/>
                </a:solidFill>
              </a:rPr>
              <a:t>Evaluate the exponential expression.</a:t>
            </a:r>
            <a:r>
              <a:rPr lang="en-US" sz="2000" dirty="0"/>
              <a:t>	</a:t>
            </a:r>
          </a:p>
          <a:p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606800" y="4251960"/>
            <a:ext cx="11430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Multiply.</a:t>
            </a:r>
            <a:endParaRPr lang="en-US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616960" y="4709160"/>
            <a:ext cx="10668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Add.</a:t>
            </a:r>
            <a:endParaRPr lang="en-US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665802"/>
              </p:ext>
            </p:extLst>
          </p:nvPr>
        </p:nvGraphicFramePr>
        <p:xfrm>
          <a:off x="1132840" y="3048000"/>
          <a:ext cx="2336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336760" imgH="558720" progId="Equation.DSMT4">
                  <p:embed/>
                </p:oleObj>
              </mc:Choice>
              <mc:Fallback>
                <p:oleObj name="Equation" r:id="rId5" imgW="2336760" imgH="558720" progId="Equation.DSMT4">
                  <p:embed/>
                  <p:pic>
                    <p:nvPicPr>
                      <p:cNvPr id="0" name="Picture 20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2840" y="3048000"/>
                        <a:ext cx="23368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9862284"/>
              </p:ext>
            </p:extLst>
          </p:nvPr>
        </p:nvGraphicFramePr>
        <p:xfrm>
          <a:off x="1159510" y="3682464"/>
          <a:ext cx="1765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765080" imgH="482400" progId="Equation.DSMT4">
                  <p:embed/>
                </p:oleObj>
              </mc:Choice>
              <mc:Fallback>
                <p:oleObj name="Equation" r:id="rId7" imgW="1765080" imgH="482400" progId="Equation.DSMT4">
                  <p:embed/>
                  <p:pic>
                    <p:nvPicPr>
                      <p:cNvPr id="0" name="Picture 20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9510" y="3682464"/>
                        <a:ext cx="1765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7261020"/>
              </p:ext>
            </p:extLst>
          </p:nvPr>
        </p:nvGraphicFramePr>
        <p:xfrm>
          <a:off x="1143000" y="4292600"/>
          <a:ext cx="1346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46040" imgH="279360" progId="Equation.DSMT4">
                  <p:embed/>
                </p:oleObj>
              </mc:Choice>
              <mc:Fallback>
                <p:oleObj name="Equation" r:id="rId9" imgW="1346040" imgH="279360" progId="Equation.DSMT4">
                  <p:embed/>
                  <p:pic>
                    <p:nvPicPr>
                      <p:cNvPr id="0" name="Picture 20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292600"/>
                        <a:ext cx="1346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0316083"/>
              </p:ext>
            </p:extLst>
          </p:nvPr>
        </p:nvGraphicFramePr>
        <p:xfrm>
          <a:off x="1153160" y="4767580"/>
          <a:ext cx="850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50680" imgH="291960" progId="Equation.DSMT4">
                  <p:embed/>
                </p:oleObj>
              </mc:Choice>
              <mc:Fallback>
                <p:oleObj name="Equation" r:id="rId11" imgW="850680" imgH="291960" progId="Equation.DSMT4">
                  <p:embed/>
                  <p:pic>
                    <p:nvPicPr>
                      <p:cNvPr id="0" name="Picture 20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3160" y="4767580"/>
                        <a:ext cx="850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57607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Using the Order of Operations with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Simplify: </a:t>
            </a:r>
          </a:p>
          <a:p>
            <a:r>
              <a:rPr lang="en-US" b="1" dirty="0"/>
              <a:t>Solution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8665817"/>
              </p:ext>
            </p:extLst>
          </p:nvPr>
        </p:nvGraphicFramePr>
        <p:xfrm>
          <a:off x="1905000" y="1356360"/>
          <a:ext cx="3251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51160" imgH="482400" progId="Equation.DSMT4">
                  <p:embed/>
                </p:oleObj>
              </mc:Choice>
              <mc:Fallback>
                <p:oleObj name="Equation" r:id="rId2" imgW="3251160" imgH="482400" progId="Equation.DSMT4">
                  <p:embed/>
                  <p:pic>
                    <p:nvPicPr>
                      <p:cNvPr id="0" name="Picture 23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56360"/>
                        <a:ext cx="3251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254206"/>
              </p:ext>
            </p:extLst>
          </p:nvPr>
        </p:nvGraphicFramePr>
        <p:xfrm>
          <a:off x="751840" y="2413000"/>
          <a:ext cx="3251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51160" imgH="482400" progId="Equation.DSMT4">
                  <p:embed/>
                </p:oleObj>
              </mc:Choice>
              <mc:Fallback>
                <p:oleObj name="Equation" r:id="rId4" imgW="3251160" imgH="482400" progId="Equation.DSMT4">
                  <p:embed/>
                  <p:pic>
                    <p:nvPicPr>
                      <p:cNvPr id="0" name="Picture 23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840" y="2413000"/>
                        <a:ext cx="3251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3847462" y="3018475"/>
            <a:ext cx="1092200" cy="40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Divide.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847462" y="4533581"/>
            <a:ext cx="5409899" cy="41941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Add. Remember we are adding negative numbers.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847462" y="3562356"/>
            <a:ext cx="1219200" cy="379415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Multiply.</a:t>
            </a: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847462" y="4038600"/>
            <a:ext cx="1219200" cy="4178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Multiply.</a:t>
            </a:r>
            <a:endParaRPr lang="en-US" sz="2000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847462" y="5020811"/>
            <a:ext cx="751840" cy="4083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Add.</a:t>
            </a:r>
            <a:endParaRPr lang="en-US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2968576"/>
              </p:ext>
            </p:extLst>
          </p:nvPr>
        </p:nvGraphicFramePr>
        <p:xfrm>
          <a:off x="1148080" y="2971800"/>
          <a:ext cx="2603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03160" imgH="482400" progId="Equation.DSMT4">
                  <p:embed/>
                </p:oleObj>
              </mc:Choice>
              <mc:Fallback>
                <p:oleObj name="Equation" r:id="rId6" imgW="2603160" imgH="482400" progId="Equation.DSMT4">
                  <p:embed/>
                  <p:pic>
                    <p:nvPicPr>
                      <p:cNvPr id="0" name="Picture 23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8080" y="2971800"/>
                        <a:ext cx="2603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4640004"/>
              </p:ext>
            </p:extLst>
          </p:nvPr>
        </p:nvGraphicFramePr>
        <p:xfrm>
          <a:off x="1153160" y="3505200"/>
          <a:ext cx="2298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98600" imgH="482400" progId="Equation.DSMT4">
                  <p:embed/>
                </p:oleObj>
              </mc:Choice>
              <mc:Fallback>
                <p:oleObj name="Equation" r:id="rId8" imgW="2298600" imgH="482400" progId="Equation.DSMT4">
                  <p:embed/>
                  <p:pic>
                    <p:nvPicPr>
                      <p:cNvPr id="0" name="Picture 23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3160" y="3505200"/>
                        <a:ext cx="2298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3929109"/>
              </p:ext>
            </p:extLst>
          </p:nvPr>
        </p:nvGraphicFramePr>
        <p:xfrm>
          <a:off x="1163320" y="4112264"/>
          <a:ext cx="1778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77680" imgH="291960" progId="Equation.DSMT4">
                  <p:embed/>
                </p:oleObj>
              </mc:Choice>
              <mc:Fallback>
                <p:oleObj name="Equation" r:id="rId10" imgW="1777680" imgH="291960" progId="Equation.DSMT4">
                  <p:embed/>
                  <p:pic>
                    <p:nvPicPr>
                      <p:cNvPr id="0" name="Picture 23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3320" y="4112264"/>
                        <a:ext cx="1778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8957239"/>
              </p:ext>
            </p:extLst>
          </p:nvPr>
        </p:nvGraphicFramePr>
        <p:xfrm>
          <a:off x="1160780" y="4588190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85720" imgH="291960" progId="Equation.DSMT4">
                  <p:embed/>
                </p:oleObj>
              </mc:Choice>
              <mc:Fallback>
                <p:oleObj name="Equation" r:id="rId12" imgW="1485720" imgH="291960" progId="Equation.DSMT4">
                  <p:embed/>
                  <p:pic>
                    <p:nvPicPr>
                      <p:cNvPr id="0" name="Picture 2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0780" y="4588190"/>
                        <a:ext cx="1485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4938867"/>
              </p:ext>
            </p:extLst>
          </p:nvPr>
        </p:nvGraphicFramePr>
        <p:xfrm>
          <a:off x="1168083" y="5123682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38080" imgH="291960" progId="Equation.DSMT4">
                  <p:embed/>
                </p:oleObj>
              </mc:Choice>
              <mc:Fallback>
                <p:oleObj name="Equation" r:id="rId14" imgW="838080" imgH="291960" progId="Equation.DSMT4">
                  <p:embed/>
                  <p:pic>
                    <p:nvPicPr>
                      <p:cNvPr id="0" name="Picture 2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083" y="5123682"/>
                        <a:ext cx="838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4988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10: </a:t>
            </a:r>
            <a:r>
              <a:rPr lang="en-US" dirty="0"/>
              <a:t>Using the Order of Operations with Signed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Simplify: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7225493"/>
              </p:ext>
            </p:extLst>
          </p:nvPr>
        </p:nvGraphicFramePr>
        <p:xfrm>
          <a:off x="1876425" y="1276350"/>
          <a:ext cx="3467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66800" imgH="634680" progId="Equation.DSMT4">
                  <p:embed/>
                </p:oleObj>
              </mc:Choice>
              <mc:Fallback>
                <p:oleObj name="Equation" r:id="rId2" imgW="3466800" imgH="634680" progId="Equation.DSMT4">
                  <p:embed/>
                  <p:pic>
                    <p:nvPicPr>
                      <p:cNvPr id="0" name="Picture 25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6425" y="1276350"/>
                        <a:ext cx="34671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2638500"/>
              </p:ext>
            </p:extLst>
          </p:nvPr>
        </p:nvGraphicFramePr>
        <p:xfrm>
          <a:off x="561975" y="2203450"/>
          <a:ext cx="3467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66800" imgH="634680" progId="Equation.DSMT4">
                  <p:embed/>
                </p:oleObj>
              </mc:Choice>
              <mc:Fallback>
                <p:oleObj name="Equation" r:id="rId4" imgW="3466800" imgH="634680" progId="Equation.DSMT4">
                  <p:embed/>
                  <p:pic>
                    <p:nvPicPr>
                      <p:cNvPr id="0" name="Picture 25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" y="2203450"/>
                        <a:ext cx="34671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238619"/>
              </p:ext>
            </p:extLst>
          </p:nvPr>
        </p:nvGraphicFramePr>
        <p:xfrm>
          <a:off x="800100" y="3432175"/>
          <a:ext cx="3187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187440" imgH="558720" progId="Equation.DSMT4">
                  <p:embed/>
                </p:oleObj>
              </mc:Choice>
              <mc:Fallback>
                <p:oleObj name="Equation" r:id="rId5" imgW="3187440" imgH="558720" progId="Equation.DSMT4">
                  <p:embed/>
                  <p:pic>
                    <p:nvPicPr>
                      <p:cNvPr id="0" name="Picture 25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3432175"/>
                        <a:ext cx="31877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0962083"/>
              </p:ext>
            </p:extLst>
          </p:nvPr>
        </p:nvGraphicFramePr>
        <p:xfrm>
          <a:off x="793750" y="2847975"/>
          <a:ext cx="3441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441600" imgH="558720" progId="Equation.DSMT4">
                  <p:embed/>
                </p:oleObj>
              </mc:Choice>
              <mc:Fallback>
                <p:oleObj name="Equation" r:id="rId7" imgW="3441600" imgH="558720" progId="Equation.DSMT4">
                  <p:embed/>
                  <p:pic>
                    <p:nvPicPr>
                      <p:cNvPr id="0" name="Picture 25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750" y="2847975"/>
                        <a:ext cx="34417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7717102"/>
              </p:ext>
            </p:extLst>
          </p:nvPr>
        </p:nvGraphicFramePr>
        <p:xfrm>
          <a:off x="800100" y="4022725"/>
          <a:ext cx="2413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412720" imgH="482400" progId="Equation.DSMT4">
                  <p:embed/>
                </p:oleObj>
              </mc:Choice>
              <mc:Fallback>
                <p:oleObj name="Equation" r:id="rId9" imgW="2412720" imgH="482400" progId="Equation.DSMT4">
                  <p:embed/>
                  <p:pic>
                    <p:nvPicPr>
                      <p:cNvPr id="0" name="Picture 25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4022725"/>
                        <a:ext cx="2413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982202"/>
              </p:ext>
            </p:extLst>
          </p:nvPr>
        </p:nvGraphicFramePr>
        <p:xfrm>
          <a:off x="800100" y="4508500"/>
          <a:ext cx="1778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777680" imgH="482400" progId="Equation.DSMT4">
                  <p:embed/>
                </p:oleObj>
              </mc:Choice>
              <mc:Fallback>
                <p:oleObj name="Equation" r:id="rId11" imgW="1777680" imgH="482400" progId="Equation.DSMT4">
                  <p:embed/>
                  <p:pic>
                    <p:nvPicPr>
                      <p:cNvPr id="0" name="Picture 25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4508500"/>
                        <a:ext cx="1778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5585076"/>
              </p:ext>
            </p:extLst>
          </p:nvPr>
        </p:nvGraphicFramePr>
        <p:xfrm>
          <a:off x="809625" y="5003800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30040" imgH="291960" progId="Equation.DSMT4">
                  <p:embed/>
                </p:oleObj>
              </mc:Choice>
              <mc:Fallback>
                <p:oleObj name="Equation" r:id="rId13" imgW="1130040" imgH="291960" progId="Equation.DSMT4">
                  <p:embed/>
                  <p:pic>
                    <p:nvPicPr>
                      <p:cNvPr id="0" name="Picture 25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625" y="5003800"/>
                        <a:ext cx="1130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5551496"/>
              </p:ext>
            </p:extLst>
          </p:nvPr>
        </p:nvGraphicFramePr>
        <p:xfrm>
          <a:off x="828675" y="5461000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34680" imgH="291960" progId="Equation.DSMT4">
                  <p:embed/>
                </p:oleObj>
              </mc:Choice>
              <mc:Fallback>
                <p:oleObj name="Equation" r:id="rId15" imgW="634680" imgH="291960" progId="Equation.DSMT4">
                  <p:embed/>
                  <p:pic>
                    <p:nvPicPr>
                      <p:cNvPr id="0" name="Picture 25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675" y="5461000"/>
                        <a:ext cx="635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ontent Placeholder 2"/>
          <p:cNvSpPr txBox="1">
            <a:spLocks/>
          </p:cNvSpPr>
          <p:nvPr/>
        </p:nvSpPr>
        <p:spPr>
          <a:xfrm>
            <a:off x="4305300" y="4019550"/>
            <a:ext cx="2667000" cy="40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Divide within brackets.</a:t>
            </a:r>
            <a:endParaRPr lang="en-US" dirty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276725" y="2713992"/>
            <a:ext cx="4038600" cy="82740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000" dirty="0">
                <a:solidFill>
                  <a:srgbClr val="007E7E"/>
                </a:solidFill>
              </a:rPr>
              <a:t>Evaluate the exponential expression </a:t>
            </a:r>
          </a:p>
          <a:p>
            <a:pPr>
              <a:lnSpc>
                <a:spcPct val="110000"/>
              </a:lnSpc>
            </a:pPr>
            <a:r>
              <a:rPr lang="en-US" sz="2000" dirty="0">
                <a:solidFill>
                  <a:srgbClr val="007E7E"/>
                </a:solidFill>
              </a:rPr>
              <a:t>and the absolute value.</a:t>
            </a:r>
            <a:r>
              <a:rPr lang="en-US" sz="2000" dirty="0"/>
              <a:t> 	</a:t>
            </a:r>
          </a:p>
          <a:p>
            <a:endParaRPr lang="en-US" dirty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286250" y="3571875"/>
            <a:ext cx="3429000" cy="379415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Subtract within parentheses.</a:t>
            </a:r>
            <a:endParaRPr lang="en-US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4324350" y="5000625"/>
            <a:ext cx="1219200" cy="4178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Multiply.</a:t>
            </a:r>
            <a:endParaRPr lang="en-US" sz="2000" dirty="0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4348797" y="5425129"/>
            <a:ext cx="751840" cy="4083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Add.</a:t>
            </a:r>
            <a:endParaRPr lang="en-US" dirty="0"/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4314825" y="4533900"/>
            <a:ext cx="2667000" cy="40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Add within brackets.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831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11: </a:t>
            </a:r>
            <a:r>
              <a:rPr lang="en-US" dirty="0"/>
              <a:t>Using the Order of Operations with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Simplify:</a:t>
            </a:r>
          </a:p>
          <a:p>
            <a:r>
              <a:rPr lang="en-US" b="1" dirty="0"/>
              <a:t>Solution</a:t>
            </a:r>
          </a:p>
          <a:p>
            <a:endParaRPr lang="en-US" dirty="0"/>
          </a:p>
          <a:p>
            <a:r>
              <a:rPr lang="en-US" dirty="0">
                <a:solidFill>
                  <a:srgbClr val="00007E"/>
                </a:solidFill>
              </a:rPr>
              <a:t>   = –9(–1 + _) – 7 – 6 · _</a:t>
            </a:r>
          </a:p>
          <a:p>
            <a:r>
              <a:rPr lang="en-US" dirty="0">
                <a:solidFill>
                  <a:srgbClr val="00007E"/>
                </a:solidFill>
              </a:rPr>
              <a:t>   = 9(_) – 7 – 6 · _</a:t>
            </a:r>
          </a:p>
          <a:p>
            <a:r>
              <a:rPr lang="en-US" dirty="0">
                <a:solidFill>
                  <a:srgbClr val="00007E"/>
                </a:solidFill>
              </a:rPr>
              <a:t>   = __ – 7 – 6 · _</a:t>
            </a:r>
          </a:p>
          <a:p>
            <a:r>
              <a:rPr lang="en-US" dirty="0">
                <a:solidFill>
                  <a:srgbClr val="00007E"/>
                </a:solidFill>
              </a:rPr>
              <a:t>   = __ – 7 – __</a:t>
            </a:r>
          </a:p>
          <a:p>
            <a:r>
              <a:rPr lang="en-US" dirty="0">
                <a:solidFill>
                  <a:srgbClr val="00007E"/>
                </a:solidFill>
              </a:rPr>
              <a:t>   = __ – 24</a:t>
            </a:r>
          </a:p>
          <a:p>
            <a:r>
              <a:rPr lang="en-US" dirty="0">
                <a:solidFill>
                  <a:srgbClr val="00007E"/>
                </a:solidFill>
              </a:rPr>
              <a:t>   = __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1969817"/>
              </p:ext>
            </p:extLst>
          </p:nvPr>
        </p:nvGraphicFramePr>
        <p:xfrm>
          <a:off x="1895475" y="1288147"/>
          <a:ext cx="2844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44720" imgH="583920" progId="Equation.DSMT4">
                  <p:embed/>
                </p:oleObj>
              </mc:Choice>
              <mc:Fallback>
                <p:oleObj name="Equation" r:id="rId2" imgW="2844720" imgH="583920" progId="Equation.DSMT4">
                  <p:embed/>
                  <p:pic>
                    <p:nvPicPr>
                      <p:cNvPr id="0" name="Picture 34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5475" y="1288147"/>
                        <a:ext cx="28448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7449814"/>
              </p:ext>
            </p:extLst>
          </p:nvPr>
        </p:nvGraphicFramePr>
        <p:xfrm>
          <a:off x="555625" y="2168525"/>
          <a:ext cx="2844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44720" imgH="583920" progId="Equation.DSMT4">
                  <p:embed/>
                </p:oleObj>
              </mc:Choice>
              <mc:Fallback>
                <p:oleObj name="Equation" r:id="rId4" imgW="2844720" imgH="583920" progId="Equation.DSMT4">
                  <p:embed/>
                  <p:pic>
                    <p:nvPicPr>
                      <p:cNvPr id="0" name="Picture 34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625" y="2168525"/>
                        <a:ext cx="28448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8017561"/>
              </p:ext>
            </p:extLst>
          </p:nvPr>
        </p:nvGraphicFramePr>
        <p:xfrm>
          <a:off x="2184400" y="27686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5640" imgH="279360" progId="Equation.DSMT4">
                  <p:embed/>
                </p:oleObj>
              </mc:Choice>
              <mc:Fallback>
                <p:oleObj name="Equation" r:id="rId5" imgW="215640" imgH="279360" progId="Equation.DSMT4">
                  <p:embed/>
                  <p:pic>
                    <p:nvPicPr>
                      <p:cNvPr id="0" name="Picture 34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2768600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1266630"/>
              </p:ext>
            </p:extLst>
          </p:nvPr>
        </p:nvGraphicFramePr>
        <p:xfrm>
          <a:off x="3771900" y="2765425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5640" imgH="279360" progId="Equation.DSMT4">
                  <p:embed/>
                </p:oleObj>
              </mc:Choice>
              <mc:Fallback>
                <p:oleObj name="Equation" r:id="rId7" imgW="215640" imgH="279360" progId="Equation.DSMT4">
                  <p:embed/>
                  <p:pic>
                    <p:nvPicPr>
                      <p:cNvPr id="0" name="Picture 34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2765425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940292"/>
              </p:ext>
            </p:extLst>
          </p:nvPr>
        </p:nvGraphicFramePr>
        <p:xfrm>
          <a:off x="1336675" y="3235325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40" imgH="291960" progId="Equation.DSMT4">
                  <p:embed/>
                </p:oleObj>
              </mc:Choice>
              <mc:Fallback>
                <p:oleObj name="Equation" r:id="rId8" imgW="190440" imgH="291960" progId="Equation.DSMT4">
                  <p:embed/>
                  <p:pic>
                    <p:nvPicPr>
                      <p:cNvPr id="0" name="Picture 34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6675" y="3235325"/>
                        <a:ext cx="190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3930286"/>
              </p:ext>
            </p:extLst>
          </p:nvPr>
        </p:nvGraphicFramePr>
        <p:xfrm>
          <a:off x="2260600" y="4168775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80880" imgH="279360" progId="Equation.DSMT4">
                  <p:embed/>
                </p:oleObj>
              </mc:Choice>
              <mc:Fallback>
                <p:oleObj name="Equation" r:id="rId10" imgW="380880" imgH="279360" progId="Equation.DSMT4">
                  <p:embed/>
                  <p:pic>
                    <p:nvPicPr>
                      <p:cNvPr id="0" name="Picture 34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4168775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2367057"/>
              </p:ext>
            </p:extLst>
          </p:nvPr>
        </p:nvGraphicFramePr>
        <p:xfrm>
          <a:off x="1047750" y="3711575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68280" imgH="279360" progId="Equation.DSMT4">
                  <p:embed/>
                </p:oleObj>
              </mc:Choice>
              <mc:Fallback>
                <p:oleObj name="Equation" r:id="rId12" imgW="368280" imgH="279360" progId="Equation.DSMT4">
                  <p:embed/>
                  <p:pic>
                    <p:nvPicPr>
                      <p:cNvPr id="0" name="Picture 34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50" y="3711575"/>
                        <a:ext cx="368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2141136"/>
              </p:ext>
            </p:extLst>
          </p:nvPr>
        </p:nvGraphicFramePr>
        <p:xfrm>
          <a:off x="2898775" y="324485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5640" imgH="279360" progId="Equation.DSMT4">
                  <p:embed/>
                </p:oleObj>
              </mc:Choice>
              <mc:Fallback>
                <p:oleObj name="Equation" r:id="rId14" imgW="215640" imgH="279360" progId="Equation.DSMT4">
                  <p:embed/>
                  <p:pic>
                    <p:nvPicPr>
                      <p:cNvPr id="0" name="Picture 34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8775" y="3244850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3059238"/>
              </p:ext>
            </p:extLst>
          </p:nvPr>
        </p:nvGraphicFramePr>
        <p:xfrm>
          <a:off x="1047750" y="46228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80880" imgH="291960" progId="Equation.DSMT4">
                  <p:embed/>
                </p:oleObj>
              </mc:Choice>
              <mc:Fallback>
                <p:oleObj name="Equation" r:id="rId16" imgW="380880" imgH="291960" progId="Equation.DSMT4">
                  <p:embed/>
                  <p:pic>
                    <p:nvPicPr>
                      <p:cNvPr id="0" name="Picture 34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50" y="4622800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7340980"/>
              </p:ext>
            </p:extLst>
          </p:nvPr>
        </p:nvGraphicFramePr>
        <p:xfrm>
          <a:off x="1038225" y="5111750"/>
          <a:ext cx="419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19040" imgH="279360" progId="Equation.DSMT4">
                  <p:embed/>
                </p:oleObj>
              </mc:Choice>
              <mc:Fallback>
                <p:oleObj name="Equation" r:id="rId18" imgW="419040" imgH="279360" progId="Equation.DSMT4">
                  <p:embed/>
                  <p:pic>
                    <p:nvPicPr>
                      <p:cNvPr id="0" name="Picture 34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225" y="5111750"/>
                        <a:ext cx="419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ontent Placeholder 2"/>
          <p:cNvSpPr txBox="1">
            <a:spLocks/>
          </p:cNvSpPr>
          <p:nvPr/>
        </p:nvSpPr>
        <p:spPr>
          <a:xfrm>
            <a:off x="4076699" y="3201026"/>
            <a:ext cx="3171825" cy="40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Operate with parentheses.</a:t>
            </a:r>
            <a:endParaRPr lang="en-US" dirty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067174" y="2700965"/>
            <a:ext cx="4086225" cy="37941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Evaluate the exponential expressions.</a:t>
            </a:r>
            <a:endParaRPr lang="en-US" dirty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090987" y="4153526"/>
            <a:ext cx="1219200" cy="4178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Multiply.</a:t>
            </a:r>
            <a:endParaRPr lang="en-US" sz="2000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4096383" y="4625662"/>
            <a:ext cx="1585278" cy="4083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  <a:endParaRPr lang="en-US" dirty="0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6322076"/>
              </p:ext>
            </p:extLst>
          </p:nvPr>
        </p:nvGraphicFramePr>
        <p:xfrm>
          <a:off x="1057275" y="4178300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68280" imgH="279360" progId="Equation.DSMT4">
                  <p:embed/>
                </p:oleObj>
              </mc:Choice>
              <mc:Fallback>
                <p:oleObj name="Equation" r:id="rId20" imgW="368280" imgH="279360" progId="Equation.DSMT4">
                  <p:embed/>
                  <p:pic>
                    <p:nvPicPr>
                      <p:cNvPr id="0" name="Picture 34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7275" y="4178300"/>
                        <a:ext cx="368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7715345"/>
              </p:ext>
            </p:extLst>
          </p:nvPr>
        </p:nvGraphicFramePr>
        <p:xfrm>
          <a:off x="2679700" y="3705225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15640" imgH="279360" progId="Equation.DSMT4">
                  <p:embed/>
                </p:oleObj>
              </mc:Choice>
              <mc:Fallback>
                <p:oleObj name="Equation" r:id="rId21" imgW="215640" imgH="279360" progId="Equation.DSMT4">
                  <p:embed/>
                  <p:pic>
                    <p:nvPicPr>
                      <p:cNvPr id="0" name="Picture 34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3705225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Content Placeholder 2"/>
          <p:cNvSpPr txBox="1">
            <a:spLocks/>
          </p:cNvSpPr>
          <p:nvPr/>
        </p:nvSpPr>
        <p:spPr>
          <a:xfrm>
            <a:off x="4086225" y="3668389"/>
            <a:ext cx="1219200" cy="4178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Multiply.</a:t>
            </a:r>
            <a:endParaRPr lang="en-US" sz="2000" dirty="0"/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4105273" y="5053015"/>
            <a:ext cx="1585278" cy="4083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057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Multiplying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</p:spPr>
        <p:txBody>
          <a:bodyPr>
            <a:spAutoFit/>
          </a:bodyPr>
          <a:lstStyle/>
          <a:p>
            <a:r>
              <a:rPr lang="en-US" dirty="0"/>
              <a:t>Multiply.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			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3497926"/>
              </p:ext>
            </p:extLst>
          </p:nvPr>
        </p:nvGraphicFramePr>
        <p:xfrm>
          <a:off x="1112520" y="1838960"/>
          <a:ext cx="1371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71600" imgH="482400" progId="Equation.DSMT4">
                  <p:embed/>
                </p:oleObj>
              </mc:Choice>
              <mc:Fallback>
                <p:oleObj name="Equation" r:id="rId2" imgW="1371600" imgH="482400" progId="Equation.DSMT4">
                  <p:embed/>
                  <p:pic>
                    <p:nvPicPr>
                      <p:cNvPr id="0" name="Picture 1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2520" y="1838960"/>
                        <a:ext cx="13716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7274865"/>
              </p:ext>
            </p:extLst>
          </p:nvPr>
        </p:nvGraphicFramePr>
        <p:xfrm>
          <a:off x="1160780" y="2346960"/>
          <a:ext cx="1079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79280" imgH="482400" progId="Equation.DSMT4">
                  <p:embed/>
                </p:oleObj>
              </mc:Choice>
              <mc:Fallback>
                <p:oleObj name="Equation" r:id="rId4" imgW="1079280" imgH="482400" progId="Equation.DSMT4">
                  <p:embed/>
                  <p:pic>
                    <p:nvPicPr>
                      <p:cNvPr id="0" name="Picture 1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0780" y="2346960"/>
                        <a:ext cx="1079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9186958"/>
              </p:ext>
            </p:extLst>
          </p:nvPr>
        </p:nvGraphicFramePr>
        <p:xfrm>
          <a:off x="1173480" y="2865120"/>
          <a:ext cx="1270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9720" imgH="482400" progId="Equation.DSMT4">
                  <p:embed/>
                </p:oleObj>
              </mc:Choice>
              <mc:Fallback>
                <p:oleObj name="Equation" r:id="rId6" imgW="1269720" imgH="482400" progId="Equation.DSMT4">
                  <p:embed/>
                  <p:pic>
                    <p:nvPicPr>
                      <p:cNvPr id="0" name="Picture 1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3480" y="2865120"/>
                        <a:ext cx="1270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3564816"/>
              </p:ext>
            </p:extLst>
          </p:nvPr>
        </p:nvGraphicFramePr>
        <p:xfrm>
          <a:off x="1163320" y="3388360"/>
          <a:ext cx="1054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54080" imgH="482400" progId="Equation.DSMT4">
                  <p:embed/>
                </p:oleObj>
              </mc:Choice>
              <mc:Fallback>
                <p:oleObj name="Equation" r:id="rId8" imgW="1054080" imgH="482400" progId="Equation.DSMT4">
                  <p:embed/>
                  <p:pic>
                    <p:nvPicPr>
                      <p:cNvPr id="0" name="Picture 1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3320" y="3388360"/>
                        <a:ext cx="10541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547284"/>
              </p:ext>
            </p:extLst>
          </p:nvPr>
        </p:nvGraphicFramePr>
        <p:xfrm>
          <a:off x="4196080" y="3383280"/>
          <a:ext cx="838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38080" imgH="482400" progId="Equation.DSMT4">
                  <p:embed/>
                </p:oleObj>
              </mc:Choice>
              <mc:Fallback>
                <p:oleObj name="Equation" r:id="rId10" imgW="838080" imgH="482400" progId="Equation.DSMT4">
                  <p:embed/>
                  <p:pic>
                    <p:nvPicPr>
                      <p:cNvPr id="0" name="Picture 1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6080" y="3383280"/>
                        <a:ext cx="838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734202"/>
              </p:ext>
            </p:extLst>
          </p:nvPr>
        </p:nvGraphicFramePr>
        <p:xfrm>
          <a:off x="6769100" y="3362960"/>
          <a:ext cx="685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85800" imgH="482400" progId="Equation.DSMT4">
                  <p:embed/>
                </p:oleObj>
              </mc:Choice>
              <mc:Fallback>
                <p:oleObj name="Equation" r:id="rId12" imgW="685800" imgH="482400" progId="Equation.DSMT4">
                  <p:embed/>
                  <p:pic>
                    <p:nvPicPr>
                      <p:cNvPr id="0" name="Picture 1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9100" y="3362960"/>
                        <a:ext cx="685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9851030"/>
              </p:ext>
            </p:extLst>
          </p:nvPr>
        </p:nvGraphicFramePr>
        <p:xfrm>
          <a:off x="2550160" y="1915160"/>
          <a:ext cx="647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47640" imgH="279360" progId="Equation.DSMT4">
                  <p:embed/>
                </p:oleObj>
              </mc:Choice>
              <mc:Fallback>
                <p:oleObj name="Equation" r:id="rId14" imgW="647640" imgH="279360" progId="Equation.DSMT4">
                  <p:embed/>
                  <p:pic>
                    <p:nvPicPr>
                      <p:cNvPr id="0" name="Picture 1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0160" y="1915160"/>
                        <a:ext cx="647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1090605"/>
              </p:ext>
            </p:extLst>
          </p:nvPr>
        </p:nvGraphicFramePr>
        <p:xfrm>
          <a:off x="2321560" y="2442210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34680" imgH="291960" progId="Equation.DSMT4">
                  <p:embed/>
                </p:oleObj>
              </mc:Choice>
              <mc:Fallback>
                <p:oleObj name="Equation" r:id="rId16" imgW="634680" imgH="291960" progId="Equation.DSMT4">
                  <p:embed/>
                  <p:pic>
                    <p:nvPicPr>
                      <p:cNvPr id="0" name="Picture 1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1560" y="2442210"/>
                        <a:ext cx="635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3123338"/>
              </p:ext>
            </p:extLst>
          </p:nvPr>
        </p:nvGraphicFramePr>
        <p:xfrm>
          <a:off x="2505075" y="2929573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47640" imgH="291960" progId="Equation.DSMT4">
                  <p:embed/>
                </p:oleObj>
              </mc:Choice>
              <mc:Fallback>
                <p:oleObj name="Equation" r:id="rId18" imgW="647640" imgH="291960" progId="Equation.DSMT4">
                  <p:embed/>
                  <p:pic>
                    <p:nvPicPr>
                      <p:cNvPr id="0" name="Picture 1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5075" y="2929573"/>
                        <a:ext cx="64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9552769"/>
              </p:ext>
            </p:extLst>
          </p:nvPr>
        </p:nvGraphicFramePr>
        <p:xfrm>
          <a:off x="2255520" y="345948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69800" imgH="291960" progId="Equation.DSMT4">
                  <p:embed/>
                </p:oleObj>
              </mc:Choice>
              <mc:Fallback>
                <p:oleObj name="Equation" r:id="rId20" imgW="469800" imgH="291960" progId="Equation.DSMT4">
                  <p:embed/>
                  <p:pic>
                    <p:nvPicPr>
                      <p:cNvPr id="0" name="Picture 1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5520" y="3459480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7174438"/>
              </p:ext>
            </p:extLst>
          </p:nvPr>
        </p:nvGraphicFramePr>
        <p:xfrm>
          <a:off x="3256280" y="344424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58720" imgH="304560" progId="Equation.DSMT4">
                  <p:embed/>
                </p:oleObj>
              </mc:Choice>
              <mc:Fallback>
                <p:oleObj name="Equation" r:id="rId22" imgW="558720" imgH="304560" progId="Equation.DSMT4">
                  <p:embed/>
                  <p:pic>
                    <p:nvPicPr>
                      <p:cNvPr id="0" name="Picture 1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6280" y="3444240"/>
                        <a:ext cx="5588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661488"/>
              </p:ext>
            </p:extLst>
          </p:nvPr>
        </p:nvGraphicFramePr>
        <p:xfrm>
          <a:off x="5948680" y="342900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58720" imgH="304560" progId="Equation.DSMT4">
                  <p:embed/>
                </p:oleObj>
              </mc:Choice>
              <mc:Fallback>
                <p:oleObj name="Equation" r:id="rId24" imgW="558720" imgH="304560" progId="Equation.DSMT4">
                  <p:embed/>
                  <p:pic>
                    <p:nvPicPr>
                      <p:cNvPr id="0" name="Picture 1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8680" y="3429000"/>
                        <a:ext cx="5588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6883381"/>
              </p:ext>
            </p:extLst>
          </p:nvPr>
        </p:nvGraphicFramePr>
        <p:xfrm>
          <a:off x="5090160" y="344932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69800" imgH="291960" progId="Equation.DSMT4">
                  <p:embed/>
                </p:oleObj>
              </mc:Choice>
              <mc:Fallback>
                <p:oleObj name="Equation" r:id="rId25" imgW="469800" imgH="291960" progId="Equation.DSMT4">
                  <p:embed/>
                  <p:pic>
                    <p:nvPicPr>
                      <p:cNvPr id="0" name="Picture 1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0160" y="3449320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5398751"/>
              </p:ext>
            </p:extLst>
          </p:nvPr>
        </p:nvGraphicFramePr>
        <p:xfrm>
          <a:off x="7500620" y="343916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69800" imgH="291960" progId="Equation.DSMT4">
                  <p:embed/>
                </p:oleObj>
              </mc:Choice>
              <mc:Fallback>
                <p:oleObj name="Equation" r:id="rId26" imgW="469800" imgH="291960" progId="Equation.DSMT4">
                  <p:embed/>
                  <p:pic>
                    <p:nvPicPr>
                      <p:cNvPr id="0" name="Picture 1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0620" y="3439160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24154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sz="3600" dirty="0"/>
              <a:t>Rules for Multiplication with Integers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are positive integers, then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product of two positive integers is </a:t>
            </a:r>
            <a:r>
              <a:rPr lang="en-US" b="1" dirty="0">
                <a:solidFill>
                  <a:srgbClr val="C00000"/>
                </a:solidFill>
              </a:rPr>
              <a:t>positive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en-US" dirty="0">
                <a:solidFill>
                  <a:srgbClr val="000000"/>
                </a:solidFill>
              </a:rPr>
              <a:t>The product of two negative integers is </a:t>
            </a:r>
            <a:r>
              <a:rPr lang="en-US" b="1" dirty="0">
                <a:solidFill>
                  <a:srgbClr val="C00000"/>
                </a:solidFill>
              </a:rPr>
              <a:t>positive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The product of a positive integer and a negative integer is </a:t>
            </a:r>
            <a:r>
              <a:rPr lang="en-US" b="1" dirty="0">
                <a:solidFill>
                  <a:srgbClr val="C00000"/>
                </a:solidFill>
              </a:rPr>
              <a:t>negative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algn="ctr"/>
            <a:r>
              <a:rPr lang="en-US" dirty="0">
                <a:solidFill>
                  <a:srgbClr val="000000"/>
                </a:solidFill>
              </a:rPr>
              <a:t>and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1273491"/>
              </p:ext>
            </p:extLst>
          </p:nvPr>
        </p:nvGraphicFramePr>
        <p:xfrm>
          <a:off x="3733800" y="2438400"/>
          <a:ext cx="1231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31560" imgH="304560" progId="Equation.DSMT4">
                  <p:embed/>
                </p:oleObj>
              </mc:Choice>
              <mc:Fallback>
                <p:oleObj name="Equation" r:id="rId2" imgW="1231560" imgH="304560" progId="Equation.DSMT4">
                  <p:embed/>
                  <p:pic>
                    <p:nvPicPr>
                      <p:cNvPr id="0" name="Picture 19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438400"/>
                        <a:ext cx="1231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1295040"/>
              </p:ext>
            </p:extLst>
          </p:nvPr>
        </p:nvGraphicFramePr>
        <p:xfrm>
          <a:off x="3296920" y="3347720"/>
          <a:ext cx="2057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7400" imgH="482400" progId="Equation.DSMT4">
                  <p:embed/>
                </p:oleObj>
              </mc:Choice>
              <mc:Fallback>
                <p:oleObj name="Equation" r:id="rId4" imgW="2057400" imgH="482400" progId="Equation.DSMT4">
                  <p:embed/>
                  <p:pic>
                    <p:nvPicPr>
                      <p:cNvPr id="0" name="Picture 19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6920" y="3347720"/>
                        <a:ext cx="2057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0749637"/>
              </p:ext>
            </p:extLst>
          </p:nvPr>
        </p:nvGraphicFramePr>
        <p:xfrm>
          <a:off x="2026920" y="4831080"/>
          <a:ext cx="1790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90640" imgH="482400" progId="Equation.DSMT4">
                  <p:embed/>
                </p:oleObj>
              </mc:Choice>
              <mc:Fallback>
                <p:oleObj name="Equation" r:id="rId6" imgW="1790640" imgH="482400" progId="Equation.DSMT4">
                  <p:embed/>
                  <p:pic>
                    <p:nvPicPr>
                      <p:cNvPr id="0" name="Picture 19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6920" y="4831080"/>
                        <a:ext cx="1790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9631200"/>
              </p:ext>
            </p:extLst>
          </p:nvPr>
        </p:nvGraphicFramePr>
        <p:xfrm>
          <a:off x="5283200" y="4826000"/>
          <a:ext cx="2057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57400" imgH="482400" progId="Equation.DSMT4">
                  <p:embed/>
                </p:oleObj>
              </mc:Choice>
              <mc:Fallback>
                <p:oleObj name="Equation" r:id="rId8" imgW="2057400" imgH="482400" progId="Equation.DSMT4">
                  <p:embed/>
                  <p:pic>
                    <p:nvPicPr>
                      <p:cNvPr id="0" name="Picture 19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3200" y="4826000"/>
                        <a:ext cx="2057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1977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Multiplication with Integers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>
                <a:solidFill>
                  <a:srgbClr val="000000"/>
                </a:solidFill>
              </a:rPr>
              <a:t>The product of 0 and any integer is </a:t>
            </a:r>
            <a:r>
              <a:rPr lang="en-US" b="1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algn="ctr"/>
            <a:r>
              <a:rPr lang="en-US" dirty="0">
                <a:solidFill>
                  <a:srgbClr val="000000"/>
                </a:solidFill>
              </a:rPr>
              <a:t>and</a:t>
            </a:r>
          </a:p>
          <a:p>
            <a:r>
              <a:rPr lang="en-US" dirty="0">
                <a:solidFill>
                  <a:srgbClr val="000000"/>
                </a:solidFill>
              </a:rPr>
              <a:t>In summary: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When the signs are alike, the product is positive</a:t>
            </a:r>
            <a:r>
              <a:rPr lang="en-US" dirty="0">
                <a:solidFill>
                  <a:srgbClr val="C00000"/>
                </a:solidFill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When the signs are not alike, the product is</a:t>
            </a:r>
            <a:br>
              <a:rPr lang="en-US" b="1" dirty="0">
                <a:solidFill>
                  <a:srgbClr val="C00000"/>
                </a:solidFill>
              </a:rPr>
            </a:br>
            <a:r>
              <a:rPr lang="en-US" b="1" dirty="0">
                <a:solidFill>
                  <a:srgbClr val="C00000"/>
                </a:solidFill>
              </a:rPr>
              <a:t> negative</a:t>
            </a:r>
            <a:r>
              <a:rPr lang="en-US" dirty="0">
                <a:solidFill>
                  <a:srgbClr val="C00000"/>
                </a:solidFill>
              </a:rPr>
              <a:t>.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101948"/>
              </p:ext>
            </p:extLst>
          </p:nvPr>
        </p:nvGraphicFramePr>
        <p:xfrm>
          <a:off x="2534920" y="1915160"/>
          <a:ext cx="105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54080" imgH="291960" progId="Equation.DSMT4">
                  <p:embed/>
                </p:oleObj>
              </mc:Choice>
              <mc:Fallback>
                <p:oleObj name="Equation" r:id="rId2" imgW="1054080" imgH="291960" progId="Equation.DSMT4">
                  <p:embed/>
                  <p:pic>
                    <p:nvPicPr>
                      <p:cNvPr id="0" name="Picture 9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4920" y="1915160"/>
                        <a:ext cx="1054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5587684"/>
              </p:ext>
            </p:extLst>
          </p:nvPr>
        </p:nvGraphicFramePr>
        <p:xfrm>
          <a:off x="5447030" y="1920240"/>
          <a:ext cx="125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57120" imgH="291960" progId="Equation.DSMT4">
                  <p:embed/>
                </p:oleObj>
              </mc:Choice>
              <mc:Fallback>
                <p:oleObj name="Equation" r:id="rId4" imgW="1257120" imgH="291960" progId="Equation.DSMT4">
                  <p:embed/>
                  <p:pic>
                    <p:nvPicPr>
                      <p:cNvPr id="0" name="Picture 9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7030" y="1920240"/>
                        <a:ext cx="1257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8037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Multiplying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</p:spPr>
        <p:txBody>
          <a:bodyPr>
            <a:spAutoFit/>
          </a:bodyPr>
          <a:lstStyle/>
          <a:p>
            <a:r>
              <a:rPr lang="en-US" dirty="0"/>
              <a:t>Multiply.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(–5)(–3)(10)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(–2)(–2)(–2)(3)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(–3)(5)(–6)(–1)(–1)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 </a:t>
            </a:r>
            <a:r>
              <a:rPr lang="en-US" dirty="0">
                <a:solidFill>
                  <a:srgbClr val="0000FF"/>
                </a:solidFill>
              </a:rPr>
              <a:t>  </a:t>
            </a:r>
            <a:r>
              <a:rPr lang="en-US" dirty="0"/>
              <a:t> </a:t>
            </a:r>
            <a:endParaRPr lang="en-US" dirty="0">
              <a:solidFill>
                <a:srgbClr val="0000FF"/>
              </a:solidFill>
            </a:endParaRPr>
          </a:p>
          <a:p>
            <a:r>
              <a:rPr lang="en-US" dirty="0"/>
              <a:t> 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5806899"/>
              </p:ext>
            </p:extLst>
          </p:nvPr>
        </p:nvGraphicFramePr>
        <p:xfrm>
          <a:off x="1109980" y="3296920"/>
          <a:ext cx="800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99920" imgH="558720" progId="Equation.DSMT4">
                  <p:embed/>
                </p:oleObj>
              </mc:Choice>
              <mc:Fallback>
                <p:oleObj name="Equation" r:id="rId2" imgW="799920" imgH="558720" progId="Equation.DSMT4">
                  <p:embed/>
                  <p:pic>
                    <p:nvPicPr>
                      <p:cNvPr id="0" name="Picture 8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980" y="3296920"/>
                        <a:ext cx="8001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30484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Multiplying Integers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7863339"/>
              </p:ext>
            </p:extLst>
          </p:nvPr>
        </p:nvGraphicFramePr>
        <p:xfrm>
          <a:off x="1003300" y="1851928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92160" imgH="469800" progId="Equation.DSMT4">
                  <p:embed/>
                </p:oleObj>
              </mc:Choice>
              <mc:Fallback>
                <p:oleObj name="Equation" r:id="rId2" imgW="1892160" imgH="469800" progId="Equation.DSMT4">
                  <p:embed/>
                  <p:pic>
                    <p:nvPicPr>
                      <p:cNvPr id="0" name="Picture 8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1851928"/>
                        <a:ext cx="18923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0962551"/>
              </p:ext>
            </p:extLst>
          </p:nvPr>
        </p:nvGraphicFramePr>
        <p:xfrm>
          <a:off x="2972499" y="1809750"/>
          <a:ext cx="2476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76440" imgH="520560" progId="Equation.DSMT4">
                  <p:embed/>
                </p:oleObj>
              </mc:Choice>
              <mc:Fallback>
                <p:oleObj name="Equation" r:id="rId4" imgW="2476440" imgH="520560" progId="Equation.DSMT4">
                  <p:embed/>
                  <p:pic>
                    <p:nvPicPr>
                      <p:cNvPr id="0" name="Picture 8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2499" y="1809750"/>
                        <a:ext cx="24765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9745"/>
              </p:ext>
            </p:extLst>
          </p:nvPr>
        </p:nvGraphicFramePr>
        <p:xfrm>
          <a:off x="2972499" y="2536825"/>
          <a:ext cx="1485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85720" imgH="469800" progId="Equation.DSMT4">
                  <p:embed/>
                </p:oleObj>
              </mc:Choice>
              <mc:Fallback>
                <p:oleObj name="Equation" r:id="rId6" imgW="1485720" imgH="469800" progId="Equation.DSMT4">
                  <p:embed/>
                  <p:pic>
                    <p:nvPicPr>
                      <p:cNvPr id="0" name="Picture 8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2499" y="2536825"/>
                        <a:ext cx="14859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0018839"/>
              </p:ext>
            </p:extLst>
          </p:nvPr>
        </p:nvGraphicFramePr>
        <p:xfrm>
          <a:off x="2972499" y="32131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25480" imgH="291960" progId="Equation.DSMT4">
                  <p:embed/>
                </p:oleObj>
              </mc:Choice>
              <mc:Fallback>
                <p:oleObj name="Equation" r:id="rId8" imgW="825480" imgH="291960" progId="Equation.DSMT4">
                  <p:embed/>
                  <p:pic>
                    <p:nvPicPr>
                      <p:cNvPr id="0" name="Picture 8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2499" y="3213100"/>
                        <a:ext cx="825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7753152"/>
              </p:ext>
            </p:extLst>
          </p:nvPr>
        </p:nvGraphicFramePr>
        <p:xfrm>
          <a:off x="1097280" y="3886200"/>
          <a:ext cx="2489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89040" imgH="482400" progId="Equation.DSMT4">
                  <p:embed/>
                </p:oleObj>
              </mc:Choice>
              <mc:Fallback>
                <p:oleObj name="Equation" r:id="rId10" imgW="2489040" imgH="48240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7280" y="3886200"/>
                        <a:ext cx="2489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450519"/>
              </p:ext>
            </p:extLst>
          </p:nvPr>
        </p:nvGraphicFramePr>
        <p:xfrm>
          <a:off x="3642360" y="3886200"/>
          <a:ext cx="1612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12800" imgH="482400" progId="Equation.DSMT4">
                  <p:embed/>
                </p:oleObj>
              </mc:Choice>
              <mc:Fallback>
                <p:oleObj name="Equation" r:id="rId12" imgW="1612800" imgH="48240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2360" y="3886200"/>
                        <a:ext cx="1612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1930708"/>
              </p:ext>
            </p:extLst>
          </p:nvPr>
        </p:nvGraphicFramePr>
        <p:xfrm>
          <a:off x="3657600" y="4470400"/>
          <a:ext cx="1143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43000" imgH="482400" progId="Equation.DSMT4">
                  <p:embed/>
                </p:oleObj>
              </mc:Choice>
              <mc:Fallback>
                <p:oleObj name="Equation" r:id="rId14" imgW="1143000" imgH="48240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470400"/>
                        <a:ext cx="1143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5418702"/>
              </p:ext>
            </p:extLst>
          </p:nvPr>
        </p:nvGraphicFramePr>
        <p:xfrm>
          <a:off x="3667760" y="5054600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63280" imgH="279360" progId="Equation.DSMT4">
                  <p:embed/>
                </p:oleObj>
              </mc:Choice>
              <mc:Fallback>
                <p:oleObj name="Equation" r:id="rId16" imgW="863280" imgH="279360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760" y="5054600"/>
                        <a:ext cx="863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75502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Multiplying Integers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endParaRPr lang="en-US" u="sng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939280" y="2311400"/>
            <a:ext cx="14478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Or = (90)(1)</a:t>
            </a:r>
            <a:r>
              <a:rPr lang="en-US" dirty="0"/>
              <a:t>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7555050"/>
              </p:ext>
            </p:extLst>
          </p:nvPr>
        </p:nvGraphicFramePr>
        <p:xfrm>
          <a:off x="1117600" y="1346200"/>
          <a:ext cx="3149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49280" imgH="482400" progId="Equation.DSMT4">
                  <p:embed/>
                </p:oleObj>
              </mc:Choice>
              <mc:Fallback>
                <p:oleObj name="Equation" r:id="rId2" imgW="3149280" imgH="482400" progId="Equation.DSMT4">
                  <p:embed/>
                  <p:pic>
                    <p:nvPicPr>
                      <p:cNvPr id="0" name="Picture 14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1346200"/>
                        <a:ext cx="31496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5424096"/>
              </p:ext>
            </p:extLst>
          </p:nvPr>
        </p:nvGraphicFramePr>
        <p:xfrm>
          <a:off x="4343400" y="1346200"/>
          <a:ext cx="2857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57320" imgH="482400" progId="Equation.DSMT4">
                  <p:embed/>
                </p:oleObj>
              </mc:Choice>
              <mc:Fallback>
                <p:oleObj name="Equation" r:id="rId4" imgW="2857320" imgH="482400" progId="Equation.DSMT4">
                  <p:embed/>
                  <p:pic>
                    <p:nvPicPr>
                      <p:cNvPr id="0" name="Picture 14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346200"/>
                        <a:ext cx="2857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7548388"/>
              </p:ext>
            </p:extLst>
          </p:nvPr>
        </p:nvGraphicFramePr>
        <p:xfrm>
          <a:off x="4351020" y="1874520"/>
          <a:ext cx="2247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47840" imgH="482400" progId="Equation.DSMT4">
                  <p:embed/>
                </p:oleObj>
              </mc:Choice>
              <mc:Fallback>
                <p:oleObj name="Equation" r:id="rId6" imgW="2247840" imgH="482400" progId="Equation.DSMT4">
                  <p:embed/>
                  <p:pic>
                    <p:nvPicPr>
                      <p:cNvPr id="0" name="Picture 14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1020" y="1874520"/>
                        <a:ext cx="2247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6322103"/>
              </p:ext>
            </p:extLst>
          </p:nvPr>
        </p:nvGraphicFramePr>
        <p:xfrm>
          <a:off x="4353560" y="2362200"/>
          <a:ext cx="1790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90640" imgH="482400" progId="Equation.DSMT4">
                  <p:embed/>
                </p:oleObj>
              </mc:Choice>
              <mc:Fallback>
                <p:oleObj name="Equation" r:id="rId8" imgW="1790640" imgH="482400" progId="Equation.DSMT4">
                  <p:embed/>
                  <p:pic>
                    <p:nvPicPr>
                      <p:cNvPr id="0" name="Picture 14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3560" y="2362200"/>
                        <a:ext cx="1790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2054704"/>
              </p:ext>
            </p:extLst>
          </p:nvPr>
        </p:nvGraphicFramePr>
        <p:xfrm>
          <a:off x="4368800" y="28956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47640" imgH="291960" progId="Equation.DSMT4">
                  <p:embed/>
                </p:oleObj>
              </mc:Choice>
              <mc:Fallback>
                <p:oleObj name="Equation" r:id="rId10" imgW="647640" imgH="291960" progId="Equation.DSMT4">
                  <p:embed/>
                  <p:pic>
                    <p:nvPicPr>
                      <p:cNvPr id="0" name="Picture 14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8800" y="2895600"/>
                        <a:ext cx="64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0990058"/>
              </p:ext>
            </p:extLst>
          </p:nvPr>
        </p:nvGraphicFramePr>
        <p:xfrm>
          <a:off x="1074420" y="3307080"/>
          <a:ext cx="800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99920" imgH="558720" progId="Equation.DSMT4">
                  <p:embed/>
                </p:oleObj>
              </mc:Choice>
              <mc:Fallback>
                <p:oleObj name="Equation" r:id="rId12" imgW="799920" imgH="558720" progId="Equation.DSMT4">
                  <p:embed/>
                  <p:pic>
                    <p:nvPicPr>
                      <p:cNvPr id="0" name="Picture 14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4420" y="3307080"/>
                        <a:ext cx="8001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3506574"/>
              </p:ext>
            </p:extLst>
          </p:nvPr>
        </p:nvGraphicFramePr>
        <p:xfrm>
          <a:off x="1965960" y="3398520"/>
          <a:ext cx="2324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323800" imgH="482400" progId="Equation.DSMT4">
                  <p:embed/>
                </p:oleObj>
              </mc:Choice>
              <mc:Fallback>
                <p:oleObj name="Equation" r:id="rId14" imgW="2323800" imgH="482400" progId="Equation.DSMT4">
                  <p:embed/>
                  <p:pic>
                    <p:nvPicPr>
                      <p:cNvPr id="0" name="Picture 14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5960" y="3398520"/>
                        <a:ext cx="23241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3226952"/>
              </p:ext>
            </p:extLst>
          </p:nvPr>
        </p:nvGraphicFramePr>
        <p:xfrm>
          <a:off x="1971040" y="3886200"/>
          <a:ext cx="1587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87240" imgH="482400" progId="Equation.DSMT4">
                  <p:embed/>
                </p:oleObj>
              </mc:Choice>
              <mc:Fallback>
                <p:oleObj name="Equation" r:id="rId16" imgW="1587240" imgH="482400" progId="Equation.DSMT4">
                  <p:embed/>
                  <p:pic>
                    <p:nvPicPr>
                      <p:cNvPr id="0" name="Picture 14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1040" y="3886200"/>
                        <a:ext cx="1587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6866790"/>
              </p:ext>
            </p:extLst>
          </p:nvPr>
        </p:nvGraphicFramePr>
        <p:xfrm>
          <a:off x="1986280" y="4419600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63280" imgH="291960" progId="Equation.DSMT4">
                  <p:embed/>
                </p:oleObj>
              </mc:Choice>
              <mc:Fallback>
                <p:oleObj name="Equation" r:id="rId18" imgW="863280" imgH="291960" progId="Equation.DSMT4">
                  <p:embed/>
                  <p:pic>
                    <p:nvPicPr>
                      <p:cNvPr id="0" name="Picture 14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6280" y="4419600"/>
                        <a:ext cx="863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4176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39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For integers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(where 	        ),</a:t>
            </a:r>
          </a:p>
          <a:p>
            <a:r>
              <a:rPr lang="en-US" dirty="0">
                <a:solidFill>
                  <a:srgbClr val="000000"/>
                </a:solidFill>
              </a:rPr>
              <a:t>			    means that	      .	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8189536"/>
              </p:ext>
            </p:extLst>
          </p:nvPr>
        </p:nvGraphicFramePr>
        <p:xfrm>
          <a:off x="5022850" y="1402080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600" imgH="304560" progId="Equation.DSMT4">
                  <p:embed/>
                </p:oleObj>
              </mc:Choice>
              <mc:Fallback>
                <p:oleObj name="Equation" r:id="rId2" imgW="723600" imgH="304560" progId="Equation.DSMT4">
                  <p:embed/>
                  <p:pic>
                    <p:nvPicPr>
                      <p:cNvPr id="0" name="Picture 18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2850" y="1402080"/>
                        <a:ext cx="723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9886490"/>
              </p:ext>
            </p:extLst>
          </p:nvPr>
        </p:nvGraphicFramePr>
        <p:xfrm>
          <a:off x="2672080" y="16764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74360" imgH="838080" progId="Equation.DSMT4">
                  <p:embed/>
                </p:oleObj>
              </mc:Choice>
              <mc:Fallback>
                <p:oleObj name="Equation" r:id="rId4" imgW="774360" imgH="838080" progId="Equation.DSMT4">
                  <p:embed/>
                  <p:pic>
                    <p:nvPicPr>
                      <p:cNvPr id="0" name="Picture 18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2080" y="1676400"/>
                        <a:ext cx="774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9943592"/>
              </p:ext>
            </p:extLst>
          </p:nvPr>
        </p:nvGraphicFramePr>
        <p:xfrm>
          <a:off x="5466080" y="1915160"/>
          <a:ext cx="1054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54080" imgH="304560" progId="Equation.DSMT4">
                  <p:embed/>
                </p:oleObj>
              </mc:Choice>
              <mc:Fallback>
                <p:oleObj name="Equation" r:id="rId6" imgW="1054080" imgH="304560" progId="Equation.DSMT4">
                  <p:embed/>
                  <p:pic>
                    <p:nvPicPr>
                      <p:cNvPr id="0" name="Picture 18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6080" y="1915160"/>
                        <a:ext cx="1054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2718521"/>
              </p:ext>
            </p:extLst>
          </p:nvPr>
        </p:nvGraphicFramePr>
        <p:xfrm>
          <a:off x="2216150" y="58738"/>
          <a:ext cx="4711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711680" imgH="952200" progId="Equation.DSMT4">
                  <p:embed/>
                </p:oleObj>
              </mc:Choice>
              <mc:Fallback>
                <p:oleObj name="Equation" r:id="rId8" imgW="4711680" imgH="952200" progId="Equation.DSMT4">
                  <p:embed/>
                  <p:pic>
                    <p:nvPicPr>
                      <p:cNvPr id="0" name="Picture 18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6150" y="58738"/>
                        <a:ext cx="47117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54255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3291</TotalTime>
  <Words>813</Words>
  <Application>Microsoft Office PowerPoint</Application>
  <PresentationFormat>On-screen Show (4:3)</PresentationFormat>
  <Paragraphs>172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Office Theme</vt:lpstr>
      <vt:lpstr>Equation</vt:lpstr>
      <vt:lpstr>MathType 6.0 Equation</vt:lpstr>
      <vt:lpstr>Section 2.R.4</vt:lpstr>
      <vt:lpstr>Example 1: Multiplying Integers </vt:lpstr>
      <vt:lpstr>Example 2: Multiplying Integers</vt:lpstr>
      <vt:lpstr> Rules for Multiplication with Integers  </vt:lpstr>
      <vt:lpstr>Rules for Multiplication with Integers (cont.)</vt:lpstr>
      <vt:lpstr>Example 3: Multiplying Integers</vt:lpstr>
      <vt:lpstr>Example 3: Multiplying Integers (cont.)</vt:lpstr>
      <vt:lpstr>Example 3: Multiplying Integers (cont.)</vt:lpstr>
      <vt:lpstr>PowerPoint Presentation</vt:lpstr>
      <vt:lpstr>Example 4: Dividing Integers</vt:lpstr>
      <vt:lpstr>Rules for Division with Integers </vt:lpstr>
      <vt:lpstr>Rules for Division with Integers (cont.)</vt:lpstr>
      <vt:lpstr>Rules for Division with Integers (cont.)</vt:lpstr>
      <vt:lpstr>Note</vt:lpstr>
      <vt:lpstr>Example 5: Division Involving 0</vt:lpstr>
      <vt:lpstr> Rules for Order of Operations  </vt:lpstr>
      <vt:lpstr>Rules for Order of Operations (cont.)</vt:lpstr>
      <vt:lpstr>Example 6: Using the Order of Operations with Integers </vt:lpstr>
      <vt:lpstr>Example 6: Using the Order of Operations with Integers (cont.)</vt:lpstr>
      <vt:lpstr>Example 7: Using the Order of Operations with Integers </vt:lpstr>
      <vt:lpstr>Example 8: Using the Order of Operations with Integers</vt:lpstr>
      <vt:lpstr>Example 9: Using the Order of Operations with Integers</vt:lpstr>
      <vt:lpstr>Example 10: Using the Order of Operations with Signed Integers</vt:lpstr>
      <vt:lpstr>Completion Example 11: Using the Order of Operations with Integers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Review, 2nd Edition</dc:title>
  <dc:creator>Hawkes Learning</dc:creator>
  <cp:lastModifiedBy>Jolie Even</cp:lastModifiedBy>
  <cp:revision>1338</cp:revision>
  <dcterms:created xsi:type="dcterms:W3CDTF">2013-04-26T14:43:13Z</dcterms:created>
  <dcterms:modified xsi:type="dcterms:W3CDTF">2024-07-10T14:56:45Z</dcterms:modified>
</cp:coreProperties>
</file>